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notesMasterIdLst>
    <p:notesMasterId r:id="rId31"/>
  </p:notesMasterIdLst>
  <p:sldIdLst>
    <p:sldId id="288" r:id="rId2"/>
    <p:sldId id="289" r:id="rId3"/>
    <p:sldId id="290" r:id="rId4"/>
    <p:sldId id="256" r:id="rId5"/>
    <p:sldId id="291" r:id="rId6"/>
    <p:sldId id="282" r:id="rId7"/>
    <p:sldId id="258" r:id="rId8"/>
    <p:sldId id="283" r:id="rId9"/>
    <p:sldId id="257" r:id="rId10"/>
    <p:sldId id="284" r:id="rId11"/>
    <p:sldId id="292" r:id="rId12"/>
    <p:sldId id="294" r:id="rId13"/>
    <p:sldId id="293" r:id="rId14"/>
    <p:sldId id="259" r:id="rId15"/>
    <p:sldId id="260" r:id="rId16"/>
    <p:sldId id="261" r:id="rId17"/>
    <p:sldId id="285" r:id="rId18"/>
    <p:sldId id="264" r:id="rId19"/>
    <p:sldId id="272" r:id="rId20"/>
    <p:sldId id="273" r:id="rId21"/>
    <p:sldId id="277" r:id="rId22"/>
    <p:sldId id="300" r:id="rId23"/>
    <p:sldId id="295" r:id="rId24"/>
    <p:sldId id="296" r:id="rId25"/>
    <p:sldId id="297" r:id="rId26"/>
    <p:sldId id="298" r:id="rId27"/>
    <p:sldId id="299" r:id="rId28"/>
    <p:sldId id="278" r:id="rId29"/>
    <p:sldId id="266"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119" autoAdjust="0"/>
    <p:restoredTop sz="94660"/>
  </p:normalViewPr>
  <p:slideViewPr>
    <p:cSldViewPr>
      <p:cViewPr varScale="1">
        <p:scale>
          <a:sx n="86" d="100"/>
          <a:sy n="86" d="100"/>
        </p:scale>
        <p:origin x="-1524" y="2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8F5202-8FF5-4976-9947-652B4AFB11EE}" type="datetimeFigureOut">
              <a:rPr lang="ru-RU" smtClean="0"/>
              <a:pPr/>
              <a:t>02.12.2015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34CC61-A250-4788-AA8F-FB7FA655ADC2}"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Заголовок, текст и клип">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609600"/>
            <a:ext cx="76200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685800" y="1981200"/>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Клип 3"/>
          <p:cNvSpPr>
            <a:spLocks noGrp="1"/>
          </p:cNvSpPr>
          <p:nvPr>
            <p:ph type="clipArt" sz="half" idx="2"/>
          </p:nvPr>
        </p:nvSpPr>
        <p:spPr>
          <a:xfrm>
            <a:off x="4648200" y="1981200"/>
            <a:ext cx="3810000" cy="4114800"/>
          </a:xfrm>
        </p:spPr>
        <p:txBody>
          <a:bodyPr/>
          <a:lstStyle/>
          <a:p>
            <a:pPr lvl="0"/>
            <a:endParaRPr lang="ru-RU" noProof="0" smtClean="0"/>
          </a:p>
        </p:txBody>
      </p:sp>
      <p:sp>
        <p:nvSpPr>
          <p:cNvPr id="5" name="Rectangle 100"/>
          <p:cNvSpPr>
            <a:spLocks noGrp="1" noChangeArrowheads="1"/>
          </p:cNvSpPr>
          <p:nvPr>
            <p:ph type="dt" sz="half" idx="10"/>
          </p:nvPr>
        </p:nvSpPr>
        <p:spPr>
          <a:ln/>
        </p:spPr>
        <p:txBody>
          <a:bodyPr/>
          <a:lstStyle>
            <a:lvl1pPr>
              <a:defRPr/>
            </a:lvl1pPr>
          </a:lstStyle>
          <a:p>
            <a:pPr>
              <a:defRPr/>
            </a:pPr>
            <a:endParaRPr lang="ru-RU"/>
          </a:p>
        </p:txBody>
      </p:sp>
      <p:sp>
        <p:nvSpPr>
          <p:cNvPr id="6" name="Rectangle 101"/>
          <p:cNvSpPr>
            <a:spLocks noGrp="1" noChangeArrowheads="1"/>
          </p:cNvSpPr>
          <p:nvPr>
            <p:ph type="ftr" sz="quarter" idx="11"/>
          </p:nvPr>
        </p:nvSpPr>
        <p:spPr>
          <a:ln/>
        </p:spPr>
        <p:txBody>
          <a:bodyPr/>
          <a:lstStyle>
            <a:lvl1pPr>
              <a:defRPr/>
            </a:lvl1pPr>
          </a:lstStyle>
          <a:p>
            <a:pPr>
              <a:defRPr/>
            </a:pPr>
            <a:endParaRPr lang="ru-RU"/>
          </a:p>
        </p:txBody>
      </p:sp>
      <p:sp>
        <p:nvSpPr>
          <p:cNvPr id="7" name="Rectangle 102"/>
          <p:cNvSpPr>
            <a:spLocks noGrp="1" noChangeArrowheads="1"/>
          </p:cNvSpPr>
          <p:nvPr>
            <p:ph type="sldNum" sz="quarter" idx="12"/>
          </p:nvPr>
        </p:nvSpPr>
        <p:spPr>
          <a:ln/>
        </p:spPr>
        <p:txBody>
          <a:bodyPr/>
          <a:lstStyle>
            <a:lvl1pPr>
              <a:defRPr/>
            </a:lvl1pPr>
          </a:lstStyle>
          <a:p>
            <a:pPr>
              <a:defRPr/>
            </a:pPr>
            <a:fld id="{2F45128C-9C4A-4AEC-B4E0-EE98D948ED07}"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02.12.2015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02.12.2015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02.12.2015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02.12.2015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02.12.2015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02.12.2015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02.12.2015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02.12.2015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7.xml"/><Relationship Id="rId4" Type="http://schemas.openxmlformats.org/officeDocument/2006/relationships/image" Target="../media/image22.jpeg"/></Relationships>
</file>

<file path=ppt/slides/_rels/slide21.xml.rels><?xml version="1.0" encoding="UTF-8" standalone="yes"?>
<Relationships xmlns="http://schemas.openxmlformats.org/package/2006/relationships"><Relationship Id="rId3" Type="http://schemas.openxmlformats.org/officeDocument/2006/relationships/hyperlink" Target="http://www.eco.e-ypok.ru/index.php5/%D0%98%D0%B7%D0%BE%D0%B1%D1%80%D0%B0%D0%B6%D0%B5%D0%BD%D0%B8%D0%B5:Question.jpg" TargetMode="External"/><Relationship Id="rId2" Type="http://schemas.openxmlformats.org/officeDocument/2006/relationships/image" Target="../media/image23.jpeg"/><Relationship Id="rId1" Type="http://schemas.openxmlformats.org/officeDocument/2006/relationships/slideLayout" Target="../slideLayouts/slideLayout7.xml"/><Relationship Id="rId4" Type="http://schemas.openxmlformats.org/officeDocument/2006/relationships/image" Target="../media/image24.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7.gi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02930" y="620689"/>
            <a:ext cx="8617542" cy="5262979"/>
          </a:xfrm>
          <a:prstGeom prst="rect">
            <a:avLst/>
          </a:prstGeom>
        </p:spPr>
        <p:txBody>
          <a:bodyPr wrap="square">
            <a:spAutoFit/>
          </a:bodyPr>
          <a:lstStyle/>
          <a:p>
            <a:pPr algn="just"/>
            <a:r>
              <a:rPr lang="ru-RU" sz="2800" dirty="0" smtClean="0">
                <a:solidFill>
                  <a:schemeClr val="bg1"/>
                </a:solidFill>
              </a:rPr>
              <a:t>	</a:t>
            </a:r>
            <a:r>
              <a:rPr lang="ru-RU" sz="2800" dirty="0" smtClean="0">
                <a:latin typeface="Times New Roman" pitchFamily="18" charset="0"/>
                <a:cs typeface="Times New Roman" pitchFamily="18" charset="0"/>
              </a:rPr>
              <a:t>Родился </a:t>
            </a:r>
            <a:r>
              <a:rPr lang="ru-RU" sz="2800" dirty="0">
                <a:latin typeface="Times New Roman" pitchFamily="18" charset="0"/>
                <a:cs typeface="Times New Roman" pitchFamily="18" charset="0"/>
              </a:rPr>
              <a:t>25 декабря 1642 года в деревне Вулсторп, (Англия) в семье мелкого фермера, ушедшего из жизни за три месяца до рождения сына. Младенец был </a:t>
            </a: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так мал, что его поместили в овчинную рукавицу. Когда ребенку исполнилось три года,  душевным надломом стало то, что его мать вторично вышла замуж и уехала, </a:t>
            </a:r>
            <a:r>
              <a:rPr lang="ru-RU" sz="2800" dirty="0" smtClean="0">
                <a:latin typeface="Times New Roman" pitchFamily="18" charset="0"/>
                <a:cs typeface="Times New Roman" pitchFamily="18" charset="0"/>
              </a:rPr>
              <a:t>оставив его </a:t>
            </a:r>
            <a:r>
              <a:rPr lang="ru-RU" sz="2800" dirty="0">
                <a:latin typeface="Times New Roman" pitchFamily="18" charset="0"/>
                <a:cs typeface="Times New Roman" pitchFamily="18" charset="0"/>
              </a:rPr>
              <a:t>на попечении бабушки. Ребенок рос болезненным и необщительным. Трудным было для </a:t>
            </a:r>
            <a:r>
              <a:rPr lang="ru-RU" sz="2800" dirty="0" smtClean="0">
                <a:latin typeface="Times New Roman" pitchFamily="18" charset="0"/>
                <a:cs typeface="Times New Roman" pitchFamily="18" charset="0"/>
              </a:rPr>
              <a:t>него и </a:t>
            </a:r>
            <a:r>
              <a:rPr lang="ru-RU" sz="2800" dirty="0">
                <a:latin typeface="Times New Roman" pitchFamily="18" charset="0"/>
                <a:cs typeface="Times New Roman" pitchFamily="18" charset="0"/>
              </a:rPr>
              <a:t>начало школьной жизни. Учился плохо, был слабым мальчиком, и однажды одноклассники очень </a:t>
            </a:r>
            <a:r>
              <a:rPr lang="ru-RU" sz="2800" dirty="0" smtClean="0">
                <a:latin typeface="Times New Roman" pitchFamily="18" charset="0"/>
                <a:cs typeface="Times New Roman" pitchFamily="18" charset="0"/>
              </a:rPr>
              <a:t>сильно </a:t>
            </a:r>
            <a:r>
              <a:rPr lang="ru-RU" sz="2800" dirty="0">
                <a:latin typeface="Times New Roman" pitchFamily="18" charset="0"/>
                <a:cs typeface="Times New Roman" pitchFamily="18" charset="0"/>
              </a:rPr>
              <a:t>избили его. Переносить такое было невыносимо, и оставалось только одно...</a:t>
            </a:r>
          </a:p>
        </p:txBody>
      </p:sp>
    </p:spTree>
    <p:extLst>
      <p:ext uri="{BB962C8B-B14F-4D97-AF65-F5344CB8AC3E}">
        <p14:creationId xmlns:p14="http://schemas.microsoft.com/office/powerpoint/2010/main" xmlns="" val="20152371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571480"/>
            <a:ext cx="8429684" cy="2308324"/>
          </a:xfrm>
          <a:prstGeom prst="rect">
            <a:avLst/>
          </a:prstGeom>
        </p:spPr>
        <p:txBody>
          <a:bodyPr wrap="square">
            <a:spAutoFit/>
          </a:bodyPr>
          <a:lstStyle/>
          <a:p>
            <a:r>
              <a:rPr lang="ru-RU" sz="3600" dirty="0" smtClean="0"/>
              <a:t>Например, если надавить пальцами на ластик, то он сожмется, изменит свою форму.</a:t>
            </a:r>
            <a:r>
              <a:rPr lang="ru-RU" sz="3600" b="1" dirty="0" smtClean="0"/>
              <a:t> </a:t>
            </a:r>
            <a:r>
              <a:rPr lang="ru-RU" sz="3600" dirty="0" smtClean="0"/>
              <a:t>В таких случаях говорят, что тело </a:t>
            </a:r>
            <a:r>
              <a:rPr lang="ru-RU" sz="3600" i="1" dirty="0" smtClean="0"/>
              <a:t>деформируется.</a:t>
            </a:r>
            <a:r>
              <a:rPr lang="ru-RU" sz="3600" dirty="0" smtClean="0"/>
              <a:t> </a:t>
            </a:r>
            <a:endParaRPr lang="ru-RU" sz="3600" dirty="0"/>
          </a:p>
        </p:txBody>
      </p:sp>
      <p:pic>
        <p:nvPicPr>
          <p:cNvPr id="3" name="Рисунок 2"/>
          <p:cNvPicPr/>
          <p:nvPr/>
        </p:nvPicPr>
        <p:blipFill>
          <a:blip r:embed="rId2" cstate="print"/>
          <a:srcRect/>
          <a:stretch>
            <a:fillRect/>
          </a:stretch>
        </p:blipFill>
        <p:spPr bwMode="auto">
          <a:xfrm>
            <a:off x="3214678" y="3143248"/>
            <a:ext cx="2928958" cy="2000264"/>
          </a:xfrm>
          <a:prstGeom prst="rect">
            <a:avLst/>
          </a:prstGeom>
          <a:noFill/>
          <a:ln w="9525">
            <a:noFill/>
            <a:miter lim="800000"/>
            <a:headEnd/>
            <a:tailEnd/>
          </a:ln>
        </p:spPr>
      </p:pic>
      <p:sp>
        <p:nvSpPr>
          <p:cNvPr id="54273" name="Rectangle 1"/>
          <p:cNvSpPr>
            <a:spLocks noChangeArrowheads="1"/>
          </p:cNvSpPr>
          <p:nvPr/>
        </p:nvSpPr>
        <p:spPr bwMode="auto">
          <a:xfrm>
            <a:off x="1528441" y="5313804"/>
            <a:ext cx="6087116"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4765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Деформацией называется </a:t>
            </a:r>
          </a:p>
          <a:p>
            <a:pPr marL="0" marR="0" lvl="0" indent="247650"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любое изменение формы и размера тела.</a:t>
            </a:r>
            <a:endParaRPr kumimoji="0" lang="ru-RU" sz="2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lgn="just">
              <a:spcAft>
                <a:spcPts val="0"/>
              </a:spcAft>
              <a:buNone/>
            </a:pPr>
            <a:r>
              <a:rPr lang="ru-RU" b="1" dirty="0" smtClean="0">
                <a:latin typeface="Times New Roman" pitchFamily="18" charset="0"/>
                <a:ea typeface="Calibri"/>
                <a:cs typeface="Times New Roman" pitchFamily="18" charset="0"/>
              </a:rPr>
              <a:t>Четыре признака </a:t>
            </a:r>
            <a:r>
              <a:rPr lang="ru-RU" dirty="0" smtClean="0">
                <a:latin typeface="Times New Roman" pitchFamily="18" charset="0"/>
                <a:ea typeface="Calibri"/>
                <a:cs typeface="Times New Roman" pitchFamily="18" charset="0"/>
              </a:rPr>
              <a:t>действия на тело силы:</a:t>
            </a:r>
          </a:p>
          <a:p>
            <a:pPr lvl="0" algn="just">
              <a:buFont typeface="Symbol"/>
              <a:buChar char=""/>
            </a:pPr>
            <a:r>
              <a:rPr lang="ru-RU" dirty="0" smtClean="0">
                <a:latin typeface="Times New Roman" pitchFamily="18" charset="0"/>
                <a:ea typeface="Calibri"/>
                <a:cs typeface="Times New Roman" pitchFamily="18" charset="0"/>
              </a:rPr>
              <a:t>изменение скорости</a:t>
            </a:r>
          </a:p>
          <a:p>
            <a:pPr lvl="0" algn="just">
              <a:buFont typeface="Symbol"/>
              <a:buChar char=""/>
            </a:pPr>
            <a:r>
              <a:rPr lang="ru-RU" dirty="0" smtClean="0">
                <a:latin typeface="Times New Roman" pitchFamily="18" charset="0"/>
                <a:ea typeface="Calibri"/>
                <a:cs typeface="Times New Roman" pitchFamily="18" charset="0"/>
              </a:rPr>
              <a:t>изменение направления движения тела</a:t>
            </a:r>
          </a:p>
          <a:p>
            <a:pPr lvl="0" algn="just">
              <a:buFont typeface="Symbol"/>
              <a:buChar char=""/>
            </a:pPr>
            <a:r>
              <a:rPr lang="ru-RU" dirty="0" smtClean="0">
                <a:latin typeface="Times New Roman" pitchFamily="18" charset="0"/>
                <a:ea typeface="Calibri"/>
                <a:cs typeface="Times New Roman" pitchFamily="18" charset="0"/>
              </a:rPr>
              <a:t>изменение формы тела</a:t>
            </a:r>
          </a:p>
          <a:p>
            <a:pPr lvl="0" algn="just">
              <a:buFont typeface="Symbol"/>
              <a:buChar char=""/>
            </a:pPr>
            <a:r>
              <a:rPr lang="ru-RU" dirty="0" smtClean="0">
                <a:latin typeface="Times New Roman" pitchFamily="18" charset="0"/>
                <a:ea typeface="Calibri"/>
                <a:cs typeface="Times New Roman" pitchFamily="18" charset="0"/>
              </a:rPr>
              <a:t>изменение размеров тела</a:t>
            </a:r>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eaLnBrk="1" hangingPunct="1"/>
            <a:r>
              <a:rPr lang="ru-RU" dirty="0" smtClean="0"/>
              <a:t>От чего зависит результат действия силы на тело?</a:t>
            </a:r>
          </a:p>
        </p:txBody>
      </p:sp>
      <p:sp>
        <p:nvSpPr>
          <p:cNvPr id="38915" name="Rectangle 3"/>
          <p:cNvSpPr>
            <a:spLocks noGrp="1" noChangeArrowheads="1"/>
          </p:cNvSpPr>
          <p:nvPr>
            <p:ph idx="1"/>
          </p:nvPr>
        </p:nvSpPr>
        <p:spPr/>
        <p:txBody>
          <a:bodyPr>
            <a:normAutofit/>
          </a:bodyPr>
          <a:lstStyle/>
          <a:p>
            <a:pPr eaLnBrk="1" hangingPunct="1"/>
            <a:r>
              <a:rPr lang="ru-RU" sz="4000" dirty="0" smtClean="0"/>
              <a:t>Результат действия силы на тело зависит:</a:t>
            </a:r>
          </a:p>
          <a:p>
            <a:pPr eaLnBrk="1" hangingPunct="1"/>
            <a:r>
              <a:rPr lang="ru-RU" sz="4000" dirty="0" smtClean="0"/>
              <a:t> модуля</a:t>
            </a:r>
          </a:p>
          <a:p>
            <a:pPr eaLnBrk="1" hangingPunct="1"/>
            <a:r>
              <a:rPr lang="ru-RU" sz="4000" dirty="0" smtClean="0"/>
              <a:t> направления </a:t>
            </a:r>
          </a:p>
          <a:p>
            <a:pPr eaLnBrk="1" hangingPunct="1"/>
            <a:r>
              <a:rPr lang="ru-RU" sz="4000" dirty="0" smtClean="0"/>
              <a:t> точки приложения.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box(out)">
                                      <p:cBhvr>
                                        <p:cTn id="7" dur="500"/>
                                        <p:tgtEl>
                                          <p:spTgt spid="38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8915">
                                            <p:txEl>
                                              <p:pRg st="1" end="1"/>
                                            </p:txEl>
                                          </p:spTgt>
                                        </p:tgtEl>
                                        <p:attrNameLst>
                                          <p:attrName>style.visibility</p:attrName>
                                        </p:attrNameLst>
                                      </p:cBhvr>
                                      <p:to>
                                        <p:strVal val="visible"/>
                                      </p:to>
                                    </p:set>
                                    <p:animEffect transition="in" filter="box(out)">
                                      <p:cBhvr>
                                        <p:cTn id="12" dur="500"/>
                                        <p:tgtEl>
                                          <p:spTgt spid="389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38915">
                                            <p:txEl>
                                              <p:pRg st="2" end="2"/>
                                            </p:txEl>
                                          </p:spTgt>
                                        </p:tgtEl>
                                        <p:attrNameLst>
                                          <p:attrName>style.visibility</p:attrName>
                                        </p:attrNameLst>
                                      </p:cBhvr>
                                      <p:to>
                                        <p:strVal val="visible"/>
                                      </p:to>
                                    </p:set>
                                    <p:animEffect transition="in" filter="box(out)">
                                      <p:cBhvr>
                                        <p:cTn id="17" dur="500"/>
                                        <p:tgtEl>
                                          <p:spTgt spid="389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38915">
                                            <p:txEl>
                                              <p:pRg st="3" end="3"/>
                                            </p:txEl>
                                          </p:spTgt>
                                        </p:tgtEl>
                                        <p:attrNameLst>
                                          <p:attrName>style.visibility</p:attrName>
                                        </p:attrNameLst>
                                      </p:cBhvr>
                                      <p:to>
                                        <p:strVal val="visible"/>
                                      </p:to>
                                    </p:set>
                                    <p:animEffect transition="in" filter="box(out)">
                                      <p:cBhvr>
                                        <p:cTn id="22" dur="500"/>
                                        <p:tgtEl>
                                          <p:spTgt spid="389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14414" y="1000108"/>
            <a:ext cx="6715172" cy="6863417"/>
          </a:xfrm>
          <a:prstGeom prst="rect">
            <a:avLst/>
          </a:prstGeom>
        </p:spPr>
        <p:txBody>
          <a:bodyPr wrap="square">
            <a:spAutoFit/>
          </a:bodyPr>
          <a:lstStyle/>
          <a:p>
            <a:pPr lvl="0" algn="ctr" fontAlgn="base">
              <a:spcBef>
                <a:spcPct val="0"/>
              </a:spcBef>
              <a:spcAft>
                <a:spcPct val="0"/>
              </a:spcAft>
            </a:pPr>
            <a:r>
              <a:rPr lang="en-US" sz="4400" b="1" dirty="0" smtClean="0">
                <a:solidFill>
                  <a:srgbClr val="000000"/>
                </a:solidFill>
                <a:latin typeface="Times New Roman" pitchFamily="18" charset="0"/>
                <a:cs typeface="Times New Roman" pitchFamily="18" charset="0"/>
              </a:rPr>
              <a:t>F</a:t>
            </a:r>
            <a:r>
              <a:rPr lang="en-US" sz="4400" dirty="0" smtClean="0">
                <a:solidFill>
                  <a:srgbClr val="000000"/>
                </a:solidFill>
                <a:latin typeface="Times New Roman" pitchFamily="18" charset="0"/>
                <a:cs typeface="Times New Roman" pitchFamily="18" charset="0"/>
              </a:rPr>
              <a:t> </a:t>
            </a:r>
            <a:r>
              <a:rPr lang="ru-RU" sz="4400" dirty="0" smtClean="0">
                <a:solidFill>
                  <a:srgbClr val="000000"/>
                </a:solidFill>
                <a:latin typeface="Times New Roman" pitchFamily="18" charset="0"/>
                <a:cs typeface="Times New Roman" pitchFamily="18" charset="0"/>
              </a:rPr>
              <a:t>– сила</a:t>
            </a:r>
          </a:p>
          <a:p>
            <a:pPr lvl="0" indent="317500" algn="ctr" fontAlgn="base">
              <a:spcBef>
                <a:spcPct val="0"/>
              </a:spcBef>
              <a:spcAft>
                <a:spcPct val="0"/>
              </a:spcAft>
            </a:pPr>
            <a:r>
              <a:rPr lang="ru-RU" sz="4400" dirty="0" smtClean="0">
                <a:solidFill>
                  <a:srgbClr val="000000"/>
                </a:solidFill>
                <a:latin typeface="Times New Roman" pitchFamily="18" charset="0"/>
                <a:cs typeface="Times New Roman" pitchFamily="18" charset="0"/>
              </a:rPr>
              <a:t>Единица измерения – </a:t>
            </a:r>
            <a:r>
              <a:rPr lang="ru-RU" sz="4400" b="1" dirty="0" smtClean="0">
                <a:solidFill>
                  <a:srgbClr val="000000"/>
                </a:solidFill>
                <a:latin typeface="Times New Roman" pitchFamily="18" charset="0"/>
                <a:cs typeface="Times New Roman" pitchFamily="18" charset="0"/>
              </a:rPr>
              <a:t>Н</a:t>
            </a:r>
            <a:r>
              <a:rPr lang="ru-RU" sz="4400" dirty="0" smtClean="0">
                <a:solidFill>
                  <a:srgbClr val="000000"/>
                </a:solidFill>
                <a:latin typeface="Times New Roman" pitchFamily="18" charset="0"/>
                <a:cs typeface="Times New Roman" pitchFamily="18" charset="0"/>
              </a:rPr>
              <a:t> (Ньютон)</a:t>
            </a:r>
          </a:p>
          <a:p>
            <a:pPr lvl="0" indent="317500" algn="ctr" fontAlgn="base">
              <a:spcBef>
                <a:spcPct val="0"/>
              </a:spcBef>
              <a:spcAft>
                <a:spcPct val="0"/>
              </a:spcAft>
            </a:pPr>
            <a:r>
              <a:rPr lang="ru-RU" sz="4400" dirty="0" smtClean="0">
                <a:solidFill>
                  <a:srgbClr val="000000"/>
                </a:solidFill>
                <a:latin typeface="Arial" pitchFamily="34" charset="0"/>
                <a:ea typeface="Times New Roman" pitchFamily="18" charset="0"/>
                <a:cs typeface="Arial" pitchFamily="34" charset="0"/>
              </a:rPr>
              <a:t> </a:t>
            </a:r>
            <a:r>
              <a:rPr lang="ru-RU" sz="3600" dirty="0" smtClean="0">
                <a:solidFill>
                  <a:srgbClr val="000000"/>
                </a:solidFill>
                <a:latin typeface="Arial" pitchFamily="34" charset="0"/>
                <a:ea typeface="Times New Roman" pitchFamily="18" charset="0"/>
                <a:cs typeface="Arial" pitchFamily="34" charset="0"/>
              </a:rPr>
              <a:t>Кратными и дольными единицами силы :</a:t>
            </a:r>
            <a:endParaRPr lang="ru-RU" sz="3600" dirty="0" smtClean="0">
              <a:latin typeface="Arial" pitchFamily="34" charset="0"/>
              <a:cs typeface="Arial" pitchFamily="34" charset="0"/>
            </a:endParaRPr>
          </a:p>
          <a:p>
            <a:pPr lvl="0" indent="317500" algn="ctr" eaLnBrk="0" fontAlgn="base" hangingPunct="0">
              <a:spcBef>
                <a:spcPct val="0"/>
              </a:spcBef>
              <a:spcAft>
                <a:spcPct val="0"/>
              </a:spcAft>
            </a:pPr>
            <a:r>
              <a:rPr lang="ru-RU" sz="3200" i="1" dirty="0" smtClean="0">
                <a:solidFill>
                  <a:srgbClr val="000000"/>
                </a:solidFill>
                <a:latin typeface="Arial" pitchFamily="34" charset="0"/>
                <a:ea typeface="Times New Roman" pitchFamily="18" charset="0"/>
                <a:cs typeface="Arial" pitchFamily="34" charset="0"/>
              </a:rPr>
              <a:t>1 кН = 1000 Н</a:t>
            </a:r>
            <a:endParaRPr lang="ru-RU" sz="3200" i="1" dirty="0" smtClean="0">
              <a:latin typeface="Arial" pitchFamily="34" charset="0"/>
              <a:cs typeface="Arial" pitchFamily="34" charset="0"/>
            </a:endParaRPr>
          </a:p>
          <a:p>
            <a:pPr lvl="0" indent="317500" algn="ctr" eaLnBrk="0" fontAlgn="base" hangingPunct="0">
              <a:spcBef>
                <a:spcPct val="0"/>
              </a:spcBef>
              <a:spcAft>
                <a:spcPct val="0"/>
              </a:spcAft>
            </a:pPr>
            <a:r>
              <a:rPr lang="ru-RU" sz="3200" i="1" dirty="0" smtClean="0">
                <a:solidFill>
                  <a:srgbClr val="000000"/>
                </a:solidFill>
                <a:latin typeface="Arial" pitchFamily="34" charset="0"/>
                <a:ea typeface="Times New Roman" pitchFamily="18" charset="0"/>
                <a:cs typeface="Arial" pitchFamily="34" charset="0"/>
              </a:rPr>
              <a:t>1 мН = 0,001 Н</a:t>
            </a:r>
            <a:endParaRPr lang="ru-RU" sz="3200" i="1" dirty="0" smtClean="0">
              <a:latin typeface="Arial" pitchFamily="34" charset="0"/>
              <a:cs typeface="Arial" pitchFamily="34" charset="0"/>
            </a:endParaRPr>
          </a:p>
          <a:p>
            <a:pPr lvl="0" indent="317500" algn="ctr" eaLnBrk="0" fontAlgn="base" hangingPunct="0">
              <a:spcBef>
                <a:spcPct val="0"/>
              </a:spcBef>
              <a:spcAft>
                <a:spcPct val="0"/>
              </a:spcAft>
            </a:pPr>
            <a:r>
              <a:rPr lang="ru-RU" sz="3200" i="1" dirty="0" smtClean="0">
                <a:solidFill>
                  <a:srgbClr val="000000"/>
                </a:solidFill>
                <a:latin typeface="Arial" pitchFamily="34" charset="0"/>
                <a:ea typeface="Times New Roman" pitchFamily="18" charset="0"/>
                <a:cs typeface="Arial" pitchFamily="34" charset="0"/>
              </a:rPr>
              <a:t>1 МН = 1 000 000 Н</a:t>
            </a:r>
            <a:endParaRPr lang="ru-RU" sz="3200" i="1" dirty="0" smtClean="0">
              <a:latin typeface="Arial" pitchFamily="34" charset="0"/>
              <a:cs typeface="Arial" pitchFamily="34" charset="0"/>
            </a:endParaRPr>
          </a:p>
          <a:p>
            <a:pPr lvl="0" algn="ctr" fontAlgn="base">
              <a:spcBef>
                <a:spcPct val="0"/>
              </a:spcBef>
              <a:spcAft>
                <a:spcPct val="0"/>
              </a:spcAft>
            </a:pPr>
            <a:endParaRPr lang="ru-RU" sz="4400" dirty="0" smtClean="0">
              <a:solidFill>
                <a:srgbClr val="000000"/>
              </a:solidFill>
              <a:latin typeface="Times New Roman" pitchFamily="18" charset="0"/>
              <a:cs typeface="Times New Roman" pitchFamily="18" charset="0"/>
            </a:endParaRPr>
          </a:p>
          <a:p>
            <a:pPr lvl="0" algn="ctr" fontAlgn="base">
              <a:spcBef>
                <a:spcPct val="0"/>
              </a:spcBef>
              <a:spcAft>
                <a:spcPct val="0"/>
              </a:spcAft>
            </a:pPr>
            <a:endParaRPr lang="ru-RU" sz="4400" dirty="0" smtClean="0">
              <a:solidFill>
                <a:srgbClr val="000000"/>
              </a:solidFill>
              <a:latin typeface="Times New Roman" pitchFamily="18" charset="0"/>
              <a:cs typeface="Times New Roman" pitchFamily="18" charset="0"/>
            </a:endParaRPr>
          </a:p>
          <a:p>
            <a:pPr lvl="0" algn="ctr" fontAlgn="base">
              <a:spcBef>
                <a:spcPct val="0"/>
              </a:spcBef>
              <a:spcAft>
                <a:spcPct val="0"/>
              </a:spcAft>
            </a:pPr>
            <a:endParaRPr lang="ru-RU" sz="4400" dirty="0" smtClean="0">
              <a:solidFill>
                <a:srgbClr val="000000"/>
              </a:solidFill>
              <a:latin typeface="Times New Roman" pitchFamily="18" charset="0"/>
              <a:cs typeface="Times New Roman" pitchFamily="18" charset="0"/>
            </a:endParaRPr>
          </a:p>
        </p:txBody>
      </p:sp>
      <p:sp>
        <p:nvSpPr>
          <p:cNvPr id="2049" name="Rectangle 1"/>
          <p:cNvSpPr>
            <a:spLocks noChangeArrowheads="1"/>
          </p:cNvSpPr>
          <p:nvPr/>
        </p:nvSpPr>
        <p:spPr bwMode="auto">
          <a:xfrm>
            <a:off x="0" y="0"/>
            <a:ext cx="505267" cy="369332"/>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31750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214282" y="905374"/>
            <a:ext cx="8715436"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 рисунке изображен </a:t>
            </a:r>
            <a:r>
              <a:rPr kumimoji="0" lang="ru-RU" sz="2400" b="1" i="1" u="none" strike="noStrike" cap="none" normalizeH="0" baseline="0" dirty="0" smtClean="0">
                <a:ln>
                  <a:noFill/>
                </a:ln>
                <a:solidFill>
                  <a:srgbClr val="FF0066"/>
                </a:solidFill>
                <a:effectLst/>
                <a:latin typeface="Times New Roman" pitchFamily="18" charset="0"/>
                <a:ea typeface="Times New Roman" pitchFamily="18" charset="0"/>
                <a:cs typeface="Times New Roman" pitchFamily="18" charset="0"/>
              </a:rPr>
              <a:t>динамометр</a:t>
            </a:r>
            <a:r>
              <a:rPr kumimoji="0" lang="ru-RU"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прибор для измерения сил (греч.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динамис</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сила,</a:t>
            </a:r>
            <a:r>
              <a:rPr kumimoji="0" lang="ru-RU" sz="24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dirty="0" err="1" smtClean="0">
                <a:ln>
                  <a:noFill/>
                </a:ln>
                <a:solidFill>
                  <a:schemeClr val="tx1"/>
                </a:solidFill>
                <a:effectLst/>
                <a:latin typeface="Times New Roman" pitchFamily="18" charset="0"/>
                <a:ea typeface="Times New Roman" pitchFamily="18" charset="0"/>
                <a:cs typeface="Times New Roman" pitchFamily="18" charset="0"/>
              </a:rPr>
              <a:t>метрео</a:t>
            </a:r>
            <a:r>
              <a:rPr kumimoji="0" lang="ru-RU" sz="24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измеряю</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Основные его части - упругая пружина со стрелкой, движущейся по шкале. Единица силы называется 1 </a:t>
            </a:r>
            <a:r>
              <a:rPr kumimoji="0" lang="ru-RU" sz="2400" b="1" i="1" u="none" strike="noStrike" cap="none" normalizeH="0" baseline="0" dirty="0" smtClean="0">
                <a:ln>
                  <a:noFill/>
                </a:ln>
                <a:solidFill>
                  <a:srgbClr val="FF0066"/>
                </a:solidFill>
                <a:effectLst/>
                <a:latin typeface="Times New Roman" pitchFamily="18" charset="0"/>
                <a:ea typeface="Times New Roman" pitchFamily="18" charset="0"/>
                <a:cs typeface="Times New Roman" pitchFamily="18" charset="0"/>
              </a:rPr>
              <a:t>ньютон</a:t>
            </a:r>
            <a:r>
              <a:rPr kumimoji="0" lang="ru-RU"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(обозначение: 1 Н). Это приблизительно такая сила, с которой Земля притягивает гирьку массой 102 г.</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физике единицы величин выбирают не случайным образом, а так, чтобы они были согласованы с уже выбранными ранее. единицами. Как же выбрали единицу силы - 1 ньютон?</a:t>
            </a:r>
            <a:endParaRPr kumimoji="0" lang="ru-RU" sz="2400" b="0" i="0" u="none" strike="noStrike" cap="none" normalizeH="0" baseline="0" dirty="0" smtClean="0">
              <a:ln>
                <a:noFill/>
              </a:ln>
              <a:solidFill>
                <a:schemeClr val="tx1"/>
              </a:solidFill>
              <a:effectLst/>
              <a:latin typeface="Arial" pitchFamily="34" charset="0"/>
            </a:endParaRPr>
          </a:p>
        </p:txBody>
      </p:sp>
      <p:pic>
        <p:nvPicPr>
          <p:cNvPr id="16386" name="Picture 2"/>
          <p:cNvPicPr>
            <a:picLocks noChangeAspect="1" noChangeArrowheads="1"/>
          </p:cNvPicPr>
          <p:nvPr/>
        </p:nvPicPr>
        <p:blipFill>
          <a:blip r:embed="rId2" cstate="print"/>
          <a:srcRect/>
          <a:stretch>
            <a:fillRect/>
          </a:stretch>
        </p:blipFill>
        <p:spPr bwMode="auto">
          <a:xfrm>
            <a:off x="214282" y="3929066"/>
            <a:ext cx="8603492" cy="2357454"/>
          </a:xfrm>
          <a:prstGeom prst="rect">
            <a:avLst/>
          </a:prstGeom>
          <a:noFill/>
          <a:ln w="9525">
            <a:noFill/>
            <a:miter lim="800000"/>
            <a:headEnd/>
            <a:tailEnd/>
          </a:ln>
        </p:spPr>
      </p:pic>
      <p:sp>
        <p:nvSpPr>
          <p:cNvPr id="5" name="Прямоугольник 4"/>
          <p:cNvSpPr/>
          <p:nvPr/>
        </p:nvSpPr>
        <p:spPr>
          <a:xfrm>
            <a:off x="2428860" y="142852"/>
            <a:ext cx="4230582" cy="923330"/>
          </a:xfrm>
          <a:prstGeom prst="rect">
            <a:avLst/>
          </a:prstGeom>
          <a:noFill/>
        </p:spPr>
        <p:txBody>
          <a:bodyPr wrap="none" lIns="91440" tIns="45720" rIns="91440" bIns="45720">
            <a:spAutoFit/>
          </a:bodyPr>
          <a:lstStyle/>
          <a:p>
            <a:pPr algn="ctr"/>
            <a:r>
              <a:rPr lang="ru-RU"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Динамометр</a:t>
            </a:r>
            <a:endParaRPr lang="ru-RU"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428596" y="161346"/>
            <a:ext cx="8358246"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Оказывается, что если на покоящееся тело начнет действовать сила, то это тело будет двигаться равномерно ускоренно. Это значит, что за равные промежутки времени скорость тела будет возрастать на равные величины. Зная эту особенность движения тел, </a:t>
            </a:r>
            <a:r>
              <a:rPr kumimoji="0" lang="ru-RU" sz="2400" b="1"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силой в 1 ньютон назвали такую силу, которая, будучи приложенной к покоящемуся телу массой 1 кг, будет ежесекундно увеличивать его скорость на 1 м/с.</a:t>
            </a:r>
            <a:endParaRPr kumimoji="0" lang="ru-RU" sz="2400" b="1" i="1" u="none" strike="noStrike" cap="none" normalizeH="0" baseline="0" dirty="0" smtClean="0">
              <a:ln>
                <a:noFill/>
              </a:ln>
              <a:solidFill>
                <a:srgbClr val="FF0000"/>
              </a:solidFill>
              <a:effectLst/>
              <a:latin typeface="Arial" pitchFamily="34" charset="0"/>
            </a:endParaRPr>
          </a:p>
        </p:txBody>
      </p:sp>
      <p:pic>
        <p:nvPicPr>
          <p:cNvPr id="3" name="Picture 16" descr="сила уп2"/>
          <p:cNvPicPr>
            <a:picLocks noChangeAspect="1" noChangeArrowheads="1"/>
          </p:cNvPicPr>
          <p:nvPr/>
        </p:nvPicPr>
        <p:blipFill>
          <a:blip r:embed="rId2" cstate="print"/>
          <a:srcRect/>
          <a:stretch>
            <a:fillRect/>
          </a:stretch>
        </p:blipFill>
        <p:spPr bwMode="auto">
          <a:xfrm>
            <a:off x="571472" y="3429000"/>
            <a:ext cx="3224712" cy="2643206"/>
          </a:xfrm>
          <a:prstGeom prst="rect">
            <a:avLst/>
          </a:prstGeom>
          <a:noFill/>
          <a:ln w="9525">
            <a:solidFill>
              <a:schemeClr val="bg2"/>
            </a:solidFill>
            <a:miter lim="800000"/>
            <a:headEnd/>
            <a:tailEnd/>
          </a:ln>
        </p:spPr>
      </p:pic>
      <p:pic>
        <p:nvPicPr>
          <p:cNvPr id="5" name="Picture 14" descr="1d38_03_03"/>
          <p:cNvPicPr>
            <a:picLocks noChangeAspect="1" noChangeArrowheads="1"/>
          </p:cNvPicPr>
          <p:nvPr/>
        </p:nvPicPr>
        <p:blipFill>
          <a:blip r:embed="rId3" cstate="print"/>
          <a:srcRect/>
          <a:stretch>
            <a:fillRect/>
          </a:stretch>
        </p:blipFill>
        <p:spPr bwMode="auto">
          <a:xfrm>
            <a:off x="4500561" y="3357562"/>
            <a:ext cx="3665205" cy="2714644"/>
          </a:xfrm>
          <a:prstGeom prst="rect">
            <a:avLst/>
          </a:prstGeom>
          <a:noFill/>
          <a:ln w="9525">
            <a:solidFill>
              <a:schemeClr val="bg2"/>
            </a:solid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142844" y="357166"/>
            <a:ext cx="9001156"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 рисунках и чертежах силу изображают в виде стрелки. Ее направление </a:t>
            </a:r>
            <a:r>
              <a:rPr lang="ru-RU" sz="2400" dirty="0" smtClean="0">
                <a:latin typeface="Times New Roman" pitchFamily="18" charset="0"/>
                <a:ea typeface="Times New Roman" pitchFamily="18" charset="0"/>
                <a:cs typeface="Times New Roman" pitchFamily="18" charset="0"/>
              </a:rPr>
              <a:t>показывает</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направление действия силы, а длина - числовое значение силы. Стрелку, изображающую силу на чертеже, называют </a:t>
            </a:r>
            <a:r>
              <a:rPr kumimoji="0" lang="ru-RU" sz="2400" b="1"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вектором</a:t>
            </a:r>
            <a:r>
              <a:rPr kumimoji="0" lang="ru-RU"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этой силы. Например, вектор силы, с которой мальчик поддерживает книги, направлен вверх, а вектор силы, с которой крючок тянет упирающегося ослика, направлен влево.</a:t>
            </a:r>
            <a:endParaRPr kumimoji="0" lang="ru-RU" sz="2400" b="0" i="0" u="none" strike="noStrike" cap="none" normalizeH="0" baseline="0" dirty="0" smtClean="0">
              <a:ln>
                <a:noFill/>
              </a:ln>
              <a:solidFill>
                <a:schemeClr val="tx1"/>
              </a:solidFill>
              <a:effectLst/>
              <a:latin typeface="Arial" pitchFamily="34" charset="0"/>
            </a:endParaRPr>
          </a:p>
        </p:txBody>
      </p:sp>
      <p:pic>
        <p:nvPicPr>
          <p:cNvPr id="3" name="Picture 2"/>
          <p:cNvPicPr>
            <a:picLocks noChangeAspect="1" noChangeArrowheads="1"/>
          </p:cNvPicPr>
          <p:nvPr/>
        </p:nvPicPr>
        <p:blipFill>
          <a:blip r:embed="rId2" cstate="print"/>
          <a:srcRect/>
          <a:stretch>
            <a:fillRect/>
          </a:stretch>
        </p:blipFill>
        <p:spPr bwMode="auto">
          <a:xfrm>
            <a:off x="714348" y="3429000"/>
            <a:ext cx="2143140" cy="2581892"/>
          </a:xfrm>
          <a:prstGeom prst="rect">
            <a:avLst/>
          </a:prstGeom>
          <a:noFill/>
          <a:ln w="9525">
            <a:noFill/>
            <a:miter lim="800000"/>
            <a:headEnd/>
            <a:tailEnd/>
          </a:ln>
        </p:spPr>
      </p:pic>
      <p:pic>
        <p:nvPicPr>
          <p:cNvPr id="18434" name="Picture 2"/>
          <p:cNvPicPr>
            <a:picLocks noChangeAspect="1" noChangeArrowheads="1"/>
          </p:cNvPicPr>
          <p:nvPr/>
        </p:nvPicPr>
        <p:blipFill>
          <a:blip r:embed="rId3" cstate="print"/>
          <a:srcRect/>
          <a:stretch>
            <a:fillRect/>
          </a:stretch>
        </p:blipFill>
        <p:spPr bwMode="auto">
          <a:xfrm>
            <a:off x="3714744" y="3929066"/>
            <a:ext cx="5214238" cy="14287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0" y="285728"/>
            <a:ext cx="91440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ctr"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Выпустим камень из рук — он упадет на землю. </a:t>
            </a:r>
          </a:p>
          <a:p>
            <a:pPr marL="0" marR="0" lvl="0" indent="449263" algn="ctr"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То же самое произойдет и</a:t>
            </a:r>
            <a:r>
              <a:rPr kumimoji="0" lang="ru-RU" sz="28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 любым другим</a:t>
            </a:r>
          </a:p>
          <a:p>
            <a:pPr marL="0" marR="0" lvl="0" indent="449263" algn="ctr"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телом. Если мяч бросить в горизонтальном</a:t>
            </a:r>
          </a:p>
          <a:p>
            <a:pPr marL="0" marR="0" lvl="0" indent="449263" algn="ctr"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направлении, то он не летит прямолинейно и</a:t>
            </a:r>
          </a:p>
          <a:p>
            <a:pPr marL="0" marR="0" lvl="0" indent="449263" algn="ctr"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равномерно. Его траекторией будет кривая </a:t>
            </a:r>
          </a:p>
          <a:p>
            <a:pPr lvl="0" indent="449263" algn="ctr" fontAlgn="base">
              <a:spcBef>
                <a:spcPct val="0"/>
              </a:spcBef>
              <a:spcAft>
                <a:spcPct val="0"/>
              </a:spcAf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линия.</a:t>
            </a:r>
            <a:r>
              <a:rPr lang="ru-RU" sz="2800" dirty="0" smtClean="0"/>
              <a:t> </a:t>
            </a:r>
            <a:r>
              <a:rPr lang="ru-RU" sz="2800" dirty="0" smtClean="0">
                <a:latin typeface="Times New Roman" pitchFamily="18" charset="0"/>
                <a:cs typeface="Times New Roman" pitchFamily="18" charset="0"/>
              </a:rPr>
              <a:t>Искусственный спутник, запущенный с  </a:t>
            </a:r>
          </a:p>
          <a:p>
            <a:pPr lvl="0" indent="449263" algn="ctr" fontAlgn="base">
              <a:spcBef>
                <a:spcPct val="0"/>
              </a:spcBef>
              <a:spcAft>
                <a:spcPct val="0"/>
              </a:spcAft>
            </a:pPr>
            <a:r>
              <a:rPr lang="ru-RU" sz="2800" dirty="0" smtClean="0">
                <a:latin typeface="Times New Roman" pitchFamily="18" charset="0"/>
                <a:cs typeface="Times New Roman" pitchFamily="18" charset="0"/>
              </a:rPr>
              <a:t>Земли, так же летит не по прямой, а движется </a:t>
            </a:r>
          </a:p>
          <a:p>
            <a:pPr lvl="0" indent="449263" algn="ctr" fontAlgn="base">
              <a:spcBef>
                <a:spcPct val="0"/>
              </a:spcBef>
              <a:spcAft>
                <a:spcPct val="0"/>
              </a:spcAft>
            </a:pPr>
            <a:r>
              <a:rPr lang="ru-RU" sz="2800" dirty="0" smtClean="0">
                <a:latin typeface="Times New Roman" pitchFamily="18" charset="0"/>
                <a:cs typeface="Times New Roman" pitchFamily="18" charset="0"/>
              </a:rPr>
              <a:t>вокруг Земли .</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55298" name="Picture 2"/>
          <p:cNvPicPr>
            <a:picLocks noChangeAspect="1" noChangeArrowheads="1"/>
          </p:cNvPicPr>
          <p:nvPr/>
        </p:nvPicPr>
        <p:blipFill>
          <a:blip r:embed="rId2" cstate="print"/>
          <a:srcRect/>
          <a:stretch>
            <a:fillRect/>
          </a:stretch>
        </p:blipFill>
        <p:spPr bwMode="auto">
          <a:xfrm>
            <a:off x="500034" y="3857628"/>
            <a:ext cx="5357850" cy="1785950"/>
          </a:xfrm>
          <a:prstGeom prst="rect">
            <a:avLst/>
          </a:prstGeom>
          <a:noFill/>
          <a:ln w="9525">
            <a:noFill/>
            <a:miter lim="800000"/>
            <a:headEnd/>
            <a:tailEnd/>
          </a:ln>
        </p:spPr>
      </p:pic>
      <p:pic>
        <p:nvPicPr>
          <p:cNvPr id="4" name="Рисунок 3"/>
          <p:cNvPicPr/>
          <p:nvPr/>
        </p:nvPicPr>
        <p:blipFill>
          <a:blip r:embed="rId3" cstate="print"/>
          <a:srcRect/>
          <a:stretch>
            <a:fillRect/>
          </a:stretch>
        </p:blipFill>
        <p:spPr bwMode="auto">
          <a:xfrm>
            <a:off x="6143636" y="3286124"/>
            <a:ext cx="2428892" cy="25717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cstate="print"/>
          <a:srcRect/>
          <a:stretch>
            <a:fillRect/>
          </a:stretch>
        </p:blipFill>
        <p:spPr bwMode="auto">
          <a:xfrm>
            <a:off x="1" y="1071546"/>
            <a:ext cx="3714744" cy="4286280"/>
          </a:xfrm>
          <a:prstGeom prst="rect">
            <a:avLst/>
          </a:prstGeom>
          <a:noFill/>
          <a:ln w="9525">
            <a:noFill/>
            <a:miter lim="800000"/>
            <a:headEnd/>
            <a:tailEnd/>
          </a:ln>
        </p:spPr>
      </p:pic>
      <p:sp>
        <p:nvSpPr>
          <p:cNvPr id="21507" name="Rectangle 3"/>
          <p:cNvSpPr>
            <a:spLocks noChangeArrowheads="1"/>
          </p:cNvSpPr>
          <p:nvPr/>
        </p:nvSpPr>
        <p:spPr bwMode="auto">
          <a:xfrm>
            <a:off x="3500430" y="58847"/>
            <a:ext cx="5500726"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Силой тяготения </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называют силу, с которой все тела в мире притягиваются друг к другу. Разновидностью силы тяготения является </a:t>
            </a:r>
            <a:r>
              <a:rPr kumimoji="0" lang="ru-RU" sz="2400" b="1" i="1" u="none" strike="noStrike" cap="none" normalizeH="0" baseline="0" dirty="0" smtClean="0">
                <a:ln>
                  <a:noFill/>
                </a:ln>
                <a:solidFill>
                  <a:srgbClr val="FF0066"/>
                </a:solidFill>
                <a:effectLst/>
                <a:latin typeface="Times New Roman" pitchFamily="18" charset="0"/>
                <a:ea typeface="Times New Roman" pitchFamily="18" charset="0"/>
                <a:cs typeface="Times New Roman" pitchFamily="18" charset="0"/>
              </a:rPr>
              <a:t>сила тяжести </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сила, с которой тело, находящееся вблизи какой-либо планеты, притягивается к ней. Например, ракета, стоящая на Марсе, притягивается к нему - на ракету действует сила тяжести.</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Сила тяжести </a:t>
            </a:r>
            <a:r>
              <a:rPr kumimoji="0" lang="ru-RU" sz="2400" b="1"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всегда направлена </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 центру планеты. На рисунке показано, что Земля притягивает мальчика и мяч с силами, направленными вниз, то есть к центру планеты. Как видите, направление «вниз» различно для различных мест на Земле. Это будет справедливо и для других планет и космических тел.</a:t>
            </a:r>
            <a:endParaRPr kumimoji="0" lang="ru-RU" sz="2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9697" name="Text Box 1"/>
          <p:cNvSpPr txBox="1">
            <a:spLocks noChangeArrowheads="1"/>
          </p:cNvSpPr>
          <p:nvPr/>
        </p:nvSpPr>
        <p:spPr bwMode="auto">
          <a:xfrm>
            <a:off x="-1079500" y="457200"/>
            <a:ext cx="496887" cy="177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chemeClr val="tx1"/>
                </a:solidFill>
                <a:effectLst/>
                <a:latin typeface="Microsoft Sans Serif" pitchFamily="34" charset="0"/>
                <a:ea typeface="Times New Roman" pitchFamily="18" charset="0"/>
                <a:cs typeface="Microsoft Sans Serif" pitchFamily="34" charset="0"/>
              </a:rPr>
              <a:t>§ 3-г.</a:t>
            </a:r>
            <a:endParaRPr kumimoji="0" lang="ru-RU" sz="1800" b="0" i="0" u="none" strike="noStrike" cap="none" normalizeH="0" baseline="0" smtClean="0">
              <a:ln>
                <a:noFill/>
              </a:ln>
              <a:solidFill>
                <a:schemeClr val="tx1"/>
              </a:solidFill>
              <a:effectLst/>
              <a:latin typeface="Arial" pitchFamily="34" charset="0"/>
            </a:endParaRPr>
          </a:p>
        </p:txBody>
      </p:sp>
      <p:sp>
        <p:nvSpPr>
          <p:cNvPr id="29700" name="Rectangle 4"/>
          <p:cNvSpPr>
            <a:spLocks noChangeArrowheads="1"/>
          </p:cNvSpPr>
          <p:nvPr/>
        </p:nvSpPr>
        <p:spPr bwMode="auto">
          <a:xfrm>
            <a:off x="3286116" y="214290"/>
            <a:ext cx="2571768" cy="8925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Arial" pitchFamily="34" charset="0"/>
                <a:ea typeface="Times New Roman" pitchFamily="18" charset="0"/>
              </a:rPr>
              <a:t/>
            </a:r>
            <a:br>
              <a:rPr kumimoji="0" lang="ru-RU" sz="1200" b="0" i="0" u="none" strike="noStrike" cap="none" normalizeH="0" baseline="0" dirty="0" smtClean="0">
                <a:ln>
                  <a:noFill/>
                </a:ln>
                <a:solidFill>
                  <a:schemeClr val="tx1"/>
                </a:solidFill>
                <a:effectLst/>
                <a:latin typeface="Arial" pitchFamily="34" charset="0"/>
                <a:ea typeface="Times New Roman" pitchFamily="18" charset="0"/>
              </a:rPr>
            </a:br>
            <a:r>
              <a:rPr kumimoji="0" lang="ru-RU" sz="2800" b="1" i="0" u="none" strike="noStrike" cap="none" normalizeH="0" baseline="0" dirty="0" smtClean="0">
                <a:ln>
                  <a:noFill/>
                </a:ln>
                <a:solidFill>
                  <a:schemeClr val="tx2">
                    <a:lumMod val="60000"/>
                    <a:lumOff val="40000"/>
                  </a:schemeClr>
                </a:solidFill>
                <a:effectLst/>
                <a:latin typeface="Microsoft Sans Serif" pitchFamily="34" charset="0"/>
                <a:ea typeface="Times New Roman" pitchFamily="18" charset="0"/>
                <a:cs typeface="Microsoft Sans Serif" pitchFamily="34" charset="0"/>
              </a:rPr>
              <a:t>Сила тяжести</a:t>
            </a:r>
            <a:endParaRPr kumimoji="0" lang="ru-RU" sz="2800" b="0" i="0" u="none" strike="noStrike" cap="none" normalizeH="0" baseline="0" dirty="0" smtClean="0">
              <a:ln>
                <a:noFill/>
              </a:ln>
              <a:solidFill>
                <a:schemeClr val="tx2">
                  <a:lumMod val="60000"/>
                  <a:lumOff val="40000"/>
                </a:schemeClr>
              </a:solidFill>
              <a:effectLst/>
              <a:latin typeface="Arial" pitchFamily="34" charset="0"/>
            </a:endParaRPr>
          </a:p>
        </p:txBody>
      </p:sp>
      <p:pic>
        <p:nvPicPr>
          <p:cNvPr id="29701" name="Picture 5"/>
          <p:cNvPicPr>
            <a:picLocks noChangeAspect="1" noChangeArrowheads="1"/>
          </p:cNvPicPr>
          <p:nvPr/>
        </p:nvPicPr>
        <p:blipFill>
          <a:blip r:embed="rId2" cstate="print"/>
          <a:srcRect/>
          <a:stretch>
            <a:fillRect/>
          </a:stretch>
        </p:blipFill>
        <p:spPr bwMode="auto">
          <a:xfrm>
            <a:off x="428596" y="1571612"/>
            <a:ext cx="3357586" cy="4046321"/>
          </a:xfrm>
          <a:prstGeom prst="rect">
            <a:avLst/>
          </a:prstGeom>
          <a:noFill/>
          <a:ln w="9525">
            <a:noFill/>
            <a:miter lim="800000"/>
            <a:headEnd/>
            <a:tailEnd/>
          </a:ln>
        </p:spPr>
      </p:pic>
      <p:sp>
        <p:nvSpPr>
          <p:cNvPr id="29702" name="Rectangle 6"/>
          <p:cNvSpPr>
            <a:spLocks noChangeArrowheads="1"/>
          </p:cNvSpPr>
          <p:nvPr/>
        </p:nvSpPr>
        <p:spPr bwMode="auto">
          <a:xfrm>
            <a:off x="3786182" y="1071546"/>
            <a:ext cx="4572000"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Мы начали знакомство с явлением гравитации вообще и земным тяготением в частности. Теперь настало время более подробного изучения силы тяжести на Земле и других планетах Солнечной системы.</a:t>
            </a:r>
            <a:endParaRPr kumimoji="0" lang="ru-RU" sz="20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 рисунке изображен опыт с двумя гирями и динамометрами. Вы видите, что при массе гири 200 г на нее действует сила тяжести 2 Н, а при массе 500 г - сила тяжести 5 Н. Обратите внимание, что наблюдается закономерность:</a:t>
            </a:r>
            <a:endParaRPr kumimoji="0" lang="ru-RU" sz="2000" b="0" i="0" u="none" strike="noStrike" cap="none" normalizeH="0" baseline="0" dirty="0" smtClean="0">
              <a:ln>
                <a:noFill/>
              </a:ln>
              <a:solidFill>
                <a:schemeClr val="tx1"/>
              </a:solidFill>
              <a:effectLst/>
              <a:latin typeface="Arial" pitchFamily="34" charset="0"/>
            </a:endParaRPr>
          </a:p>
        </p:txBody>
      </p:sp>
      <p:pic>
        <p:nvPicPr>
          <p:cNvPr id="29703" name="Picture 7"/>
          <p:cNvPicPr>
            <a:picLocks noChangeAspect="1" noChangeArrowheads="1"/>
          </p:cNvPicPr>
          <p:nvPr/>
        </p:nvPicPr>
        <p:blipFill>
          <a:blip r:embed="rId3" cstate="print"/>
          <a:srcRect/>
          <a:stretch>
            <a:fillRect/>
          </a:stretch>
        </p:blipFill>
        <p:spPr bwMode="auto">
          <a:xfrm>
            <a:off x="4071934" y="5429264"/>
            <a:ext cx="4651408" cy="5715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70803"/>
            <a:ext cx="8734593" cy="6924973"/>
          </a:xfrm>
          <a:prstGeom prst="rect">
            <a:avLst/>
          </a:prstGeom>
        </p:spPr>
        <p:txBody>
          <a:bodyPr wrap="square">
            <a:spAutoFit/>
          </a:bodyPr>
          <a:lstStyle/>
          <a:p>
            <a:pPr algn="just"/>
            <a:r>
              <a:rPr lang="ru-RU" sz="2800" dirty="0" smtClean="0">
                <a:solidFill>
                  <a:schemeClr val="bg1"/>
                </a:solidFill>
              </a:rPr>
              <a:t>	</a:t>
            </a:r>
            <a:r>
              <a:rPr lang="ru-RU" sz="3200" b="1" dirty="0" smtClean="0">
                <a:latin typeface="Times New Roman" pitchFamily="18" charset="0"/>
                <a:cs typeface="Times New Roman" pitchFamily="18" charset="0"/>
              </a:rPr>
              <a:t>Сэр Исаак Ньютон (1642-1727)</a:t>
            </a:r>
            <a:r>
              <a:rPr lang="ru-RU" sz="3200" dirty="0" smtClean="0">
                <a:latin typeface="Times New Roman" pitchFamily="18" charset="0"/>
                <a:cs typeface="Times New Roman" pitchFamily="18" charset="0"/>
              </a:rPr>
              <a:t> - великий                                      английский физик, математик и астроном. Вся его жизнь — это напряженное научное творчество, ряд блестящих идей и открытий. </a:t>
            </a:r>
          </a:p>
          <a:p>
            <a:pPr algn="just"/>
            <a:r>
              <a:rPr lang="ru-RU" sz="3200" dirty="0" smtClean="0">
                <a:latin typeface="Times New Roman" pitchFamily="18" charset="0"/>
                <a:cs typeface="Times New Roman" pitchFamily="18" charset="0"/>
              </a:rPr>
              <a:t>Он открыл:</a:t>
            </a:r>
          </a:p>
          <a:p>
            <a:pPr algn="just"/>
            <a:r>
              <a:rPr lang="ru-RU" sz="3200" dirty="0" smtClean="0">
                <a:latin typeface="Times New Roman" pitchFamily="18" charset="0"/>
                <a:cs typeface="Times New Roman" pitchFamily="18" charset="0"/>
              </a:rPr>
              <a:t>•знаменитый  закон всемирного тяготения;</a:t>
            </a:r>
          </a:p>
          <a:p>
            <a:pPr algn="just"/>
            <a:r>
              <a:rPr lang="ru-RU" sz="3200" dirty="0" smtClean="0">
                <a:latin typeface="Times New Roman" pitchFamily="18" charset="0"/>
                <a:cs typeface="Times New Roman" pitchFamily="18" charset="0"/>
              </a:rPr>
              <a:t>•сформулировал основные законы механики;</a:t>
            </a:r>
          </a:p>
          <a:p>
            <a:pPr algn="just"/>
            <a:r>
              <a:rPr lang="ru-RU" sz="3200" dirty="0" smtClean="0">
                <a:latin typeface="Times New Roman" pitchFamily="18" charset="0"/>
                <a:cs typeface="Times New Roman" pitchFamily="18" charset="0"/>
              </a:rPr>
              <a:t>•впервые объяснил движения и формы планет;</a:t>
            </a:r>
          </a:p>
          <a:p>
            <a:pPr algn="just"/>
            <a:r>
              <a:rPr lang="ru-RU" sz="3200" dirty="0" smtClean="0">
                <a:latin typeface="Times New Roman" pitchFamily="18" charset="0"/>
                <a:cs typeface="Times New Roman" pitchFamily="18" charset="0"/>
              </a:rPr>
              <a:t>•пути комет, приливы и отливы океана;</a:t>
            </a:r>
          </a:p>
          <a:p>
            <a:pPr algn="just"/>
            <a:r>
              <a:rPr lang="ru-RU" sz="3200" dirty="0" smtClean="0">
                <a:latin typeface="Times New Roman" pitchFamily="18" charset="0"/>
                <a:cs typeface="Times New Roman" pitchFamily="18" charset="0"/>
              </a:rPr>
              <a:t>•первый исследовал разнообразие световых лучей;</a:t>
            </a:r>
          </a:p>
          <a:p>
            <a:pPr algn="just"/>
            <a:r>
              <a:rPr lang="ru-RU" sz="3200" dirty="0" smtClean="0">
                <a:latin typeface="Times New Roman" pitchFamily="18" charset="0"/>
                <a:cs typeface="Times New Roman" pitchFamily="18" charset="0"/>
              </a:rPr>
              <a:t>•сконструировал один из первых термометров;</a:t>
            </a:r>
          </a:p>
          <a:p>
            <a:pPr algn="just"/>
            <a:r>
              <a:rPr lang="ru-RU" sz="3200" dirty="0" smtClean="0">
                <a:latin typeface="Times New Roman" pitchFamily="18" charset="0"/>
                <a:cs typeface="Times New Roman" pitchFamily="18" charset="0"/>
              </a:rPr>
              <a:t>• впервые построил отражательный телескоп...</a:t>
            </a:r>
          </a:p>
          <a:p>
            <a:pPr algn="just"/>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3575683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428604"/>
            <a:ext cx="8572560" cy="1631216"/>
          </a:xfrm>
          <a:prstGeom prst="rect">
            <a:avLst/>
          </a:prstGeom>
        </p:spPr>
        <p:txBody>
          <a:bodyPr wrap="square">
            <a:spAutoFit/>
          </a:bodyPr>
          <a:lstStyle/>
          <a:p>
            <a:pPr algn="just"/>
            <a:r>
              <a:rPr lang="ru-RU" sz="2000" dirty="0" smtClean="0">
                <a:latin typeface="Times New Roman" pitchFamily="18" charset="0"/>
                <a:cs typeface="Times New Roman" pitchFamily="18" charset="0"/>
              </a:rPr>
              <a:t>Проделав опыты с любыми телами, мы обнаружим ту же самую закономерность: отношение силы тяжести, действующей на тело, к массе этого тела является </a:t>
            </a:r>
            <a:r>
              <a:rPr lang="ru-RU" sz="2000" b="1" i="1" dirty="0" smtClean="0">
                <a:solidFill>
                  <a:srgbClr val="FF0000"/>
                </a:solidFill>
                <a:latin typeface="Times New Roman" pitchFamily="18" charset="0"/>
                <a:cs typeface="Times New Roman" pitchFamily="18" charset="0"/>
              </a:rPr>
              <a:t>постоянной величиной</a:t>
            </a:r>
            <a:r>
              <a:rPr lang="ru-RU" sz="2000" i="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не зависящей ни от силы тяжести, ни от массы тела. Эту величину называют </a:t>
            </a:r>
            <a:r>
              <a:rPr lang="ru-RU" sz="2000" b="1" i="1" dirty="0" smtClean="0">
                <a:solidFill>
                  <a:srgbClr val="FF0000"/>
                </a:solidFill>
                <a:latin typeface="Times New Roman" pitchFamily="18" charset="0"/>
                <a:cs typeface="Times New Roman" pitchFamily="18" charset="0"/>
              </a:rPr>
              <a:t>коэффициентом силы тяжести:</a:t>
            </a:r>
            <a:endParaRPr lang="ru-RU" sz="2000" b="1" dirty="0">
              <a:solidFill>
                <a:srgbClr val="FF0000"/>
              </a:solidFill>
              <a:latin typeface="Times New Roman" pitchFamily="18" charset="0"/>
              <a:cs typeface="Times New Roman" pitchFamily="18" charset="0"/>
            </a:endParaRPr>
          </a:p>
        </p:txBody>
      </p:sp>
      <p:pic>
        <p:nvPicPr>
          <p:cNvPr id="30722" name="Picture 2"/>
          <p:cNvPicPr>
            <a:picLocks noChangeAspect="1" noChangeArrowheads="1"/>
          </p:cNvPicPr>
          <p:nvPr/>
        </p:nvPicPr>
        <p:blipFill>
          <a:blip r:embed="rId2" cstate="print"/>
          <a:srcRect/>
          <a:stretch>
            <a:fillRect/>
          </a:stretch>
        </p:blipFill>
        <p:spPr bwMode="auto">
          <a:xfrm>
            <a:off x="3786182" y="2053819"/>
            <a:ext cx="1316500" cy="767958"/>
          </a:xfrm>
          <a:prstGeom prst="rect">
            <a:avLst/>
          </a:prstGeom>
          <a:noFill/>
          <a:ln w="9525">
            <a:noFill/>
            <a:miter lim="800000"/>
            <a:headEnd/>
            <a:tailEnd/>
          </a:ln>
        </p:spPr>
      </p:pic>
      <p:sp>
        <p:nvSpPr>
          <p:cNvPr id="30723" name="Rectangle 3"/>
          <p:cNvSpPr>
            <a:spLocks noChangeArrowheads="1"/>
          </p:cNvSpPr>
          <p:nvPr/>
        </p:nvSpPr>
        <p:spPr bwMode="auto">
          <a:xfrm>
            <a:off x="571472" y="3071810"/>
            <a:ext cx="8286808"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 точки зрения математики формулу для вычисления коэффициента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можно преобразовать так:</a:t>
            </a:r>
            <a:endParaRPr kumimoji="0" lang="ru-RU" sz="2000" b="0" i="0" u="none" strike="noStrike" cap="none" normalizeH="0" baseline="0" dirty="0" smtClean="0">
              <a:ln>
                <a:noFill/>
              </a:ln>
              <a:solidFill>
                <a:schemeClr val="tx1"/>
              </a:solidFill>
              <a:effectLst/>
              <a:latin typeface="Arial" pitchFamily="34" charset="0"/>
            </a:endParaRPr>
          </a:p>
        </p:txBody>
      </p:sp>
      <p:pic>
        <p:nvPicPr>
          <p:cNvPr id="30724" name="Picture 4"/>
          <p:cNvPicPr>
            <a:picLocks noChangeAspect="1" noChangeArrowheads="1"/>
          </p:cNvPicPr>
          <p:nvPr/>
        </p:nvPicPr>
        <p:blipFill>
          <a:blip r:embed="rId3" cstate="print"/>
          <a:srcRect/>
          <a:stretch>
            <a:fillRect/>
          </a:stretch>
        </p:blipFill>
        <p:spPr bwMode="auto">
          <a:xfrm>
            <a:off x="1071538" y="4143380"/>
            <a:ext cx="2354157" cy="1285884"/>
          </a:xfrm>
          <a:prstGeom prst="rect">
            <a:avLst/>
          </a:prstGeom>
          <a:noFill/>
          <a:ln w="9525">
            <a:noFill/>
            <a:miter lim="800000"/>
            <a:headEnd/>
            <a:tailEnd/>
          </a:ln>
        </p:spPr>
      </p:pic>
      <p:pic>
        <p:nvPicPr>
          <p:cNvPr id="30725" name="Picture 5"/>
          <p:cNvPicPr>
            <a:picLocks noChangeAspect="1" noChangeArrowheads="1"/>
          </p:cNvPicPr>
          <p:nvPr/>
        </p:nvPicPr>
        <p:blipFill>
          <a:blip r:embed="rId4" cstate="print"/>
          <a:srcRect/>
          <a:stretch>
            <a:fillRect/>
          </a:stretch>
        </p:blipFill>
        <p:spPr bwMode="auto">
          <a:xfrm>
            <a:off x="4214810" y="4143380"/>
            <a:ext cx="3811492" cy="1283663"/>
          </a:xfrm>
          <a:prstGeom prst="rect">
            <a:avLst/>
          </a:prstGeom>
          <a:noFill/>
          <a:ln w="9525">
            <a:noFill/>
            <a:miter lim="800000"/>
            <a:headEnd/>
            <a:tailEnd/>
          </a:ln>
        </p:spPr>
      </p:pic>
      <p:sp>
        <p:nvSpPr>
          <p:cNvPr id="30726" name="Rectangle 6"/>
          <p:cNvSpPr>
            <a:spLocks noChangeArrowheads="1"/>
          </p:cNvSpPr>
          <p:nvPr/>
        </p:nvSpPr>
        <p:spPr bwMode="auto">
          <a:xfrm>
            <a:off x="274492" y="5643578"/>
            <a:ext cx="8869508"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опыте с динамометрами мы выяснили, что на поверхности Земли коэффициент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имеет значение 0,01 Н/г = 10 Н/кг.</a:t>
            </a:r>
            <a:endParaRPr kumimoji="0" lang="ru-RU" sz="20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p:cNvPicPr>
            <a:picLocks noChangeAspect="1" noChangeArrowheads="1"/>
          </p:cNvPicPr>
          <p:nvPr/>
        </p:nvPicPr>
        <p:blipFill>
          <a:blip r:embed="rId2" cstate="print"/>
          <a:srcRect/>
          <a:stretch>
            <a:fillRect/>
          </a:stretch>
        </p:blipFill>
        <p:spPr bwMode="auto">
          <a:xfrm>
            <a:off x="1214414" y="1285860"/>
            <a:ext cx="6784986" cy="1500198"/>
          </a:xfrm>
          <a:prstGeom prst="rect">
            <a:avLst/>
          </a:prstGeom>
          <a:noFill/>
          <a:ln w="9525">
            <a:noFill/>
            <a:miter lim="800000"/>
            <a:headEnd/>
            <a:tailEnd/>
          </a:ln>
        </p:spPr>
      </p:pic>
      <p:sp>
        <p:nvSpPr>
          <p:cNvPr id="35843" name="Rectangle 3"/>
          <p:cNvSpPr>
            <a:spLocks noChangeArrowheads="1"/>
          </p:cNvSpPr>
          <p:nvPr/>
        </p:nvSpPr>
        <p:spPr bwMode="auto">
          <a:xfrm>
            <a:off x="1589062" y="326389"/>
            <a:ext cx="5865709"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0070C0"/>
                </a:solidFill>
                <a:effectLst/>
                <a:latin typeface="Microsoft Sans Serif" pitchFamily="34" charset="0"/>
                <a:ea typeface="Times New Roman" pitchFamily="18" charset="0"/>
                <a:cs typeface="Microsoft Sans Serif" pitchFamily="34" charset="0"/>
              </a:rPr>
              <a:t>Коэффициенты силы тяжести, </a:t>
            </a:r>
            <a:r>
              <a:rPr kumimoji="0" lang="ru-RU" sz="2800" b="1" i="0" u="none" strike="noStrike" cap="none" normalizeH="0" baseline="30000" dirty="0" smtClean="0">
                <a:ln>
                  <a:noFill/>
                </a:ln>
                <a:solidFill>
                  <a:srgbClr val="0070C0"/>
                </a:solidFill>
                <a:effectLst/>
                <a:latin typeface="Microsoft Sans Serif" pitchFamily="34" charset="0"/>
                <a:ea typeface="Times New Roman" pitchFamily="18" charset="0"/>
                <a:cs typeface="Microsoft Sans Serif" pitchFamily="34" charset="0"/>
              </a:rPr>
              <a:t>Н</a:t>
            </a:r>
            <a:r>
              <a:rPr kumimoji="0" lang="ru-RU" sz="2800" b="1" i="0" u="none" strike="noStrike" cap="none" normalizeH="0" baseline="0" dirty="0" smtClean="0">
                <a:ln>
                  <a:noFill/>
                </a:ln>
                <a:solidFill>
                  <a:srgbClr val="0070C0"/>
                </a:solidFill>
                <a:effectLst/>
                <a:latin typeface="Microsoft Sans Serif" pitchFamily="34" charset="0"/>
                <a:ea typeface="Times New Roman" pitchFamily="18" charset="0"/>
                <a:cs typeface="Microsoft Sans Serif" pitchFamily="34" charset="0"/>
              </a:rPr>
              <a:t>/</a:t>
            </a:r>
            <a:r>
              <a:rPr kumimoji="0" lang="ru-RU" sz="2800" b="1" i="0" u="none" strike="noStrike" cap="none" normalizeH="0" baseline="-30000" dirty="0" smtClean="0">
                <a:ln>
                  <a:noFill/>
                </a:ln>
                <a:solidFill>
                  <a:srgbClr val="0070C0"/>
                </a:solidFill>
                <a:effectLst/>
                <a:latin typeface="Microsoft Sans Serif" pitchFamily="34" charset="0"/>
                <a:ea typeface="Times New Roman" pitchFamily="18" charset="0"/>
                <a:cs typeface="Microsoft Sans Serif" pitchFamily="34" charset="0"/>
              </a:rPr>
              <a:t>кг</a:t>
            </a:r>
            <a:endParaRPr kumimoji="0" lang="ru-RU" sz="2800" b="1" i="0" u="none" strike="noStrike" cap="none" normalizeH="0" baseline="0" dirty="0" smtClean="0">
              <a:ln>
                <a:noFill/>
              </a:ln>
              <a:solidFill>
                <a:srgbClr val="0070C0"/>
              </a:solidFill>
              <a:effectLst/>
              <a:latin typeface="Arial" pitchFamily="34" charset="0"/>
            </a:endParaRPr>
          </a:p>
        </p:txBody>
      </p:sp>
      <p:pic>
        <p:nvPicPr>
          <p:cNvPr id="5" name="Рисунок 4" descr="http://www.eco.e-ypok.ru/images/thumb/1/1f/Question.jpg/90px-Question.jpg">
            <a:hlinkClick r:id="rId3" tooltip="&quot;Question.jpg&quot;"/>
          </p:cNvPr>
          <p:cNvPicPr/>
          <p:nvPr/>
        </p:nvPicPr>
        <p:blipFill>
          <a:blip r:embed="rId4" cstate="print"/>
          <a:srcRect/>
          <a:stretch>
            <a:fillRect/>
          </a:stretch>
        </p:blipFill>
        <p:spPr bwMode="auto">
          <a:xfrm>
            <a:off x="3214678" y="3857628"/>
            <a:ext cx="1928826" cy="192882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133600" y="609600"/>
            <a:ext cx="6324600" cy="685800"/>
          </a:xfrm>
        </p:spPr>
        <p:txBody>
          <a:bodyPr>
            <a:normAutofit fontScale="90000"/>
          </a:bodyPr>
          <a:lstStyle/>
          <a:p>
            <a:pPr eaLnBrk="1" hangingPunct="1"/>
            <a:r>
              <a:rPr lang="ru-RU" u="sng" dirty="0" smtClean="0"/>
              <a:t>Итоги урока:</a:t>
            </a:r>
          </a:p>
        </p:txBody>
      </p:sp>
      <p:sp>
        <p:nvSpPr>
          <p:cNvPr id="62467" name="Rectangle 3"/>
          <p:cNvSpPr>
            <a:spLocks noGrp="1" noChangeArrowheads="1"/>
          </p:cNvSpPr>
          <p:nvPr>
            <p:ph sz="half" idx="1"/>
          </p:nvPr>
        </p:nvSpPr>
        <p:spPr>
          <a:xfrm>
            <a:off x="685800" y="1214422"/>
            <a:ext cx="3957638" cy="4724400"/>
          </a:xfrm>
        </p:spPr>
        <p:txBody>
          <a:bodyPr>
            <a:normAutofit fontScale="92500" lnSpcReduction="20000"/>
          </a:bodyPr>
          <a:lstStyle/>
          <a:p>
            <a:pPr eaLnBrk="1" hangingPunct="1"/>
            <a:endParaRPr lang="ru-RU" b="1" i="1" dirty="0" smtClean="0"/>
          </a:p>
          <a:p>
            <a:pPr eaLnBrk="1" hangingPunct="1"/>
            <a:r>
              <a:rPr lang="ru-RU" b="1" i="1" dirty="0" smtClean="0"/>
              <a:t>Сила</a:t>
            </a:r>
            <a:r>
              <a:rPr lang="ru-RU" dirty="0" smtClean="0"/>
              <a:t> –это физическая величина , являющаяся мерой взаимодействия тел.</a:t>
            </a:r>
          </a:p>
          <a:p>
            <a:pPr eaLnBrk="1" hangingPunct="1"/>
            <a:r>
              <a:rPr lang="ru-RU" dirty="0" smtClean="0"/>
              <a:t>Между всеми телами Вселенной существует </a:t>
            </a:r>
            <a:r>
              <a:rPr lang="ru-RU" b="1" i="1" dirty="0" smtClean="0"/>
              <a:t>всемирное тяготение</a:t>
            </a:r>
            <a:r>
              <a:rPr lang="ru-RU" dirty="0" smtClean="0"/>
              <a:t>.</a:t>
            </a:r>
          </a:p>
          <a:p>
            <a:pPr eaLnBrk="1" hangingPunct="1"/>
            <a:r>
              <a:rPr lang="ru-RU" dirty="0" smtClean="0"/>
              <a:t>Сила притяжения к Земле называется </a:t>
            </a:r>
            <a:r>
              <a:rPr lang="ru-RU" b="1" i="1" dirty="0" smtClean="0"/>
              <a:t>силой тяжести</a:t>
            </a:r>
            <a:r>
              <a:rPr lang="ru-RU" dirty="0" smtClean="0"/>
              <a:t>.</a:t>
            </a:r>
          </a:p>
          <a:p>
            <a:pPr eaLnBrk="1" hangingPunct="1"/>
            <a:r>
              <a:rPr lang="ru-RU" dirty="0" smtClean="0"/>
              <a:t>Сила тяжести обозначается </a:t>
            </a:r>
            <a:r>
              <a:rPr lang="en-US" b="1" dirty="0" smtClean="0"/>
              <a:t>F</a:t>
            </a:r>
            <a:r>
              <a:rPr lang="ru-RU" b="1" baseline="-25000" dirty="0" smtClean="0"/>
              <a:t>тяж</a:t>
            </a:r>
            <a:r>
              <a:rPr lang="ru-RU" b="1" dirty="0" smtClean="0"/>
              <a:t> </a:t>
            </a:r>
            <a:r>
              <a:rPr lang="ru-RU" dirty="0" smtClean="0"/>
              <a:t>.</a:t>
            </a:r>
            <a:endParaRPr lang="ru-RU" b="1" dirty="0" smtClean="0"/>
          </a:p>
        </p:txBody>
      </p:sp>
      <p:sp>
        <p:nvSpPr>
          <p:cNvPr id="62468" name="Rectangle 4"/>
          <p:cNvSpPr>
            <a:spLocks noGrp="1" noChangeArrowheads="1"/>
          </p:cNvSpPr>
          <p:nvPr>
            <p:ph sz="half" idx="2"/>
          </p:nvPr>
        </p:nvSpPr>
        <p:spPr>
          <a:xfrm>
            <a:off x="4648200" y="1066800"/>
            <a:ext cx="3810000" cy="5434034"/>
          </a:xfrm>
        </p:spPr>
        <p:txBody>
          <a:bodyPr>
            <a:normAutofit fontScale="92500" lnSpcReduction="20000"/>
          </a:bodyPr>
          <a:lstStyle/>
          <a:p>
            <a:pPr eaLnBrk="1" hangingPunct="1">
              <a:lnSpc>
                <a:spcPct val="90000"/>
              </a:lnSpc>
            </a:pPr>
            <a:endParaRPr lang="ru-RU" dirty="0" smtClean="0"/>
          </a:p>
          <a:p>
            <a:pPr eaLnBrk="1" hangingPunct="1">
              <a:lnSpc>
                <a:spcPct val="90000"/>
              </a:lnSpc>
            </a:pPr>
            <a:r>
              <a:rPr lang="ru-RU" dirty="0" smtClean="0"/>
              <a:t>Сила тяжести всегда приложена к </a:t>
            </a:r>
            <a:r>
              <a:rPr lang="ru-RU" b="1" i="1" dirty="0" smtClean="0"/>
              <a:t>центру </a:t>
            </a:r>
            <a:r>
              <a:rPr lang="ru-RU" dirty="0" smtClean="0"/>
              <a:t>тела и направлена </a:t>
            </a:r>
            <a:r>
              <a:rPr lang="ru-RU" b="1" i="1" dirty="0" smtClean="0"/>
              <a:t>вертикально вниз</a:t>
            </a:r>
            <a:r>
              <a:rPr lang="ru-RU" dirty="0" smtClean="0"/>
              <a:t>.</a:t>
            </a:r>
          </a:p>
          <a:p>
            <a:pPr eaLnBrk="1" hangingPunct="1">
              <a:lnSpc>
                <a:spcPct val="90000"/>
              </a:lnSpc>
            </a:pPr>
            <a:r>
              <a:rPr lang="ru-RU" dirty="0" smtClean="0"/>
              <a:t>Сила тяжести </a:t>
            </a:r>
            <a:r>
              <a:rPr lang="ru-RU" b="1" dirty="0" smtClean="0"/>
              <a:t>на полюсах </a:t>
            </a:r>
            <a:r>
              <a:rPr lang="ru-RU" dirty="0" smtClean="0"/>
              <a:t>Земли </a:t>
            </a:r>
            <a:r>
              <a:rPr lang="ru-RU" b="1" i="1" dirty="0" smtClean="0"/>
              <a:t>несколько больше</a:t>
            </a:r>
            <a:r>
              <a:rPr lang="ru-RU" dirty="0" smtClean="0"/>
              <a:t> силы тяжести на экваторе и других широтах.</a:t>
            </a:r>
          </a:p>
          <a:p>
            <a:pPr eaLnBrk="1" hangingPunct="1">
              <a:lnSpc>
                <a:spcPct val="90000"/>
              </a:lnSpc>
            </a:pPr>
            <a:r>
              <a:rPr lang="ru-RU" dirty="0" smtClean="0"/>
              <a:t>Сила тяжести </a:t>
            </a:r>
            <a:r>
              <a:rPr lang="ru-RU" b="1" i="1" dirty="0" smtClean="0"/>
              <a:t>пропорциональна </a:t>
            </a:r>
            <a:r>
              <a:rPr lang="ru-RU" b="1" dirty="0" smtClean="0"/>
              <a:t>массе </a:t>
            </a:r>
            <a:r>
              <a:rPr lang="ru-RU" dirty="0" smtClean="0"/>
              <a:t>тела.</a:t>
            </a:r>
            <a:endParaRPr lang="ru-RU" b="1" i="1" dirty="0" smtClean="0"/>
          </a:p>
          <a:p>
            <a:pPr eaLnBrk="1" hangingPunct="1">
              <a:lnSpc>
                <a:spcPct val="90000"/>
              </a:lnSpc>
              <a:buFontTx/>
              <a:buNone/>
            </a:pPr>
            <a:endParaRPr lang="ru-RU"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62467">
                                            <p:txEl>
                                              <p:pRg st="1" end="1"/>
                                            </p:txEl>
                                          </p:spTgt>
                                        </p:tgtEl>
                                        <p:attrNameLst>
                                          <p:attrName>style.visibility</p:attrName>
                                        </p:attrNameLst>
                                      </p:cBhvr>
                                      <p:to>
                                        <p:strVal val="visible"/>
                                      </p:to>
                                    </p:set>
                                    <p:animEffect transition="in" filter="box(out)">
                                      <p:cBhvr>
                                        <p:cTn id="7" dur="500"/>
                                        <p:tgtEl>
                                          <p:spTgt spid="6246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62467">
                                            <p:txEl>
                                              <p:pRg st="2" end="2"/>
                                            </p:txEl>
                                          </p:spTgt>
                                        </p:tgtEl>
                                        <p:attrNameLst>
                                          <p:attrName>style.visibility</p:attrName>
                                        </p:attrNameLst>
                                      </p:cBhvr>
                                      <p:to>
                                        <p:strVal val="visible"/>
                                      </p:to>
                                    </p:set>
                                    <p:animEffect transition="in" filter="box(out)">
                                      <p:cBhvr>
                                        <p:cTn id="12" dur="500"/>
                                        <p:tgtEl>
                                          <p:spTgt spid="6246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62467">
                                            <p:txEl>
                                              <p:pRg st="3" end="3"/>
                                            </p:txEl>
                                          </p:spTgt>
                                        </p:tgtEl>
                                        <p:attrNameLst>
                                          <p:attrName>style.visibility</p:attrName>
                                        </p:attrNameLst>
                                      </p:cBhvr>
                                      <p:to>
                                        <p:strVal val="visible"/>
                                      </p:to>
                                    </p:set>
                                    <p:animEffect transition="in" filter="box(out)">
                                      <p:cBhvr>
                                        <p:cTn id="17" dur="500"/>
                                        <p:tgtEl>
                                          <p:spTgt spid="6246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62467">
                                            <p:txEl>
                                              <p:pRg st="4" end="4"/>
                                            </p:txEl>
                                          </p:spTgt>
                                        </p:tgtEl>
                                        <p:attrNameLst>
                                          <p:attrName>style.visibility</p:attrName>
                                        </p:attrNameLst>
                                      </p:cBhvr>
                                      <p:to>
                                        <p:strVal val="visible"/>
                                      </p:to>
                                    </p:set>
                                    <p:animEffect transition="in" filter="box(out)">
                                      <p:cBhvr>
                                        <p:cTn id="22" dur="500"/>
                                        <p:tgtEl>
                                          <p:spTgt spid="6246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62468">
                                            <p:txEl>
                                              <p:pRg st="1" end="1"/>
                                            </p:txEl>
                                          </p:spTgt>
                                        </p:tgtEl>
                                        <p:attrNameLst>
                                          <p:attrName>style.visibility</p:attrName>
                                        </p:attrNameLst>
                                      </p:cBhvr>
                                      <p:to>
                                        <p:strVal val="visible"/>
                                      </p:to>
                                    </p:set>
                                    <p:animEffect transition="in" filter="box(out)">
                                      <p:cBhvr>
                                        <p:cTn id="27" dur="500"/>
                                        <p:tgtEl>
                                          <p:spTgt spid="62468">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62468">
                                            <p:txEl>
                                              <p:pRg st="2" end="2"/>
                                            </p:txEl>
                                          </p:spTgt>
                                        </p:tgtEl>
                                        <p:attrNameLst>
                                          <p:attrName>style.visibility</p:attrName>
                                        </p:attrNameLst>
                                      </p:cBhvr>
                                      <p:to>
                                        <p:strVal val="visible"/>
                                      </p:to>
                                    </p:set>
                                    <p:animEffect transition="in" filter="box(out)">
                                      <p:cBhvr>
                                        <p:cTn id="32" dur="500"/>
                                        <p:tgtEl>
                                          <p:spTgt spid="62468">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62468">
                                            <p:txEl>
                                              <p:pRg st="3" end="3"/>
                                            </p:txEl>
                                          </p:spTgt>
                                        </p:tgtEl>
                                        <p:attrNameLst>
                                          <p:attrName>style.visibility</p:attrName>
                                        </p:attrNameLst>
                                      </p:cBhvr>
                                      <p:to>
                                        <p:strVal val="visible"/>
                                      </p:to>
                                    </p:set>
                                    <p:animEffect transition="in" filter="box(out)">
                                      <p:cBhvr>
                                        <p:cTn id="37" dur="500"/>
                                        <p:tgtEl>
                                          <p:spTgt spid="6246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autoUpdateAnimBg="0"/>
      <p:bldP spid="62468"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Заголовок 1"/>
          <p:cNvSpPr>
            <a:spLocks noGrp="1"/>
          </p:cNvSpPr>
          <p:nvPr>
            <p:ph type="title"/>
          </p:nvPr>
        </p:nvSpPr>
        <p:spPr>
          <a:xfrm>
            <a:off x="838200" y="609600"/>
            <a:ext cx="7620000" cy="874713"/>
          </a:xfrm>
        </p:spPr>
        <p:txBody>
          <a:bodyPr/>
          <a:lstStyle/>
          <a:p>
            <a:r>
              <a:rPr lang="ru-RU" dirty="0" smtClean="0"/>
              <a:t>Тест:</a:t>
            </a:r>
          </a:p>
        </p:txBody>
      </p:sp>
      <p:sp>
        <p:nvSpPr>
          <p:cNvPr id="3" name="Текст 2"/>
          <p:cNvSpPr>
            <a:spLocks noGrp="1"/>
          </p:cNvSpPr>
          <p:nvPr>
            <p:ph type="body" sz="half" idx="1"/>
          </p:nvPr>
        </p:nvSpPr>
        <p:spPr>
          <a:xfrm>
            <a:off x="685800" y="1484313"/>
            <a:ext cx="7918450" cy="4611687"/>
          </a:xfrm>
        </p:spPr>
        <p:txBody>
          <a:bodyPr/>
          <a:lstStyle/>
          <a:p>
            <a:pPr>
              <a:defRPr/>
            </a:pPr>
            <a:r>
              <a:rPr lang="ru-RU" b="1" dirty="0" smtClean="0"/>
              <a:t>Что нужно сделать, чтобы увеличить силу тяготения между телами? Выберите верное утверждение.</a:t>
            </a:r>
          </a:p>
          <a:p>
            <a:pPr>
              <a:defRPr/>
            </a:pPr>
            <a:endParaRPr lang="ru-RU" dirty="0" smtClean="0"/>
          </a:p>
          <a:p>
            <a:pPr marL="514350" indent="-514350">
              <a:buFontTx/>
              <a:buAutoNum type="arabicPeriod"/>
              <a:defRPr/>
            </a:pPr>
            <a:r>
              <a:rPr lang="ru-RU" dirty="0" smtClean="0"/>
              <a:t>Сблизить оба тела</a:t>
            </a:r>
          </a:p>
          <a:p>
            <a:pPr marL="514350" indent="-514350">
              <a:buFontTx/>
              <a:buAutoNum type="arabicPeriod"/>
              <a:defRPr/>
            </a:pPr>
            <a:r>
              <a:rPr lang="ru-RU" dirty="0" smtClean="0"/>
              <a:t>Удалить оба тела друг от друга</a:t>
            </a:r>
          </a:p>
          <a:p>
            <a:pPr marL="514350" indent="-514350">
              <a:buFontTx/>
              <a:buAutoNum type="arabicPeriod"/>
              <a:defRPr/>
            </a:pPr>
            <a:r>
              <a:rPr lang="ru-RU" dirty="0" smtClean="0"/>
              <a:t>Уменьшить массы этих тел</a:t>
            </a:r>
          </a:p>
          <a:p>
            <a:pPr>
              <a:defRPr/>
            </a:pPr>
            <a:endParaRPr lang="ru-RU" dirty="0"/>
          </a:p>
        </p:txBody>
      </p:sp>
      <p:sp>
        <p:nvSpPr>
          <p:cNvPr id="26628" name="Клип 5"/>
          <p:cNvSpPr>
            <a:spLocks noGrp="1" noTextEdit="1"/>
          </p:cNvSpPr>
          <p:nvPr>
            <p:ph type="clipArt" sz="half" idx="2"/>
          </p:nvPr>
        </p:nvSpPr>
        <p:spPr/>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ipe(down)">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mph" presetSubtype="1" nodeType="clickEffect">
                                  <p:stCondLst>
                                    <p:cond delay="0"/>
                                  </p:stCondLst>
                                  <p:childTnLst>
                                    <p:set>
                                      <p:cBhvr override="childStyle">
                                        <p:cTn id="20" dur="indefinite"/>
                                        <p:tgtEl>
                                          <p:spTgt spid="3">
                                            <p:txEl>
                                              <p:pRg st="2" end="2"/>
                                            </p:txEl>
                                          </p:spTgt>
                                        </p:tgtEl>
                                        <p:attrNameLst>
                                          <p:attrName>style.fontStyle</p:attrName>
                                        </p:attrNameLst>
                                      </p:cBhvr>
                                      <p:to>
                                        <p:strVal val="normal"/>
                                      </p:to>
                                    </p:set>
                                    <p:set>
                                      <p:cBhvr override="childStyle">
                                        <p:cTn id="21" dur="indefinite"/>
                                        <p:tgtEl>
                                          <p:spTgt spid="3">
                                            <p:txEl>
                                              <p:pRg st="2" end="2"/>
                                            </p:txEl>
                                          </p:spTgt>
                                        </p:tgtEl>
                                        <p:attrNameLst>
                                          <p:attrName>style.fontWeight</p:attrName>
                                        </p:attrNameLst>
                                      </p:cBhvr>
                                      <p:to>
                                        <p:strVal val="bold"/>
                                      </p:to>
                                    </p:set>
                                    <p:set>
                                      <p:cBhvr override="childStyle">
                                        <p:cTn id="22" dur="indefinite"/>
                                        <p:tgtEl>
                                          <p:spTgt spid="3">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1"/>
          <p:cNvSpPr>
            <a:spLocks noGrp="1"/>
          </p:cNvSpPr>
          <p:nvPr>
            <p:ph type="title"/>
          </p:nvPr>
        </p:nvSpPr>
        <p:spPr/>
        <p:txBody>
          <a:bodyPr/>
          <a:lstStyle/>
          <a:p>
            <a:r>
              <a:rPr lang="ru-RU" smtClean="0"/>
              <a:t>Выбери верные утверждения:</a:t>
            </a:r>
          </a:p>
        </p:txBody>
      </p:sp>
      <p:sp>
        <p:nvSpPr>
          <p:cNvPr id="3" name="Текст 2"/>
          <p:cNvSpPr>
            <a:spLocks noGrp="1"/>
          </p:cNvSpPr>
          <p:nvPr>
            <p:ph type="body" sz="half" idx="1"/>
          </p:nvPr>
        </p:nvSpPr>
        <p:spPr>
          <a:xfrm>
            <a:off x="179388" y="1628775"/>
            <a:ext cx="8964612" cy="4824413"/>
          </a:xfrm>
        </p:spPr>
        <p:txBody>
          <a:bodyPr/>
          <a:lstStyle/>
          <a:p>
            <a:r>
              <a:rPr lang="ru-RU" sz="2800" smtClean="0"/>
              <a:t>сила тяжести увеличивается с увеличением массы тела</a:t>
            </a:r>
          </a:p>
          <a:p>
            <a:r>
              <a:rPr lang="ru-RU" sz="2800" smtClean="0"/>
              <a:t>сила тяжести действует на любое тело</a:t>
            </a:r>
          </a:p>
          <a:p>
            <a:r>
              <a:rPr lang="ru-RU" sz="2800" smtClean="0"/>
              <a:t>сила тяжести всегда направлена вниз</a:t>
            </a:r>
          </a:p>
          <a:p>
            <a:r>
              <a:rPr lang="ru-RU" sz="2800" smtClean="0"/>
              <a:t>сила тяжести на Земле везде одинакова</a:t>
            </a:r>
          </a:p>
          <a:p>
            <a:r>
              <a:rPr lang="ru-RU" sz="2800" smtClean="0"/>
              <a:t>сила тяжести уменьшается при удалении от Земли в космос</a:t>
            </a:r>
          </a:p>
          <a:p>
            <a:r>
              <a:rPr lang="ru-RU" sz="2800" smtClean="0"/>
              <a:t>сила тяжести измеряется в килограммах</a:t>
            </a:r>
          </a:p>
          <a:p>
            <a:r>
              <a:rPr lang="ru-RU" sz="2800" smtClean="0"/>
              <a:t>сила тяжести тела увеличивается, если его сжать</a:t>
            </a:r>
          </a:p>
          <a:p>
            <a:r>
              <a:rPr lang="ru-RU" sz="2800" smtClean="0"/>
              <a:t>сила тяжести не действует на воздушный шарик</a:t>
            </a:r>
          </a:p>
        </p:txBody>
      </p:sp>
      <p:sp>
        <p:nvSpPr>
          <p:cNvPr id="27652" name="Клип 9"/>
          <p:cNvSpPr>
            <a:spLocks noGrp="1" noTextEdit="1"/>
          </p:cNvSpPr>
          <p:nvPr>
            <p:ph type="clipArt" sz="half" idx="2"/>
          </p:nvPr>
        </p:nvSpPr>
        <p:spPr/>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down)">
                                      <p:cBhvr>
                                        <p:cTn id="25" dur="500"/>
                                        <p:tgtEl>
                                          <p:spTgt spid="3">
                                            <p:txEl>
                                              <p:pRg st="6" end="6"/>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wipe(down)">
                                      <p:cBhvr>
                                        <p:cTn id="28" dur="500"/>
                                        <p:tgtEl>
                                          <p:spTgt spid="3">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mph" presetSubtype="1" nodeType="clickEffect">
                                  <p:stCondLst>
                                    <p:cond delay="0"/>
                                  </p:stCondLst>
                                  <p:childTnLst>
                                    <p:set>
                                      <p:cBhvr override="childStyle">
                                        <p:cTn id="32" dur="indefinite"/>
                                        <p:tgtEl>
                                          <p:spTgt spid="3">
                                            <p:txEl>
                                              <p:pRg st="0" end="0"/>
                                            </p:txEl>
                                          </p:spTgt>
                                        </p:tgtEl>
                                        <p:attrNameLst>
                                          <p:attrName>style.fontStyle</p:attrName>
                                        </p:attrNameLst>
                                      </p:cBhvr>
                                      <p:to>
                                        <p:strVal val="normal"/>
                                      </p:to>
                                    </p:set>
                                    <p:set>
                                      <p:cBhvr override="childStyle">
                                        <p:cTn id="33" dur="indefinite"/>
                                        <p:tgtEl>
                                          <p:spTgt spid="3">
                                            <p:txEl>
                                              <p:pRg st="0" end="0"/>
                                            </p:txEl>
                                          </p:spTgt>
                                        </p:tgtEl>
                                        <p:attrNameLst>
                                          <p:attrName>style.fontWeight</p:attrName>
                                        </p:attrNameLst>
                                      </p:cBhvr>
                                      <p:to>
                                        <p:strVal val="bold"/>
                                      </p:to>
                                    </p:set>
                                    <p:set>
                                      <p:cBhvr override="childStyle">
                                        <p:cTn id="34" dur="indefinite"/>
                                        <p:tgtEl>
                                          <p:spTgt spid="3">
                                            <p:txEl>
                                              <p:pRg st="0" end="0"/>
                                            </p:txEl>
                                          </p:spTgt>
                                        </p:tgtEl>
                                        <p:attrNameLst>
                                          <p:attrName>style.textDecorationUnderline</p:attrName>
                                        </p:attrNameLst>
                                      </p:cBhvr>
                                      <p:to>
                                        <p:strVal val="false"/>
                                      </p:to>
                                    </p:set>
                                  </p:childTnLst>
                                </p:cTn>
                              </p:par>
                            </p:childTnLst>
                          </p:cTn>
                        </p:par>
                      </p:childTnLst>
                    </p:cTn>
                  </p:par>
                  <p:par>
                    <p:cTn id="35" fill="hold">
                      <p:stCondLst>
                        <p:cond delay="indefinite"/>
                      </p:stCondLst>
                      <p:childTnLst>
                        <p:par>
                          <p:cTn id="36" fill="hold">
                            <p:stCondLst>
                              <p:cond delay="0"/>
                            </p:stCondLst>
                            <p:childTnLst>
                              <p:par>
                                <p:cTn id="37" presetID="5" presetClass="emph" presetSubtype="1" nodeType="clickEffect">
                                  <p:stCondLst>
                                    <p:cond delay="0"/>
                                  </p:stCondLst>
                                  <p:childTnLst>
                                    <p:set>
                                      <p:cBhvr override="childStyle">
                                        <p:cTn id="38" dur="indefinite"/>
                                        <p:tgtEl>
                                          <p:spTgt spid="3">
                                            <p:txEl>
                                              <p:pRg st="1" end="1"/>
                                            </p:txEl>
                                          </p:spTgt>
                                        </p:tgtEl>
                                        <p:attrNameLst>
                                          <p:attrName>style.fontStyle</p:attrName>
                                        </p:attrNameLst>
                                      </p:cBhvr>
                                      <p:to>
                                        <p:strVal val="normal"/>
                                      </p:to>
                                    </p:set>
                                    <p:set>
                                      <p:cBhvr override="childStyle">
                                        <p:cTn id="39" dur="indefinite"/>
                                        <p:tgtEl>
                                          <p:spTgt spid="3">
                                            <p:txEl>
                                              <p:pRg st="1" end="1"/>
                                            </p:txEl>
                                          </p:spTgt>
                                        </p:tgtEl>
                                        <p:attrNameLst>
                                          <p:attrName>style.fontWeight</p:attrName>
                                        </p:attrNameLst>
                                      </p:cBhvr>
                                      <p:to>
                                        <p:strVal val="bold"/>
                                      </p:to>
                                    </p:set>
                                    <p:set>
                                      <p:cBhvr override="childStyle">
                                        <p:cTn id="40" dur="indefinite"/>
                                        <p:tgtEl>
                                          <p:spTgt spid="3">
                                            <p:txEl>
                                              <p:pRg st="1" end="1"/>
                                            </p:txEl>
                                          </p:spTgt>
                                        </p:tgtEl>
                                        <p:attrNameLst>
                                          <p:attrName>style.textDecorationUnderline</p:attrName>
                                        </p:attrNameLst>
                                      </p:cBhvr>
                                      <p:to>
                                        <p:strVal val="false"/>
                                      </p:to>
                                    </p:set>
                                  </p:childTnLst>
                                </p:cTn>
                              </p:par>
                            </p:childTnLst>
                          </p:cTn>
                        </p:par>
                      </p:childTnLst>
                    </p:cTn>
                  </p:par>
                  <p:par>
                    <p:cTn id="41" fill="hold">
                      <p:stCondLst>
                        <p:cond delay="indefinite"/>
                      </p:stCondLst>
                      <p:childTnLst>
                        <p:par>
                          <p:cTn id="42" fill="hold">
                            <p:stCondLst>
                              <p:cond delay="0"/>
                            </p:stCondLst>
                            <p:childTnLst>
                              <p:par>
                                <p:cTn id="43" presetID="5" presetClass="emph" presetSubtype="1" nodeType="clickEffect">
                                  <p:stCondLst>
                                    <p:cond delay="0"/>
                                  </p:stCondLst>
                                  <p:childTnLst>
                                    <p:set>
                                      <p:cBhvr override="childStyle">
                                        <p:cTn id="44" dur="indefinite"/>
                                        <p:tgtEl>
                                          <p:spTgt spid="3">
                                            <p:txEl>
                                              <p:pRg st="2" end="2"/>
                                            </p:txEl>
                                          </p:spTgt>
                                        </p:tgtEl>
                                        <p:attrNameLst>
                                          <p:attrName>style.fontStyle</p:attrName>
                                        </p:attrNameLst>
                                      </p:cBhvr>
                                      <p:to>
                                        <p:strVal val="normal"/>
                                      </p:to>
                                    </p:set>
                                    <p:set>
                                      <p:cBhvr override="childStyle">
                                        <p:cTn id="45" dur="indefinite"/>
                                        <p:tgtEl>
                                          <p:spTgt spid="3">
                                            <p:txEl>
                                              <p:pRg st="2" end="2"/>
                                            </p:txEl>
                                          </p:spTgt>
                                        </p:tgtEl>
                                        <p:attrNameLst>
                                          <p:attrName>style.fontWeight</p:attrName>
                                        </p:attrNameLst>
                                      </p:cBhvr>
                                      <p:to>
                                        <p:strVal val="bold"/>
                                      </p:to>
                                    </p:set>
                                    <p:set>
                                      <p:cBhvr override="childStyle">
                                        <p:cTn id="46" dur="indefinite"/>
                                        <p:tgtEl>
                                          <p:spTgt spid="3">
                                            <p:txEl>
                                              <p:pRg st="2" end="2"/>
                                            </p:txEl>
                                          </p:spTgt>
                                        </p:tgtEl>
                                        <p:attrNameLst>
                                          <p:attrName>style.textDecorationUnderline</p:attrName>
                                        </p:attrNameLst>
                                      </p:cBhvr>
                                      <p:to>
                                        <p:strVal val="false"/>
                                      </p:to>
                                    </p:set>
                                  </p:childTnLst>
                                </p:cTn>
                              </p:par>
                            </p:childTnLst>
                          </p:cTn>
                        </p:par>
                      </p:childTnLst>
                    </p:cTn>
                  </p:par>
                  <p:par>
                    <p:cTn id="47" fill="hold">
                      <p:stCondLst>
                        <p:cond delay="indefinite"/>
                      </p:stCondLst>
                      <p:childTnLst>
                        <p:par>
                          <p:cTn id="48" fill="hold">
                            <p:stCondLst>
                              <p:cond delay="0"/>
                            </p:stCondLst>
                            <p:childTnLst>
                              <p:par>
                                <p:cTn id="49" presetID="5" presetClass="emph" presetSubtype="1" nodeType="clickEffect">
                                  <p:stCondLst>
                                    <p:cond delay="0"/>
                                  </p:stCondLst>
                                  <p:childTnLst>
                                    <p:set>
                                      <p:cBhvr override="childStyle">
                                        <p:cTn id="50" dur="indefinite"/>
                                        <p:tgtEl>
                                          <p:spTgt spid="3">
                                            <p:txEl>
                                              <p:pRg st="4" end="4"/>
                                            </p:txEl>
                                          </p:spTgt>
                                        </p:tgtEl>
                                        <p:attrNameLst>
                                          <p:attrName>style.fontStyle</p:attrName>
                                        </p:attrNameLst>
                                      </p:cBhvr>
                                      <p:to>
                                        <p:strVal val="normal"/>
                                      </p:to>
                                    </p:set>
                                    <p:set>
                                      <p:cBhvr override="childStyle">
                                        <p:cTn id="51" dur="indefinite"/>
                                        <p:tgtEl>
                                          <p:spTgt spid="3">
                                            <p:txEl>
                                              <p:pRg st="4" end="4"/>
                                            </p:txEl>
                                          </p:spTgt>
                                        </p:tgtEl>
                                        <p:attrNameLst>
                                          <p:attrName>style.fontWeight</p:attrName>
                                        </p:attrNameLst>
                                      </p:cBhvr>
                                      <p:to>
                                        <p:strVal val="bold"/>
                                      </p:to>
                                    </p:set>
                                    <p:set>
                                      <p:cBhvr override="childStyle">
                                        <p:cTn id="52" dur="indefinite"/>
                                        <p:tgtEl>
                                          <p:spTgt spid="3">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ru-RU" smtClean="0"/>
              <a:t>Подумайте:</a:t>
            </a:r>
          </a:p>
        </p:txBody>
      </p:sp>
      <p:sp>
        <p:nvSpPr>
          <p:cNvPr id="57347" name="Rectangle 3"/>
          <p:cNvSpPr>
            <a:spLocks noGrp="1" noChangeArrowheads="1"/>
          </p:cNvSpPr>
          <p:nvPr>
            <p:ph idx="1"/>
          </p:nvPr>
        </p:nvSpPr>
        <p:spPr>
          <a:xfrm>
            <a:off x="755650" y="3068638"/>
            <a:ext cx="7772400" cy="3098800"/>
          </a:xfrm>
        </p:spPr>
        <p:txBody>
          <a:bodyPr>
            <a:normAutofit fontScale="77500" lnSpcReduction="20000"/>
          </a:bodyPr>
          <a:lstStyle/>
          <a:p>
            <a:pPr eaLnBrk="1" hangingPunct="1">
              <a:defRPr/>
            </a:pPr>
            <a:endParaRPr lang="ru-RU" dirty="0" smtClean="0"/>
          </a:p>
          <a:p>
            <a:pPr eaLnBrk="1" hangingPunct="1">
              <a:defRPr/>
            </a:pPr>
            <a:endParaRPr lang="ru-RU" dirty="0" smtClean="0"/>
          </a:p>
          <a:p>
            <a:pPr eaLnBrk="1" hangingPunct="1">
              <a:defRPr/>
            </a:pPr>
            <a:r>
              <a:rPr lang="ru-RU" dirty="0" smtClean="0"/>
              <a:t>На какой из двух одинаковых по размерам брусков действует большая сила тяжести?</a:t>
            </a:r>
          </a:p>
          <a:p>
            <a:pPr marL="514350" indent="-514350" eaLnBrk="1" hangingPunct="1">
              <a:buFontTx/>
              <a:buAutoNum type="arabicPeriod"/>
              <a:defRPr/>
            </a:pPr>
            <a:r>
              <a:rPr lang="ru-RU" dirty="0" smtClean="0"/>
              <a:t>Парафиновый</a:t>
            </a:r>
          </a:p>
          <a:p>
            <a:pPr marL="514350" indent="-514350" eaLnBrk="1" hangingPunct="1">
              <a:buFontTx/>
              <a:buAutoNum type="arabicPeriod"/>
              <a:defRPr/>
            </a:pPr>
            <a:r>
              <a:rPr lang="ru-RU" dirty="0" smtClean="0"/>
              <a:t>Алюминиевый</a:t>
            </a:r>
          </a:p>
          <a:p>
            <a:pPr marL="514350" indent="-514350" eaLnBrk="1" hangingPunct="1">
              <a:buFontTx/>
              <a:buAutoNum type="arabicPeriod"/>
              <a:defRPr/>
            </a:pPr>
            <a:r>
              <a:rPr lang="ru-RU" dirty="0" smtClean="0"/>
              <a:t>На оба бруска действует одинаковая сила тяжести</a:t>
            </a:r>
          </a:p>
        </p:txBody>
      </p:sp>
      <p:pic>
        <p:nvPicPr>
          <p:cNvPr id="28676" name="Рисунок 4" descr="бруски.jpg"/>
          <p:cNvPicPr>
            <a:picLocks noChangeAspect="1"/>
          </p:cNvPicPr>
          <p:nvPr/>
        </p:nvPicPr>
        <p:blipFill>
          <a:blip r:embed="rId2"/>
          <a:srcRect/>
          <a:stretch>
            <a:fillRect/>
          </a:stretch>
        </p:blipFill>
        <p:spPr bwMode="auto">
          <a:xfrm>
            <a:off x="3857620" y="1071546"/>
            <a:ext cx="3279775" cy="2233613"/>
          </a:xfrm>
          <a:prstGeom prst="rect">
            <a:avLst/>
          </a:prstGeom>
          <a:noFill/>
          <a:ln w="9525">
            <a:noFill/>
            <a:miter lim="800000"/>
            <a:headEnd/>
            <a:tailEnd/>
          </a:ln>
        </p:spPr>
      </p:pic>
      <p:pic>
        <p:nvPicPr>
          <p:cNvPr id="6" name="Рисунок 5" descr="слайд 6.jpg"/>
          <p:cNvPicPr>
            <a:picLocks noChangeAspect="1"/>
          </p:cNvPicPr>
          <p:nvPr/>
        </p:nvPicPr>
        <p:blipFill>
          <a:blip r:embed="rId3"/>
          <a:srcRect/>
          <a:stretch>
            <a:fillRect/>
          </a:stretch>
        </p:blipFill>
        <p:spPr bwMode="auto">
          <a:xfrm>
            <a:off x="3857620" y="1357298"/>
            <a:ext cx="3184525" cy="22336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7347">
                                            <p:txEl>
                                              <p:pRg st="2" end="2"/>
                                            </p:txEl>
                                          </p:spTgt>
                                        </p:tgtEl>
                                        <p:attrNameLst>
                                          <p:attrName>style.visibility</p:attrName>
                                        </p:attrNameLst>
                                      </p:cBhvr>
                                      <p:to>
                                        <p:strVal val="visible"/>
                                      </p:to>
                                    </p:set>
                                    <p:animEffect transition="in" filter="wipe(down)">
                                      <p:cBhvr>
                                        <p:cTn id="7" dur="500"/>
                                        <p:tgtEl>
                                          <p:spTgt spid="57347">
                                            <p:txEl>
                                              <p:pRg st="2" end="2"/>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57347">
                                            <p:txEl>
                                              <p:pRg st="3" end="3"/>
                                            </p:txEl>
                                          </p:spTgt>
                                        </p:tgtEl>
                                        <p:attrNameLst>
                                          <p:attrName>style.visibility</p:attrName>
                                        </p:attrNameLst>
                                      </p:cBhvr>
                                      <p:to>
                                        <p:strVal val="visible"/>
                                      </p:to>
                                    </p:set>
                                    <p:animEffect transition="in" filter="wipe(down)">
                                      <p:cBhvr>
                                        <p:cTn id="10" dur="500"/>
                                        <p:tgtEl>
                                          <p:spTgt spid="57347">
                                            <p:txEl>
                                              <p:pRg st="3" end="3"/>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57347">
                                            <p:txEl>
                                              <p:pRg st="4" end="4"/>
                                            </p:txEl>
                                          </p:spTgt>
                                        </p:tgtEl>
                                        <p:attrNameLst>
                                          <p:attrName>style.visibility</p:attrName>
                                        </p:attrNameLst>
                                      </p:cBhvr>
                                      <p:to>
                                        <p:strVal val="visible"/>
                                      </p:to>
                                    </p:set>
                                    <p:animEffect transition="in" filter="wipe(down)">
                                      <p:cBhvr>
                                        <p:cTn id="13" dur="500"/>
                                        <p:tgtEl>
                                          <p:spTgt spid="57347">
                                            <p:txEl>
                                              <p:pRg st="4" end="4"/>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57347">
                                            <p:txEl>
                                              <p:pRg st="5" end="5"/>
                                            </p:txEl>
                                          </p:spTgt>
                                        </p:tgtEl>
                                        <p:attrNameLst>
                                          <p:attrName>style.visibility</p:attrName>
                                        </p:attrNameLst>
                                      </p:cBhvr>
                                      <p:to>
                                        <p:strVal val="visible"/>
                                      </p:to>
                                    </p:set>
                                    <p:animEffect transition="in" filter="wipe(down)">
                                      <p:cBhvr>
                                        <p:cTn id="16" dur="500"/>
                                        <p:tgtEl>
                                          <p:spTgt spid="57347">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mph" presetSubtype="1" nodeType="clickEffect">
                                  <p:stCondLst>
                                    <p:cond delay="0"/>
                                  </p:stCondLst>
                                  <p:childTnLst>
                                    <p:set>
                                      <p:cBhvr override="childStyle">
                                        <p:cTn id="20" dur="indefinite"/>
                                        <p:tgtEl>
                                          <p:spTgt spid="57347">
                                            <p:txEl>
                                              <p:pRg st="4" end="4"/>
                                            </p:txEl>
                                          </p:spTgt>
                                        </p:tgtEl>
                                        <p:attrNameLst>
                                          <p:attrName>style.fontStyle</p:attrName>
                                        </p:attrNameLst>
                                      </p:cBhvr>
                                      <p:to>
                                        <p:strVal val="normal"/>
                                      </p:to>
                                    </p:set>
                                    <p:set>
                                      <p:cBhvr override="childStyle">
                                        <p:cTn id="21" dur="indefinite"/>
                                        <p:tgtEl>
                                          <p:spTgt spid="57347">
                                            <p:txEl>
                                              <p:pRg st="4" end="4"/>
                                            </p:txEl>
                                          </p:spTgt>
                                        </p:tgtEl>
                                        <p:attrNameLst>
                                          <p:attrName>style.fontWeight</p:attrName>
                                        </p:attrNameLst>
                                      </p:cBhvr>
                                      <p:to>
                                        <p:strVal val="bold"/>
                                      </p:to>
                                    </p:set>
                                    <p:set>
                                      <p:cBhvr override="childStyle">
                                        <p:cTn id="22" dur="indefinite"/>
                                        <p:tgtEl>
                                          <p:spTgt spid="57347">
                                            <p:txEl>
                                              <p:pRg st="4" end="4"/>
                                            </p:txEl>
                                          </p:spTgt>
                                        </p:tgtEl>
                                        <p:attrNameLst>
                                          <p:attrName>style.textDecorationUnderline</p:attrName>
                                        </p:attrNameLst>
                                      </p:cBhvr>
                                      <p:to>
                                        <p:strVal val="false"/>
                                      </p:to>
                                    </p:se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ru-RU" smtClean="0"/>
              <a:t>Подумайте:</a:t>
            </a:r>
          </a:p>
        </p:txBody>
      </p:sp>
      <p:sp>
        <p:nvSpPr>
          <p:cNvPr id="61443" name="Rectangle 3"/>
          <p:cNvSpPr>
            <a:spLocks noGrp="1" noChangeArrowheads="1"/>
          </p:cNvSpPr>
          <p:nvPr>
            <p:ph idx="1"/>
          </p:nvPr>
        </p:nvSpPr>
        <p:spPr/>
        <p:txBody>
          <a:bodyPr/>
          <a:lstStyle/>
          <a:p>
            <a:pPr eaLnBrk="1" hangingPunct="1"/>
            <a:r>
              <a:rPr lang="ru-RU" sz="4000" smtClean="0"/>
              <a:t>Почему подниматься по лестнице значительно тяжелее, чем спускаться?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Effect transition="in" filter="box(out)">
                                      <p:cBhvr>
                                        <p:cTn id="7" dur="500"/>
                                        <p:tgtEl>
                                          <p:spTgt spid="614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764704"/>
            <a:ext cx="8424936" cy="4622804"/>
          </a:xfrm>
          <a:prstGeom prst="rect">
            <a:avLst/>
          </a:prstGeom>
        </p:spPr>
        <p:txBody>
          <a:bodyPr wrap="square">
            <a:spAutoFit/>
          </a:bodyPr>
          <a:lstStyle/>
          <a:p>
            <a:pPr>
              <a:lnSpc>
                <a:spcPct val="115000"/>
              </a:lnSpc>
              <a:spcAft>
                <a:spcPts val="0"/>
              </a:spcAft>
            </a:pPr>
            <a:r>
              <a:rPr lang="ru-RU" sz="3200" dirty="0">
                <a:latin typeface="Times New Roman" pitchFamily="18" charset="0"/>
                <a:ea typeface="Calibri"/>
                <a:cs typeface="Times New Roman" pitchFamily="18" charset="0"/>
              </a:rPr>
              <a:t>На могиле высечено: </a:t>
            </a:r>
            <a:endParaRPr lang="ru-RU" sz="3200" dirty="0" smtClean="0">
              <a:latin typeface="Times New Roman" pitchFamily="18" charset="0"/>
              <a:ea typeface="Calibri"/>
              <a:cs typeface="Times New Roman" pitchFamily="18" charset="0"/>
            </a:endParaRPr>
          </a:p>
          <a:p>
            <a:pPr>
              <a:lnSpc>
                <a:spcPct val="115000"/>
              </a:lnSpc>
              <a:spcAft>
                <a:spcPts val="0"/>
              </a:spcAft>
            </a:pPr>
            <a:endParaRPr lang="ru-RU" sz="3200" dirty="0">
              <a:latin typeface="Times New Roman" pitchFamily="18" charset="0"/>
              <a:ea typeface="Calibri"/>
              <a:cs typeface="Times New Roman" pitchFamily="18" charset="0"/>
            </a:endParaRPr>
          </a:p>
          <a:p>
            <a:pPr>
              <a:lnSpc>
                <a:spcPct val="115000"/>
              </a:lnSpc>
              <a:spcAft>
                <a:spcPts val="0"/>
              </a:spcAft>
            </a:pPr>
            <a:r>
              <a:rPr lang="ru-RU" sz="3200" dirty="0">
                <a:latin typeface="Times New Roman" pitchFamily="18" charset="0"/>
                <a:ea typeface="Calibri"/>
                <a:cs typeface="Times New Roman" pitchFamily="18" charset="0"/>
              </a:rPr>
              <a:t>«Здесь покоится  Сэр Исаак Ньютон</a:t>
            </a:r>
          </a:p>
          <a:p>
            <a:pPr>
              <a:lnSpc>
                <a:spcPct val="115000"/>
              </a:lnSpc>
              <a:spcAft>
                <a:spcPts val="0"/>
              </a:spcAft>
            </a:pPr>
            <a:r>
              <a:rPr lang="ru-RU" sz="3200" dirty="0">
                <a:latin typeface="Times New Roman" pitchFamily="18" charset="0"/>
                <a:ea typeface="Calibri"/>
                <a:cs typeface="Times New Roman" pitchFamily="18" charset="0"/>
              </a:rPr>
              <a:t>Который почти </a:t>
            </a:r>
            <a:r>
              <a:rPr lang="ru-RU" sz="3200" b="1" dirty="0">
                <a:latin typeface="Times New Roman" pitchFamily="18" charset="0"/>
                <a:ea typeface="Calibri"/>
                <a:cs typeface="Times New Roman" pitchFamily="18" charset="0"/>
              </a:rPr>
              <a:t>божественной силой своего ума</a:t>
            </a:r>
          </a:p>
          <a:p>
            <a:pPr>
              <a:lnSpc>
                <a:spcPct val="115000"/>
              </a:lnSpc>
              <a:spcAft>
                <a:spcPts val="0"/>
              </a:spcAft>
            </a:pPr>
            <a:r>
              <a:rPr lang="ru-RU" sz="3200" dirty="0">
                <a:latin typeface="Times New Roman" pitchFamily="18" charset="0"/>
                <a:ea typeface="Calibri"/>
                <a:cs typeface="Times New Roman" pitchFamily="18" charset="0"/>
              </a:rPr>
              <a:t>Впервые объяснил…</a:t>
            </a:r>
          </a:p>
          <a:p>
            <a:pPr>
              <a:lnSpc>
                <a:spcPct val="115000"/>
              </a:lnSpc>
              <a:spcAft>
                <a:spcPts val="0"/>
              </a:spcAft>
            </a:pPr>
            <a:r>
              <a:rPr lang="ru-RU" sz="3200" dirty="0" smtClean="0">
                <a:latin typeface="Times New Roman" pitchFamily="18" charset="0"/>
                <a:ea typeface="Calibri"/>
                <a:cs typeface="Times New Roman" pitchFamily="18" charset="0"/>
              </a:rPr>
              <a:t>Пусть </a:t>
            </a:r>
            <a:r>
              <a:rPr lang="ru-RU" sz="3200" dirty="0">
                <a:latin typeface="Times New Roman" pitchFamily="18" charset="0"/>
                <a:ea typeface="Calibri"/>
                <a:cs typeface="Times New Roman" pitchFamily="18" charset="0"/>
              </a:rPr>
              <a:t>смертные радуются, что в их среде</a:t>
            </a:r>
          </a:p>
          <a:p>
            <a:pPr>
              <a:lnSpc>
                <a:spcPct val="115000"/>
              </a:lnSpc>
              <a:spcAft>
                <a:spcPts val="0"/>
              </a:spcAft>
            </a:pPr>
            <a:r>
              <a:rPr lang="ru-RU" sz="3200" dirty="0">
                <a:latin typeface="Times New Roman" pitchFamily="18" charset="0"/>
                <a:ea typeface="Calibri"/>
                <a:cs typeface="Times New Roman" pitchFamily="18" charset="0"/>
              </a:rPr>
              <a:t>Жило такое украшение человеческого </a:t>
            </a:r>
            <a:r>
              <a:rPr lang="ru-RU" sz="3200" dirty="0" smtClean="0">
                <a:latin typeface="Times New Roman" pitchFamily="18" charset="0"/>
                <a:ea typeface="Calibri"/>
                <a:cs typeface="Times New Roman" pitchFamily="18" charset="0"/>
              </a:rPr>
              <a:t>рода»</a:t>
            </a:r>
            <a:endParaRPr lang="ru-RU" sz="32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xmlns="" val="30042040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34371" y="2967335"/>
            <a:ext cx="7075270" cy="5447645"/>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lang="ru-RU"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a:p>
            <a:pPr algn="ctr"/>
            <a:r>
              <a:rPr lang="ru-RU"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Домашнее задание:</a:t>
            </a:r>
            <a:endParaRPr lang="ru-RU" sz="5400" dirty="0" smtClean="0">
              <a:solidFill>
                <a:srgbClr val="FF0000"/>
              </a:solidFill>
            </a:endParaRPr>
          </a:p>
          <a:p>
            <a:pPr algn="ctr"/>
            <a:r>
              <a:rPr lang="ru-RU" sz="5400" dirty="0" smtClean="0">
                <a:solidFill>
                  <a:srgbClr val="FF0000"/>
                </a:solidFill>
              </a:rPr>
              <a:t>§ </a:t>
            </a:r>
            <a:r>
              <a:rPr lang="ru-RU" sz="5400" dirty="0" smtClean="0">
                <a:solidFill>
                  <a:srgbClr val="FF0000"/>
                </a:solidFill>
              </a:rPr>
              <a:t>2</a:t>
            </a:r>
            <a:r>
              <a:rPr lang="en-US" sz="5400" dirty="0" smtClean="0">
                <a:solidFill>
                  <a:srgbClr val="FF0000"/>
                </a:solidFill>
              </a:rPr>
              <a:t>4</a:t>
            </a:r>
            <a:r>
              <a:rPr lang="ru-RU" sz="5400" dirty="0" smtClean="0">
                <a:solidFill>
                  <a:srgbClr val="FF0000"/>
                </a:solidFill>
              </a:rPr>
              <a:t>, 2</a:t>
            </a:r>
            <a:r>
              <a:rPr lang="en-US" sz="5400" dirty="0" smtClean="0">
                <a:solidFill>
                  <a:srgbClr val="FF0000"/>
                </a:solidFill>
              </a:rPr>
              <a:t>5</a:t>
            </a:r>
            <a:r>
              <a:rPr lang="ru-RU" sz="5400" dirty="0" smtClean="0">
                <a:solidFill>
                  <a:srgbClr val="FF0000"/>
                </a:solidFill>
              </a:rPr>
              <a:t>; </a:t>
            </a:r>
            <a:r>
              <a:rPr lang="ru-RU" sz="5400" dirty="0" smtClean="0">
                <a:solidFill>
                  <a:srgbClr val="FF0000"/>
                </a:solidFill>
              </a:rPr>
              <a:t>№291-293(Л)</a:t>
            </a:r>
            <a:r>
              <a:rPr lang="ru-RU" sz="5400" dirty="0" smtClean="0"/>
              <a:t> </a:t>
            </a:r>
          </a:p>
          <a:p>
            <a:pPr algn="ctr"/>
            <a:r>
              <a:rPr lang="ru-RU" sz="2400" dirty="0" smtClean="0"/>
              <a:t>Приготовить пять пословиц и поговорок о силе.</a:t>
            </a:r>
          </a:p>
          <a:p>
            <a:pPr algn="ctr"/>
            <a:endParaRPr lang="ru-RU" sz="5400" dirty="0" smtClean="0">
              <a:solidFill>
                <a:srgbClr val="FF0000"/>
              </a:solidFill>
            </a:endParaRPr>
          </a:p>
          <a:p>
            <a:pPr algn="ctr"/>
            <a:endParaRPr lang="ru-RU" sz="5400" dirty="0" smtClean="0">
              <a:solidFill>
                <a:srgbClr val="FF0000"/>
              </a:solidFill>
            </a:endParaRPr>
          </a:p>
          <a:p>
            <a:pPr algn="ctr"/>
            <a:r>
              <a:rPr lang="ru-RU" sz="5400" dirty="0" smtClean="0"/>
              <a:t> </a:t>
            </a:r>
          </a:p>
        </p:txBody>
      </p:sp>
      <p:pic>
        <p:nvPicPr>
          <p:cNvPr id="36866" name="Picture 2" descr="C:\Documents and Settings\UserXP\Мои документы\1 презентации\pic3.gif"/>
          <p:cNvPicPr>
            <a:picLocks noChangeAspect="1" noChangeArrowheads="1" noCrop="1"/>
          </p:cNvPicPr>
          <p:nvPr/>
        </p:nvPicPr>
        <p:blipFill>
          <a:blip r:embed="rId2" cstate="print"/>
          <a:srcRect/>
          <a:stretch>
            <a:fillRect/>
          </a:stretch>
        </p:blipFill>
        <p:spPr bwMode="auto">
          <a:xfrm>
            <a:off x="2857488" y="571480"/>
            <a:ext cx="2571768" cy="2571768"/>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4894" y="2967335"/>
            <a:ext cx="699422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Спасибо за внимание.</a:t>
            </a:r>
            <a:endParaRPr lang="ru-RU"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51520" y="356621"/>
            <a:ext cx="8496944" cy="5189113"/>
          </a:xfrm>
          <a:prstGeom prst="rect">
            <a:avLst/>
          </a:prstGeom>
        </p:spPr>
        <p:txBody>
          <a:bodyPr wrap="square">
            <a:spAutoFit/>
          </a:bodyPr>
          <a:lstStyle/>
          <a:p>
            <a:pPr indent="449580">
              <a:lnSpc>
                <a:spcPct val="115000"/>
              </a:lnSpc>
              <a:spcAft>
                <a:spcPts val="0"/>
              </a:spcAft>
            </a:pPr>
            <a:r>
              <a:rPr lang="ru-RU" sz="3200" dirty="0" smtClean="0">
                <a:latin typeface="Times New Roman" pitchFamily="18" charset="0"/>
                <a:ea typeface="Calibri"/>
                <a:cs typeface="Times New Roman" pitchFamily="18" charset="0"/>
              </a:rPr>
              <a:t>Что </a:t>
            </a:r>
            <a:r>
              <a:rPr lang="ru-RU" sz="3200" dirty="0">
                <a:latin typeface="Times New Roman" pitchFamily="18" charset="0"/>
                <a:ea typeface="Calibri"/>
                <a:cs typeface="Times New Roman" pitchFamily="18" charset="0"/>
              </a:rPr>
              <a:t>помогло Ньютону достичь таких успехов в науке?</a:t>
            </a:r>
            <a:r>
              <a:rPr lang="ru-RU" sz="3200" u="sng" dirty="0">
                <a:latin typeface="Times New Roman" pitchFamily="18" charset="0"/>
                <a:ea typeface="Calibri"/>
                <a:cs typeface="Times New Roman" pitchFamily="18" charset="0"/>
              </a:rPr>
              <a:t> </a:t>
            </a:r>
            <a:endParaRPr lang="ru-RU" sz="3200" dirty="0">
              <a:latin typeface="Times New Roman" pitchFamily="18" charset="0"/>
              <a:ea typeface="Calibri"/>
              <a:cs typeface="Times New Roman" pitchFamily="18" charset="0"/>
            </a:endParaRPr>
          </a:p>
          <a:p>
            <a:pPr marL="342900" lvl="0" indent="-342900">
              <a:lnSpc>
                <a:spcPct val="115000"/>
              </a:lnSpc>
              <a:spcAft>
                <a:spcPts val="0"/>
              </a:spcAft>
              <a:buFont typeface="Symbol"/>
              <a:buChar char=""/>
            </a:pPr>
            <a:r>
              <a:rPr lang="ru-RU" sz="3200" dirty="0">
                <a:latin typeface="Times New Roman" pitchFamily="18" charset="0"/>
                <a:ea typeface="Calibri"/>
                <a:cs typeface="Times New Roman" pitchFamily="18" charset="0"/>
              </a:rPr>
              <a:t>д</a:t>
            </a:r>
            <a:r>
              <a:rPr lang="ru-RU" sz="3200" dirty="0" smtClean="0">
                <a:latin typeface="Times New Roman" pitchFamily="18" charset="0"/>
                <a:ea typeface="Calibri"/>
                <a:cs typeface="Times New Roman" pitchFamily="18" charset="0"/>
              </a:rPr>
              <a:t>уховная </a:t>
            </a:r>
            <a:r>
              <a:rPr lang="ru-RU" sz="3200" dirty="0">
                <a:latin typeface="Times New Roman" pitchFamily="18" charset="0"/>
                <a:ea typeface="Calibri"/>
                <a:cs typeface="Times New Roman" pitchFamily="18" charset="0"/>
              </a:rPr>
              <a:t>сила: сила убежденья, сила </a:t>
            </a:r>
            <a:r>
              <a:rPr lang="ru-RU" sz="3200" dirty="0" smtClean="0">
                <a:latin typeface="Times New Roman" pitchFamily="18" charset="0"/>
                <a:ea typeface="Calibri"/>
                <a:cs typeface="Times New Roman" pitchFamily="18" charset="0"/>
              </a:rPr>
              <a:t>красноречия</a:t>
            </a:r>
            <a:r>
              <a:rPr lang="ru-RU" sz="3200" dirty="0">
                <a:latin typeface="Times New Roman" pitchFamily="18" charset="0"/>
                <a:ea typeface="Calibri"/>
                <a:cs typeface="Times New Roman" pitchFamily="18" charset="0"/>
              </a:rPr>
              <a:t>; </a:t>
            </a:r>
          </a:p>
          <a:p>
            <a:pPr marL="342900" lvl="0" indent="-342900">
              <a:lnSpc>
                <a:spcPct val="115000"/>
              </a:lnSpc>
              <a:spcAft>
                <a:spcPts val="0"/>
              </a:spcAft>
              <a:buFont typeface="Symbol"/>
              <a:buChar char=""/>
            </a:pPr>
            <a:r>
              <a:rPr lang="ru-RU" sz="3200" dirty="0">
                <a:latin typeface="Times New Roman" pitchFamily="18" charset="0"/>
                <a:ea typeface="Calibri"/>
                <a:cs typeface="Times New Roman" pitchFamily="18" charset="0"/>
              </a:rPr>
              <a:t>сила ума; </a:t>
            </a:r>
          </a:p>
          <a:p>
            <a:pPr marL="342900" lvl="0" indent="-342900">
              <a:lnSpc>
                <a:spcPct val="115000"/>
              </a:lnSpc>
              <a:spcAft>
                <a:spcPts val="0"/>
              </a:spcAft>
              <a:buFont typeface="Symbol"/>
              <a:buChar char=""/>
            </a:pPr>
            <a:r>
              <a:rPr lang="ru-RU" sz="3200" dirty="0">
                <a:latin typeface="Times New Roman" pitchFamily="18" charset="0"/>
                <a:ea typeface="Calibri"/>
                <a:cs typeface="Times New Roman" pitchFamily="18" charset="0"/>
              </a:rPr>
              <a:t>сила воли; </a:t>
            </a:r>
          </a:p>
          <a:p>
            <a:pPr marL="342900" lvl="0" indent="-342900">
              <a:lnSpc>
                <a:spcPct val="115000"/>
              </a:lnSpc>
              <a:spcAft>
                <a:spcPts val="0"/>
              </a:spcAft>
              <a:buFont typeface="Symbol"/>
              <a:buChar char=""/>
            </a:pPr>
            <a:r>
              <a:rPr lang="ru-RU" sz="3200" dirty="0">
                <a:latin typeface="Times New Roman" pitchFamily="18" charset="0"/>
                <a:ea typeface="Calibri"/>
                <a:cs typeface="Times New Roman" pitchFamily="18" charset="0"/>
              </a:rPr>
              <a:t>нравственная сила;</a:t>
            </a:r>
          </a:p>
          <a:p>
            <a:pPr marL="342900" lvl="0" indent="-342900">
              <a:lnSpc>
                <a:spcPct val="115000"/>
              </a:lnSpc>
              <a:spcAft>
                <a:spcPts val="0"/>
              </a:spcAft>
              <a:buFont typeface="Symbol"/>
              <a:buChar char=""/>
            </a:pPr>
            <a:r>
              <a:rPr lang="ru-RU" sz="3200" dirty="0">
                <a:latin typeface="Times New Roman" pitchFamily="18" charset="0"/>
                <a:ea typeface="Calibri"/>
                <a:cs typeface="Times New Roman" pitchFamily="18" charset="0"/>
              </a:rPr>
              <a:t>силою разума постигать, заключать и  </a:t>
            </a:r>
            <a:r>
              <a:rPr lang="ru-RU" sz="3200" dirty="0" smtClean="0">
                <a:latin typeface="Times New Roman" pitchFamily="18" charset="0"/>
                <a:ea typeface="Calibri"/>
                <a:cs typeface="Times New Roman" pitchFamily="18" charset="0"/>
              </a:rPr>
              <a:t>изобретать. </a:t>
            </a:r>
            <a:endParaRPr lang="ru-RU" sz="32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xmlns="" val="3341456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642910" y="1643050"/>
            <a:ext cx="3156713" cy="2428892"/>
          </a:xfrm>
          <a:prstGeom prst="rect">
            <a:avLst/>
          </a:prstGeom>
          <a:noFill/>
          <a:ln w="9525">
            <a:noFill/>
            <a:miter lim="800000"/>
            <a:headEnd/>
            <a:tailEnd/>
          </a:ln>
        </p:spPr>
      </p:pic>
      <p:pic>
        <p:nvPicPr>
          <p:cNvPr id="6" name="Picture 14" descr="01036"/>
          <p:cNvPicPr>
            <a:picLocks noGrp="1" noChangeAspect="1" noChangeArrowheads="1"/>
          </p:cNvPicPr>
          <p:nvPr>
            <p:ph idx="1"/>
          </p:nvPr>
        </p:nvPicPr>
        <p:blipFill>
          <a:blip r:embed="rId3" cstate="print"/>
          <a:stretch>
            <a:fillRect/>
          </a:stretch>
        </p:blipFill>
        <p:spPr>
          <a:xfrm>
            <a:off x="5429256" y="3857628"/>
            <a:ext cx="2357453" cy="2703889"/>
          </a:xfrm>
          <a:noFill/>
          <a:ln>
            <a:solidFill>
              <a:schemeClr val="bg2"/>
            </a:solidFill>
          </a:ln>
        </p:spPr>
      </p:pic>
      <p:pic>
        <p:nvPicPr>
          <p:cNvPr id="8" name="Picture 16" descr="сила уп2"/>
          <p:cNvPicPr>
            <a:picLocks noChangeAspect="1" noChangeArrowheads="1"/>
          </p:cNvPicPr>
          <p:nvPr/>
        </p:nvPicPr>
        <p:blipFill>
          <a:blip r:embed="rId4" cstate="print"/>
          <a:srcRect/>
          <a:stretch>
            <a:fillRect/>
          </a:stretch>
        </p:blipFill>
        <p:spPr bwMode="auto">
          <a:xfrm>
            <a:off x="5572132" y="1714488"/>
            <a:ext cx="2459670" cy="2016123"/>
          </a:xfrm>
          <a:prstGeom prst="rect">
            <a:avLst/>
          </a:prstGeom>
          <a:noFill/>
          <a:ln w="9525">
            <a:solidFill>
              <a:schemeClr val="bg2"/>
            </a:solidFill>
            <a:miter lim="800000"/>
            <a:headEnd/>
            <a:tailEnd/>
          </a:ln>
        </p:spPr>
      </p:pic>
      <p:pic>
        <p:nvPicPr>
          <p:cNvPr id="9" name="Picture 11" descr="сила уп1"/>
          <p:cNvPicPr>
            <a:picLocks noChangeAspect="1" noChangeArrowheads="1"/>
          </p:cNvPicPr>
          <p:nvPr/>
        </p:nvPicPr>
        <p:blipFill>
          <a:blip r:embed="rId5" cstate="print"/>
          <a:srcRect/>
          <a:stretch>
            <a:fillRect/>
          </a:stretch>
        </p:blipFill>
        <p:spPr>
          <a:xfrm>
            <a:off x="1071538" y="4143380"/>
            <a:ext cx="2714644" cy="2226216"/>
          </a:xfrm>
          <a:prstGeom prst="rect">
            <a:avLst/>
          </a:prstGeom>
          <a:noFill/>
          <a:ln w="38100">
            <a:solidFill>
              <a:srgbClr val="0000FF"/>
            </a:solidFill>
          </a:ln>
        </p:spPr>
      </p:pic>
      <p:sp>
        <p:nvSpPr>
          <p:cNvPr id="7" name="Прямоугольник 6"/>
          <p:cNvSpPr/>
          <p:nvPr/>
        </p:nvSpPr>
        <p:spPr>
          <a:xfrm>
            <a:off x="357158" y="214290"/>
            <a:ext cx="8786842" cy="1538883"/>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40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Сила.Явление</a:t>
            </a:r>
            <a:r>
              <a:rPr lang="ru-RU"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тяготения.</a:t>
            </a:r>
          </a:p>
          <a:p>
            <a:pPr algn="ctr"/>
            <a:r>
              <a:rPr lang="ru-RU"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Сила тяжести</a:t>
            </a:r>
            <a:r>
              <a:rPr lang="ru-RU"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endParaRPr lang="ru-RU"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772816"/>
            <a:ext cx="8352928" cy="3785652"/>
          </a:xfrm>
          <a:prstGeom prst="rect">
            <a:avLst/>
          </a:prstGeom>
        </p:spPr>
        <p:txBody>
          <a:bodyPr wrap="square">
            <a:spAutoFit/>
          </a:bodyPr>
          <a:lstStyle/>
          <a:p>
            <a:pPr lvl="0">
              <a:lnSpc>
                <a:spcPct val="150000"/>
              </a:lnSpc>
            </a:pPr>
            <a:r>
              <a:rPr lang="ru-RU" sz="3200" b="1" dirty="0">
                <a:solidFill>
                  <a:prstClr val="black"/>
                </a:solidFill>
                <a:latin typeface="Times New Roman" pitchFamily="18" charset="0"/>
                <a:ea typeface="Calibri"/>
                <a:cs typeface="Times New Roman" pitchFamily="18" charset="0"/>
              </a:rPr>
              <a:t>Цель  урока:</a:t>
            </a:r>
            <a:r>
              <a:rPr lang="ru-RU" sz="3200" dirty="0">
                <a:solidFill>
                  <a:prstClr val="black"/>
                </a:solidFill>
                <a:latin typeface="Times New Roman" pitchFamily="18" charset="0"/>
                <a:ea typeface="Calibri"/>
                <a:cs typeface="Times New Roman" pitchFamily="18" charset="0"/>
              </a:rPr>
              <a:t> </a:t>
            </a:r>
          </a:p>
          <a:p>
            <a:pPr lvl="0">
              <a:lnSpc>
                <a:spcPct val="150000"/>
              </a:lnSpc>
            </a:pPr>
            <a:r>
              <a:rPr lang="ru-RU" sz="3200" dirty="0">
                <a:solidFill>
                  <a:prstClr val="black"/>
                </a:solidFill>
                <a:latin typeface="Times New Roman" pitchFamily="18" charset="0"/>
                <a:ea typeface="Calibri"/>
                <a:cs typeface="Times New Roman" pitchFamily="18" charset="0"/>
              </a:rPr>
              <a:t>Сформировать понятие «сила</a:t>
            </a:r>
            <a:r>
              <a:rPr lang="ru-RU" sz="3200" dirty="0" smtClean="0">
                <a:solidFill>
                  <a:prstClr val="black"/>
                </a:solidFill>
                <a:latin typeface="Times New Roman" pitchFamily="18" charset="0"/>
                <a:ea typeface="Calibri"/>
                <a:cs typeface="Times New Roman" pitchFamily="18" charset="0"/>
              </a:rPr>
              <a:t>»:</a:t>
            </a:r>
            <a:endParaRPr lang="ru-RU" sz="3200" dirty="0">
              <a:solidFill>
                <a:prstClr val="black"/>
              </a:solidFill>
              <a:latin typeface="Times New Roman" pitchFamily="18" charset="0"/>
              <a:ea typeface="Calibri"/>
              <a:cs typeface="Times New Roman" pitchFamily="18" charset="0"/>
            </a:endParaRPr>
          </a:p>
          <a:p>
            <a:pPr marL="514350" lvl="0" indent="-514350">
              <a:lnSpc>
                <a:spcPct val="150000"/>
              </a:lnSpc>
              <a:buFont typeface="+mj-lt"/>
              <a:buAutoNum type="arabicPeriod"/>
            </a:pPr>
            <a:r>
              <a:rPr lang="ru-RU" sz="3200" dirty="0">
                <a:solidFill>
                  <a:prstClr val="black"/>
                </a:solidFill>
                <a:latin typeface="Times New Roman" pitchFamily="18" charset="0"/>
                <a:ea typeface="Calibri"/>
                <a:cs typeface="Times New Roman" pitchFamily="18" charset="0"/>
              </a:rPr>
              <a:t> Сила, как физическая величина ;</a:t>
            </a:r>
          </a:p>
          <a:p>
            <a:pPr marL="514350" lvl="0" indent="-514350">
              <a:lnSpc>
                <a:spcPct val="150000"/>
              </a:lnSpc>
              <a:buFont typeface="+mj-lt"/>
              <a:buAutoNum type="arabicPeriod"/>
            </a:pPr>
            <a:r>
              <a:rPr lang="ru-RU" sz="3200" dirty="0">
                <a:solidFill>
                  <a:prstClr val="black"/>
                </a:solidFill>
                <a:latin typeface="Times New Roman" pitchFamily="18" charset="0"/>
                <a:ea typeface="Calibri"/>
                <a:cs typeface="Times New Roman" pitchFamily="18" charset="0"/>
              </a:rPr>
              <a:t> Сила, как проявление духовности человека.</a:t>
            </a:r>
            <a:endParaRPr lang="ru-RU" sz="32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051180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386814"/>
            <a:ext cx="91440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0955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Каждый из нас постоянно встречается с различными случаями воздействия</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тел друг на друга. В результате взаимодействия скорость</a:t>
            </a:r>
            <a:r>
              <a:rPr lang="ru-RU" sz="2000" dirty="0" smtClean="0">
                <a:latin typeface="Arial" pitchFamily="34" charset="0"/>
              </a:rPr>
              <a:t>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движения какого-либо тела меняется. Вам уже известно, что скорость тела меняется тем больше, чем меньше его масса.</a:t>
            </a:r>
            <a:r>
              <a:rPr kumimoji="0" lang="ru-RU" sz="2000" b="0" i="0" u="none" strike="noStrike" cap="none" normalizeH="0" baseline="0" dirty="0" smtClean="0">
                <a:ln>
                  <a:noFill/>
                </a:ln>
                <a:solidFill>
                  <a:schemeClr val="tx1"/>
                </a:solidFill>
                <a:effectLst/>
                <a:latin typeface="Arial" pitchFamily="34" charset="0"/>
                <a:ea typeface="Times New Roman" pitchFamily="18" charset="0"/>
              </a:rPr>
              <a:t> </a:t>
            </a:r>
            <a:endParaRPr kumimoji="0" lang="ru-RU" sz="2000" b="0" i="0" u="none" strike="noStrike" cap="none" normalizeH="0" baseline="0" dirty="0" smtClean="0">
              <a:ln>
                <a:noFill/>
              </a:ln>
              <a:solidFill>
                <a:schemeClr val="tx1"/>
              </a:solidFill>
              <a:effectLst/>
              <a:latin typeface="Arial" pitchFamily="34" charset="0"/>
            </a:endParaRPr>
          </a:p>
        </p:txBody>
      </p:sp>
      <p:pic>
        <p:nvPicPr>
          <p:cNvPr id="3" name="Рисунок 2"/>
          <p:cNvPicPr/>
          <p:nvPr/>
        </p:nvPicPr>
        <p:blipFill>
          <a:blip r:embed="rId2" cstate="print"/>
          <a:srcRect/>
          <a:stretch>
            <a:fillRect/>
          </a:stretch>
        </p:blipFill>
        <p:spPr bwMode="auto">
          <a:xfrm>
            <a:off x="928662" y="2000240"/>
            <a:ext cx="2571768" cy="2000264"/>
          </a:xfrm>
          <a:prstGeom prst="rect">
            <a:avLst/>
          </a:prstGeom>
          <a:noFill/>
          <a:ln w="9525">
            <a:noFill/>
            <a:miter lim="800000"/>
            <a:headEnd/>
            <a:tailEnd/>
          </a:ln>
        </p:spPr>
      </p:pic>
      <p:pic>
        <p:nvPicPr>
          <p:cNvPr id="4" name="Рисунок 3"/>
          <p:cNvPicPr/>
          <p:nvPr/>
        </p:nvPicPr>
        <p:blipFill>
          <a:blip r:embed="rId3" cstate="print"/>
          <a:srcRect/>
          <a:stretch>
            <a:fillRect/>
          </a:stretch>
        </p:blipFill>
        <p:spPr bwMode="auto">
          <a:xfrm>
            <a:off x="4857752" y="1714488"/>
            <a:ext cx="2786082" cy="2214578"/>
          </a:xfrm>
          <a:prstGeom prst="rect">
            <a:avLst/>
          </a:prstGeom>
          <a:noFill/>
          <a:ln w="9525">
            <a:noFill/>
            <a:miter lim="800000"/>
            <a:headEnd/>
            <a:tailEnd/>
          </a:ln>
        </p:spPr>
      </p:pic>
      <p:pic>
        <p:nvPicPr>
          <p:cNvPr id="5" name="Рисунок 4"/>
          <p:cNvPicPr/>
          <p:nvPr/>
        </p:nvPicPr>
        <p:blipFill>
          <a:blip r:embed="rId4" cstate="print"/>
          <a:srcRect/>
          <a:stretch>
            <a:fillRect/>
          </a:stretch>
        </p:blipFill>
        <p:spPr bwMode="auto">
          <a:xfrm>
            <a:off x="4857752" y="4429132"/>
            <a:ext cx="2428892" cy="2071702"/>
          </a:xfrm>
          <a:prstGeom prst="rect">
            <a:avLst/>
          </a:prstGeom>
          <a:noFill/>
          <a:ln w="9525">
            <a:noFill/>
            <a:miter lim="800000"/>
            <a:headEnd/>
            <a:tailEnd/>
          </a:ln>
        </p:spPr>
      </p:pic>
      <p:pic>
        <p:nvPicPr>
          <p:cNvPr id="6" name="Рисунок 5"/>
          <p:cNvPicPr/>
          <p:nvPr/>
        </p:nvPicPr>
        <p:blipFill>
          <a:blip r:embed="rId5" cstate="print"/>
          <a:srcRect/>
          <a:stretch>
            <a:fillRect/>
          </a:stretch>
        </p:blipFill>
        <p:spPr bwMode="auto">
          <a:xfrm>
            <a:off x="1000100" y="4071942"/>
            <a:ext cx="2714644" cy="22860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714356"/>
            <a:ext cx="8229600" cy="1571628"/>
          </a:xfrm>
        </p:spPr>
        <p:txBody>
          <a:bodyPr>
            <a:normAutofit fontScale="90000"/>
          </a:bodyPr>
          <a:lstStyle/>
          <a:p>
            <a:pPr lvl="0"/>
            <a:r>
              <a:rPr lang="ru-RU" sz="2800" dirty="0" smtClean="0">
                <a:latin typeface="Microsoft Sans Serif" pitchFamily="34" charset="0"/>
              </a:rPr>
              <a:t>Гамак под медведем растянут сильнее, чем под бабочкой. Следовательно, медведь давит на гамак с большей силой</a:t>
            </a:r>
            <a:r>
              <a:rPr lang="ru-RU" sz="9600" dirty="0" smtClean="0">
                <a:latin typeface="Arial" pitchFamily="34" charset="0"/>
              </a:rPr>
              <a:t/>
            </a:r>
            <a:br>
              <a:rPr lang="ru-RU" sz="9600" dirty="0" smtClean="0">
                <a:latin typeface="Arial" pitchFamily="34" charset="0"/>
              </a:rPr>
            </a:br>
            <a:endParaRPr lang="ru-RU" dirty="0"/>
          </a:p>
        </p:txBody>
      </p:sp>
      <p:pic>
        <p:nvPicPr>
          <p:cNvPr id="15362" name="Picture 2"/>
          <p:cNvPicPr>
            <a:picLocks noChangeAspect="1" noChangeArrowheads="1"/>
          </p:cNvPicPr>
          <p:nvPr/>
        </p:nvPicPr>
        <p:blipFill>
          <a:blip r:embed="rId2" cstate="print"/>
          <a:srcRect/>
          <a:stretch>
            <a:fillRect/>
          </a:stretch>
        </p:blipFill>
        <p:spPr bwMode="auto">
          <a:xfrm>
            <a:off x="0" y="2714620"/>
            <a:ext cx="9144645" cy="335758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0" y="1214422"/>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47650" algn="just" defTabSz="914400" rtl="0" eaLnBrk="1" fontAlgn="base" latinLnBrk="0" hangingPunct="1">
              <a:lnSpc>
                <a:spcPct val="100000"/>
              </a:lnSpc>
              <a:spcBef>
                <a:spcPct val="0"/>
              </a:spcBef>
              <a:spcAft>
                <a:spcPct val="0"/>
              </a:spcAft>
              <a:buClrTx/>
              <a:buSzTx/>
              <a:buFontTx/>
              <a:buNone/>
              <a:tabLst/>
            </a:pPr>
            <a:r>
              <a:rPr kumimoji="0" lang="ru-RU"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Таким образом, </a:t>
            </a:r>
            <a:r>
              <a:rPr kumimoji="0" lang="ru-RU" sz="3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скорость тела меняется при взаимодействии</a:t>
            </a:r>
            <a:r>
              <a:rPr kumimoji="0" lang="ru-RU"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3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его с другими телами.</a:t>
            </a:r>
            <a:endParaRPr kumimoji="0" lang="ru-RU" sz="3600" b="0" i="0" u="none" strike="noStrike" cap="none" normalizeH="0" baseline="0" dirty="0" smtClean="0">
              <a:ln>
                <a:noFill/>
              </a:ln>
              <a:solidFill>
                <a:schemeClr val="tx1"/>
              </a:solidFill>
              <a:effectLst/>
              <a:latin typeface="Arial" pitchFamily="34" charset="0"/>
            </a:endParaRPr>
          </a:p>
        </p:txBody>
      </p:sp>
      <p:pic>
        <p:nvPicPr>
          <p:cNvPr id="3" name="Рисунок 2"/>
          <p:cNvPicPr/>
          <p:nvPr/>
        </p:nvPicPr>
        <p:blipFill>
          <a:blip r:embed="rId2" cstate="print"/>
          <a:srcRect/>
          <a:stretch>
            <a:fillRect/>
          </a:stretch>
        </p:blipFill>
        <p:spPr bwMode="auto">
          <a:xfrm>
            <a:off x="357158" y="3429000"/>
            <a:ext cx="1791339" cy="2100206"/>
          </a:xfrm>
          <a:prstGeom prst="rect">
            <a:avLst/>
          </a:prstGeom>
          <a:noFill/>
          <a:ln w="9525">
            <a:noFill/>
            <a:miter lim="800000"/>
            <a:headEnd/>
            <a:tailEnd/>
          </a:ln>
        </p:spPr>
      </p:pic>
      <p:pic>
        <p:nvPicPr>
          <p:cNvPr id="4" name="Рисунок 3"/>
          <p:cNvPicPr/>
          <p:nvPr/>
        </p:nvPicPr>
        <p:blipFill>
          <a:blip r:embed="rId3" cstate="print"/>
          <a:srcRect/>
          <a:stretch>
            <a:fillRect/>
          </a:stretch>
        </p:blipFill>
        <p:spPr bwMode="auto">
          <a:xfrm>
            <a:off x="2643174" y="3714752"/>
            <a:ext cx="3786214" cy="1714512"/>
          </a:xfrm>
          <a:prstGeom prst="rect">
            <a:avLst/>
          </a:prstGeom>
          <a:noFill/>
          <a:ln w="9525">
            <a:noFill/>
            <a:miter lim="800000"/>
            <a:headEnd/>
            <a:tailEnd/>
          </a:ln>
        </p:spPr>
      </p:pic>
      <p:pic>
        <p:nvPicPr>
          <p:cNvPr id="5" name="Picture 14" descr="01036"/>
          <p:cNvPicPr>
            <a:picLocks noChangeAspect="1" noChangeArrowheads="1"/>
          </p:cNvPicPr>
          <p:nvPr/>
        </p:nvPicPr>
        <p:blipFill>
          <a:blip r:embed="rId4" cstate="print"/>
          <a:stretch>
            <a:fillRect/>
          </a:stretch>
        </p:blipFill>
        <p:spPr>
          <a:xfrm>
            <a:off x="6786578" y="3429000"/>
            <a:ext cx="1861162" cy="2134666"/>
          </a:xfrm>
          <a:prstGeom prst="rect">
            <a:avLst/>
          </a:prstGeom>
          <a:noFill/>
          <a:ln>
            <a:solidFill>
              <a:schemeClr val="bg2"/>
            </a:solid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714348" y="1214422"/>
            <a:ext cx="3857652" cy="4647407"/>
          </a:xfrm>
          <a:prstGeom prst="rect">
            <a:avLst/>
          </a:prstGeom>
          <a:noFill/>
          <a:ln w="9525">
            <a:noFill/>
            <a:miter lim="800000"/>
            <a:headEnd/>
            <a:tailEnd/>
          </a:ln>
        </p:spPr>
      </p:pic>
      <p:sp>
        <p:nvSpPr>
          <p:cNvPr id="2052" name="Text Box 4"/>
          <p:cNvSpPr txBox="1">
            <a:spLocks noChangeArrowheads="1"/>
          </p:cNvSpPr>
          <p:nvPr/>
        </p:nvSpPr>
        <p:spPr bwMode="auto">
          <a:xfrm>
            <a:off x="5000628" y="1000108"/>
            <a:ext cx="3571900" cy="3494099"/>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algn="ctr" fontAlgn="base">
              <a:lnSpc>
                <a:spcPct val="71000"/>
              </a:lnSpc>
              <a:spcBef>
                <a:spcPts val="263"/>
              </a:spcBef>
              <a:spcAft>
                <a:spcPct val="0"/>
              </a:spcAft>
            </a:pPr>
            <a:endParaRPr lang="ru-RU" sz="3200" b="1" dirty="0" smtClean="0">
              <a:latin typeface="Times New Roman" pitchFamily="18" charset="0"/>
              <a:ea typeface="Calibri"/>
              <a:cs typeface="Times New Roman" pitchFamily="18" charset="0"/>
            </a:endParaRPr>
          </a:p>
          <a:p>
            <a:pPr algn="ctr" fontAlgn="base">
              <a:lnSpc>
                <a:spcPct val="71000"/>
              </a:lnSpc>
              <a:spcBef>
                <a:spcPts val="263"/>
              </a:spcBef>
              <a:spcAft>
                <a:spcPct val="0"/>
              </a:spcAft>
            </a:pPr>
            <a:r>
              <a:rPr lang="ru-RU" sz="3200" b="1" dirty="0" smtClean="0">
                <a:latin typeface="Times New Roman" pitchFamily="18" charset="0"/>
                <a:ea typeface="Calibri"/>
                <a:cs typeface="Times New Roman" pitchFamily="18" charset="0"/>
              </a:rPr>
              <a:t>Сила </a:t>
            </a:r>
            <a:r>
              <a:rPr lang="ru-RU" sz="3200" dirty="0" smtClean="0">
                <a:latin typeface="Times New Roman" pitchFamily="18" charset="0"/>
                <a:ea typeface="Calibri"/>
                <a:cs typeface="Times New Roman" pitchFamily="18" charset="0"/>
              </a:rPr>
              <a:t>- физическая величина, являющаяся мерой взаимодействия тел.</a:t>
            </a:r>
          </a:p>
          <a:p>
            <a:pPr algn="ctr" fontAlgn="base">
              <a:lnSpc>
                <a:spcPct val="71000"/>
              </a:lnSpc>
              <a:spcBef>
                <a:spcPts val="263"/>
              </a:spcBef>
              <a:spcAft>
                <a:spcPct val="0"/>
              </a:spcAft>
            </a:pPr>
            <a:endParaRPr lang="ru-RU" sz="3200" dirty="0" smtClean="0">
              <a:latin typeface="Times New Roman" pitchFamily="18" charset="0"/>
              <a:cs typeface="Times New Roman" pitchFamily="18" charset="0"/>
            </a:endParaRPr>
          </a:p>
          <a:p>
            <a:pPr marL="0" marR="0" lvl="0" indent="0" algn="ctr" defTabSz="914400" rtl="0" eaLnBrk="1" fontAlgn="base" latinLnBrk="0" hangingPunct="1">
              <a:lnSpc>
                <a:spcPct val="71000"/>
              </a:lnSpc>
              <a:spcBef>
                <a:spcPts val="263"/>
              </a:spcBef>
              <a:spcAft>
                <a:spcPct val="0"/>
              </a:spcAft>
              <a:buClrTx/>
              <a:buSzTx/>
              <a:buFontTx/>
              <a:buNone/>
              <a:tabLst/>
            </a:pPr>
            <a:r>
              <a:rPr kumimoji="0" lang="ru-RU" sz="3200" b="0" i="0" u="none" strike="noStrike" cap="none" normalizeH="0" baseline="0" dirty="0" smtClean="0">
                <a:ln>
                  <a:noFill/>
                </a:ln>
                <a:solidFill>
                  <a:schemeClr val="tx1"/>
                </a:solidFill>
                <a:effectLst/>
                <a:latin typeface="Times New Roman" pitchFamily="18" charset="0"/>
                <a:cs typeface="Times New Roman" pitchFamily="18" charset="0"/>
              </a:rPr>
              <a:t>Мальчик, несущий стопку книг, с силой поддерживает их. </a:t>
            </a:r>
          </a:p>
        </p:txBody>
      </p:sp>
      <p:sp>
        <p:nvSpPr>
          <p:cNvPr id="5" name="Прямоугольник 4"/>
          <p:cNvSpPr/>
          <p:nvPr/>
        </p:nvSpPr>
        <p:spPr>
          <a:xfrm>
            <a:off x="3428992" y="357166"/>
            <a:ext cx="2206310"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Сила. </a:t>
            </a:r>
            <a:endParaRPr lang="ru-RU"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613</TotalTime>
  <Words>1083</Words>
  <Application>Microsoft Office PowerPoint</Application>
  <PresentationFormat>Экран (4:3)</PresentationFormat>
  <Paragraphs>123</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Тема Office</vt:lpstr>
      <vt:lpstr>Слайд 1</vt:lpstr>
      <vt:lpstr>Слайд 2</vt:lpstr>
      <vt:lpstr>Слайд 3</vt:lpstr>
      <vt:lpstr>Слайд 4</vt:lpstr>
      <vt:lpstr>Слайд 5</vt:lpstr>
      <vt:lpstr>Слайд 6</vt:lpstr>
      <vt:lpstr>Гамак под медведем растянут сильнее, чем под бабочкой. Следовательно, медведь давит на гамак с большей силой </vt:lpstr>
      <vt:lpstr>Слайд 8</vt:lpstr>
      <vt:lpstr>Слайд 9</vt:lpstr>
      <vt:lpstr>Слайд 10</vt:lpstr>
      <vt:lpstr>Слайд 11</vt:lpstr>
      <vt:lpstr>От чего зависит результат действия силы на тело?</vt:lpstr>
      <vt:lpstr>Слайд 13</vt:lpstr>
      <vt:lpstr>Слайд 14</vt:lpstr>
      <vt:lpstr>Слайд 15</vt:lpstr>
      <vt:lpstr>Слайд 16</vt:lpstr>
      <vt:lpstr>Слайд 17</vt:lpstr>
      <vt:lpstr>Слайд 18</vt:lpstr>
      <vt:lpstr>Слайд 19</vt:lpstr>
      <vt:lpstr>Слайд 20</vt:lpstr>
      <vt:lpstr>Слайд 21</vt:lpstr>
      <vt:lpstr>Итоги урока:</vt:lpstr>
      <vt:lpstr>Тест:</vt:lpstr>
      <vt:lpstr>Выбери верные утверждения:</vt:lpstr>
      <vt:lpstr>Подумайте:</vt:lpstr>
      <vt:lpstr>Подумайте:</vt:lpstr>
      <vt:lpstr>Слайд 27</vt:lpstr>
      <vt:lpstr>Слайд 28</vt:lpstr>
      <vt:lpstr>Слайд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Силы в природе </dc:title>
  <cp:lastModifiedBy>kab3</cp:lastModifiedBy>
  <cp:revision>60</cp:revision>
  <dcterms:modified xsi:type="dcterms:W3CDTF">2015-12-02T14:58:43Z</dcterms:modified>
</cp:coreProperties>
</file>