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ackage" ContentType="application/vnd.openxmlformats-officedocument.package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59" r:id="rId5"/>
    <p:sldId id="261" r:id="rId6"/>
    <p:sldId id="260" r:id="rId7"/>
    <p:sldId id="298" r:id="rId8"/>
    <p:sldId id="262" r:id="rId9"/>
    <p:sldId id="265" r:id="rId10"/>
    <p:sldId id="297" r:id="rId11"/>
    <p:sldId id="278" r:id="rId12"/>
    <p:sldId id="279" r:id="rId13"/>
    <p:sldId id="299" r:id="rId14"/>
    <p:sldId id="273" r:id="rId15"/>
    <p:sldId id="292" r:id="rId16"/>
    <p:sldId id="267" r:id="rId17"/>
    <p:sldId id="275" r:id="rId18"/>
    <p:sldId id="276" r:id="rId19"/>
    <p:sldId id="277" r:id="rId20"/>
    <p:sldId id="300" r:id="rId21"/>
    <p:sldId id="293" r:id="rId22"/>
    <p:sldId id="295" r:id="rId23"/>
    <p:sldId id="296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11" autoAdjust="0"/>
  </p:normalViewPr>
  <p:slideViewPr>
    <p:cSldViewPr>
      <p:cViewPr varScale="1">
        <p:scale>
          <a:sx n="69" d="100"/>
          <a:sy n="69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Office_Excel_20071.package"/><Relationship Id="rId1" Type="http://schemas.openxmlformats.org/officeDocument/2006/relationships/image" Target="../media/image13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7058823529412049E-2"/>
          <c:y val="0.18705035971223086"/>
          <c:w val="0.45411764705882351"/>
          <c:h val="0.46282973621103118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Металлы</c:v>
                </c:pt>
              </c:strCache>
            </c:strRef>
          </c:tx>
          <c:spPr>
            <a:solidFill>
              <a:schemeClr val="accent1"/>
            </a:solidFill>
            <a:ln w="15771">
              <a:solidFill>
                <a:schemeClr val="tx1"/>
              </a:solidFill>
              <a:prstDash val="solid"/>
            </a:ln>
          </c:spPr>
          <c:dPt>
            <c:idx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 w="15771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FF00"/>
              </a:solidFill>
              <a:ln w="31543">
                <a:noFill/>
              </a:ln>
            </c:spPr>
          </c:dPt>
          <c:dPt>
            <c:idx val="2"/>
            <c:spPr>
              <a:solidFill>
                <a:srgbClr val="00FFFF"/>
              </a:solidFill>
              <a:ln w="15771">
                <a:solidFill>
                  <a:schemeClr val="tx1"/>
                </a:solidFill>
                <a:prstDash val="solid"/>
              </a:ln>
            </c:spPr>
          </c:dPt>
          <c:dLbls>
            <c:dLbl>
              <c:idx val="2"/>
              <c:delete val="1"/>
            </c:dLbl>
            <c:numFmt formatCode="0%" sourceLinked="0"/>
            <c:spPr>
              <a:noFill/>
              <a:ln w="31543">
                <a:noFill/>
              </a:ln>
            </c:spPr>
            <c:txPr>
              <a:bodyPr/>
              <a:lstStyle/>
              <a:p>
                <a:pPr>
                  <a:defRPr sz="2399" b="1" i="0" u="none" strike="noStrike" baseline="0">
                    <a:solidFill>
                      <a:schemeClr val="bg2">
                        <a:lumMod val="1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</c:dLbls>
          <c:cat>
            <c:strRef>
              <c:f>Sheet1!$B$1:$D$1</c:f>
              <c:strCache>
                <c:ptCount val="2"/>
                <c:pt idx="0">
                  <c:v>Черные</c:v>
                </c:pt>
                <c:pt idx="1">
                  <c:v>Цветные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0.89</c:v>
                </c:pt>
                <c:pt idx="1">
                  <c:v>0.1</c:v>
                </c:pt>
              </c:numCache>
            </c:numRef>
          </c:val>
        </c:ser>
        <c:firstSliceAng val="0"/>
        <c:holeSize val="50"/>
      </c:doughnutChart>
      <c:spPr>
        <a:noFill/>
        <a:ln w="25394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wMode val="edge"/>
          <c:hMode val="edge"/>
          <c:x val="0.58664054317154013"/>
          <c:y val="0.32657759587961127"/>
          <c:w val="0.96447944006999131"/>
          <c:h val="0.52368146072136457"/>
        </c:manualLayout>
      </c:layout>
      <c:spPr>
        <a:noFill/>
        <a:ln w="3943">
          <a:solidFill>
            <a:schemeClr val="tx1"/>
          </a:solidFill>
          <a:prstDash val="solid"/>
        </a:ln>
      </c:spPr>
      <c:txPr>
        <a:bodyPr/>
        <a:lstStyle/>
        <a:p>
          <a:pPr>
            <a:defRPr sz="2399" b="1" i="0" u="none" strike="noStrike" baseline="0">
              <a:solidFill>
                <a:schemeClr val="bg2">
                  <a:lumMod val="10000"/>
                </a:schemeClr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52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58E29-B14D-43B9-BF5D-CE60ED8DE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9965-2F39-4349-9BEB-E3F45869C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46760-48BD-4297-AA9D-BC2B2EA6B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3AB98-2A71-4B4F-B01B-F8C8BF96F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02E8B-3A0C-45BD-BE64-2F48ACEB4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747D5-7BAF-4EBA-82E6-CB56D16A3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50E02-A769-4758-A681-FD96823BC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F2ED3-707D-4879-A014-2AA505845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8275C-11C2-4764-9A76-DB69EFC7E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2660B-33AD-4237-8D5E-B34731920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C4828-C6DF-4387-B607-F334B0AAD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4CC1F14-9793-4E79-AB4C-4C4D71ED3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611188" y="3886200"/>
            <a:ext cx="7161212" cy="1752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</a:rPr>
              <a:t>ГБОУ "Чистопольская кадетская школа-интернат имени Героя Советского Союза Кузьмина С.Е.«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</a:rPr>
              <a:t>Учитель географии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</a:rPr>
              <a:t>Федорова Ирина Тимофеевна </a:t>
            </a:r>
          </a:p>
        </p:txBody>
      </p:sp>
      <p:pic>
        <p:nvPicPr>
          <p:cNvPr id="13316" name="Picture 5" descr="chud00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9100" y="3714750"/>
            <a:ext cx="23749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Rectangle 9"/>
          <p:cNvSpPr>
            <a:spLocks noGrp="1" noChangeArrowheads="1"/>
          </p:cNvSpPr>
          <p:nvPr>
            <p:ph type="ctrTitle" idx="4294967295"/>
          </p:nvPr>
        </p:nvSpPr>
        <p:spPr>
          <a:xfrm>
            <a:off x="900113" y="476250"/>
            <a:ext cx="7558087" cy="3124200"/>
          </a:xfrm>
        </p:spPr>
        <p:txBody>
          <a:bodyPr/>
          <a:lstStyle/>
          <a:p>
            <a:r>
              <a:rPr lang="ru-RU" sz="4000" b="1" i="1" smtClean="0">
                <a:solidFill>
                  <a:schemeClr val="accent1"/>
                </a:solidFill>
                <a:latin typeface="Times New Roman" pitchFamily="18" charset="0"/>
              </a:rPr>
              <a:t>Комплекс отраслей по производству конструкционных материалов. </a:t>
            </a:r>
            <a:br>
              <a:rPr lang="ru-RU" sz="4000" b="1" i="1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ru-RU" sz="4000" b="1" i="1" smtClean="0">
                <a:solidFill>
                  <a:schemeClr val="accent1"/>
                </a:solidFill>
                <a:latin typeface="Times New Roman" pitchFamily="18" charset="0"/>
              </a:rPr>
              <a:t>Черная металлургия.</a:t>
            </a:r>
            <a:r>
              <a:rPr lang="ru-RU" sz="4000" smtClean="0"/>
              <a:t>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66CC"/>
                </a:solidFill>
                <a:latin typeface="Times New Roman" pitchFamily="18" charset="0"/>
              </a:rPr>
              <a:t>Технологическая цепочка</a:t>
            </a:r>
            <a:br>
              <a:rPr lang="ru-RU" sz="3600" b="1" smtClean="0">
                <a:solidFill>
                  <a:srgbClr val="0066CC"/>
                </a:solidFill>
                <a:latin typeface="Times New Roman" pitchFamily="18" charset="0"/>
              </a:rPr>
            </a:br>
            <a:r>
              <a:rPr lang="ru-RU" sz="3600" b="1" smtClean="0">
                <a:solidFill>
                  <a:srgbClr val="0066CC"/>
                </a:solidFill>
                <a:latin typeface="Times New Roman" pitchFamily="18" charset="0"/>
              </a:rPr>
              <a:t>производства черной металлургии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800000"/>
                </a:solidFill>
              </a:rPr>
              <a:t>     </a:t>
            </a:r>
            <a:r>
              <a:rPr lang="ru-RU" sz="2800" smtClean="0">
                <a:solidFill>
                  <a:srgbClr val="800000"/>
                </a:solidFill>
                <a:latin typeface="Times New Roman" pitchFamily="18" charset="0"/>
              </a:rPr>
              <a:t>Производство проката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800000"/>
                </a:solidFill>
                <a:latin typeface="Times New Roman" pitchFamily="18" charset="0"/>
              </a:rPr>
              <a:t>   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2400" smtClean="0">
              <a:solidFill>
                <a:srgbClr val="800000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800000"/>
                </a:solidFill>
                <a:latin typeface="Times New Roman" pitchFamily="18" charset="0"/>
              </a:rPr>
              <a:t>      Выплавка металла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ru-RU" sz="2400" smtClean="0">
              <a:solidFill>
                <a:srgbClr val="800000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ru-RU" sz="2400" smtClean="0">
                <a:solidFill>
                  <a:srgbClr val="800000"/>
                </a:solidFill>
                <a:latin typeface="Times New Roman" pitchFamily="18" charset="0"/>
              </a:rPr>
              <a:t>      Обогащение руды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ru-RU" sz="2400" smtClean="0">
              <a:solidFill>
                <a:srgbClr val="800000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ru-RU" sz="2400" smtClean="0">
                <a:solidFill>
                  <a:srgbClr val="800000"/>
                </a:solidFill>
                <a:latin typeface="Times New Roman" pitchFamily="18" charset="0"/>
              </a:rPr>
              <a:t> 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ru-RU" sz="2400" smtClean="0">
                <a:solidFill>
                  <a:srgbClr val="800000"/>
                </a:solidFill>
                <a:latin typeface="Times New Roman" pitchFamily="18" charset="0"/>
              </a:rPr>
              <a:t>       Добыча руды</a:t>
            </a:r>
          </a:p>
          <a:p>
            <a:pPr algn="ctr">
              <a:lnSpc>
                <a:spcPct val="90000"/>
              </a:lnSpc>
            </a:pPr>
            <a:endParaRPr lang="ru-RU" sz="240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V="1">
            <a:off x="4572000" y="2276475"/>
            <a:ext cx="0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" name="Line 11"/>
          <p:cNvSpPr>
            <a:spLocks noChangeShapeType="1"/>
          </p:cNvSpPr>
          <p:nvPr/>
        </p:nvSpPr>
        <p:spPr bwMode="auto">
          <a:xfrm flipV="1">
            <a:off x="4572000" y="3284538"/>
            <a:ext cx="0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 flipV="1">
            <a:off x="4643438" y="4724400"/>
            <a:ext cx="0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086" name="Picture 14" descr="753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3860800"/>
            <a:ext cx="255587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9" descr="150ml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121150"/>
            <a:ext cx="23939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 descr="1541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700213"/>
            <a:ext cx="21780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 descr="bc9087812245452060964aff452049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1412875"/>
            <a:ext cx="29162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11"/>
          <p:cNvSpPr>
            <a:spLocks noChangeShapeType="1"/>
          </p:cNvSpPr>
          <p:nvPr/>
        </p:nvSpPr>
        <p:spPr bwMode="auto">
          <a:xfrm flipV="1">
            <a:off x="4572000" y="2276475"/>
            <a:ext cx="0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nimBg="1"/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st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9144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9144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66CC"/>
                </a:solidFill>
                <a:latin typeface="Times New Roman" pitchFamily="18" charset="0"/>
              </a:rPr>
              <a:t>Заводы полного цикла: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b="1" smtClean="0">
                <a:latin typeface="Times New Roman" pitchFamily="18" charset="0"/>
              </a:rPr>
              <a:t>Доменный цех</a:t>
            </a:r>
          </a:p>
          <a:p>
            <a:pPr algn="ctr"/>
            <a:endParaRPr lang="ru-RU" b="1" smtClean="0">
              <a:latin typeface="Times New Roman" pitchFamily="18" charset="0"/>
            </a:endParaRPr>
          </a:p>
          <a:p>
            <a:pPr algn="ctr"/>
            <a:endParaRPr lang="ru-RU" b="1" smtClean="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3600" b="1" smtClean="0">
                <a:latin typeface="Times New Roman" pitchFamily="18" charset="0"/>
              </a:rPr>
              <a:t>Сталеплавильный цех</a:t>
            </a:r>
          </a:p>
          <a:p>
            <a:pPr algn="ctr">
              <a:buFontTx/>
              <a:buNone/>
            </a:pPr>
            <a:endParaRPr lang="ru-RU" sz="3600" b="1" smtClean="0"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sz="3600" b="1" smtClean="0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b="1" smtClean="0">
                <a:latin typeface="Times New Roman" pitchFamily="18" charset="0"/>
              </a:rPr>
              <a:t>Прокатный цех</a:t>
            </a:r>
          </a:p>
          <a:p>
            <a:pPr algn="ctr"/>
            <a:endParaRPr lang="ru-RU" b="1" smtClean="0">
              <a:latin typeface="Times New Roman" pitchFamily="18" charset="0"/>
            </a:endParaRP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4787900" y="2349500"/>
            <a:ext cx="0" cy="792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" name="Line 11"/>
          <p:cNvSpPr>
            <a:spLocks noChangeShapeType="1"/>
          </p:cNvSpPr>
          <p:nvPr/>
        </p:nvSpPr>
        <p:spPr bwMode="auto">
          <a:xfrm>
            <a:off x="4787900" y="4149725"/>
            <a:ext cx="0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60350"/>
            <a:ext cx="9001125" cy="1143000"/>
          </a:xfrm>
        </p:spPr>
        <p:txBody>
          <a:bodyPr/>
          <a:lstStyle/>
          <a:p>
            <a:r>
              <a:rPr lang="ru-RU" b="1" smtClean="0">
                <a:solidFill>
                  <a:srgbClr val="0066CC"/>
                </a:solidFill>
                <a:latin typeface="Times New Roman" pitchFamily="18" charset="0"/>
              </a:rPr>
              <a:t>Металлургические комбинаты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 vert="horz"/>
          <a:lstStyle/>
          <a:p>
            <a:pPr algn="just"/>
            <a:r>
              <a:rPr lang="ru-RU" b="1" smtClean="0">
                <a:latin typeface="Times New Roman" pitchFamily="18" charset="0"/>
              </a:rPr>
              <a:t>Комбинат – это предприятие, на котором кроме металлургического производства имеются производства других отраслей, связанных с основными технологически и экономически.</a:t>
            </a:r>
          </a:p>
          <a:p>
            <a:pPr algn="ctr">
              <a:buFontTx/>
              <a:buNone/>
            </a:pPr>
            <a:r>
              <a:rPr lang="ru-RU" b="1" smtClean="0">
                <a:solidFill>
                  <a:srgbClr val="0066CC"/>
                </a:solidFill>
                <a:latin typeface="Times New Roman" pitchFamily="18" charset="0"/>
              </a:rPr>
              <a:t>Сопутствуют:</a:t>
            </a:r>
          </a:p>
          <a:p>
            <a:pPr algn="ctr">
              <a:buFontTx/>
              <a:buNone/>
            </a:pPr>
            <a:r>
              <a:rPr lang="ru-RU" b="1" smtClean="0">
                <a:latin typeface="Times New Roman" pitchFamily="18" charset="0"/>
              </a:rPr>
              <a:t>Производство цемента и стройматериалов, азотно-туковый комбинат</a:t>
            </a:r>
          </a:p>
          <a:p>
            <a:pPr algn="ctr">
              <a:buFontTx/>
              <a:buNone/>
            </a:pPr>
            <a:endParaRPr lang="ru-RU" b="1" smtClean="0">
              <a:solidFill>
                <a:srgbClr val="0066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smtClean="0">
                <a:latin typeface="Times New Roman" pitchFamily="18" charset="0"/>
              </a:rPr>
              <a:t>Продукция металлургических комбинатов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Чугун</a:t>
            </a:r>
            <a:r>
              <a:rPr lang="ru-RU" sz="2800" smtClean="0">
                <a:latin typeface="Times New Roman" pitchFamily="18" charset="0"/>
              </a:rPr>
              <a:t> – сплав железа, содержащего более 90% углерода, а также кремний, марганец, небольшое количество серы и фосфора.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   </a:t>
            </a:r>
            <a:r>
              <a:rPr lang="ru-RU" sz="2800" b="1" smtClean="0">
                <a:latin typeface="Times New Roman" pitchFamily="18" charset="0"/>
              </a:rPr>
              <a:t>белый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   </a:t>
            </a:r>
            <a:r>
              <a:rPr lang="ru-RU" sz="2800" b="1" smtClean="0">
                <a:latin typeface="Times New Roman" pitchFamily="18" charset="0"/>
              </a:rPr>
              <a:t>серый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Сталь – </a:t>
            </a:r>
            <a:r>
              <a:rPr lang="ru-RU" sz="2800" smtClean="0">
                <a:latin typeface="Times New Roman" pitchFamily="18" charset="0"/>
              </a:rPr>
              <a:t>это сплав железа с углеродом, массовая доля которого не превышает 2,5%.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Виды стали:</a:t>
            </a:r>
          </a:p>
          <a:p>
            <a:pPr>
              <a:lnSpc>
                <a:spcPct val="90000"/>
              </a:lnSpc>
            </a:pPr>
            <a:r>
              <a:rPr lang="ru-RU" sz="2800" b="1" smtClean="0">
                <a:latin typeface="Times New Roman" pitchFamily="18" charset="0"/>
              </a:rPr>
              <a:t> твёрдая </a:t>
            </a:r>
            <a:r>
              <a:rPr lang="ru-RU" sz="2400" smtClean="0">
                <a:latin typeface="Times New Roman" pitchFamily="18" charset="0"/>
              </a:rPr>
              <a:t>(массовая доля углерода 2,5)</a:t>
            </a:r>
          </a:p>
          <a:p>
            <a:pPr>
              <a:lnSpc>
                <a:spcPct val="90000"/>
              </a:lnSpc>
            </a:pPr>
            <a:r>
              <a:rPr lang="ru-RU" sz="2800" b="1" smtClean="0">
                <a:latin typeface="Times New Roman" pitchFamily="18" charset="0"/>
              </a:rPr>
              <a:t> мягкая </a:t>
            </a:r>
            <a:r>
              <a:rPr lang="ru-RU" sz="2400" smtClean="0">
                <a:latin typeface="Times New Roman" pitchFamily="18" charset="0"/>
              </a:rPr>
              <a:t>(массовая доля углерода до 0,3%)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66CC"/>
                </a:solidFill>
                <a:latin typeface="Times New Roman" pitchFamily="18" charset="0"/>
              </a:rPr>
              <a:t>Металлургическая  база</a:t>
            </a:r>
            <a:r>
              <a:rPr lang="ru-RU" sz="5400" b="1" smtClean="0">
                <a:solidFill>
                  <a:srgbClr val="0066CC"/>
                </a:solidFill>
                <a:latin typeface="Times New Roman" pitchFamily="18" charset="0"/>
              </a:rPr>
              <a:t> </a:t>
            </a:r>
            <a:br>
              <a:rPr lang="ru-RU" sz="5400" b="1" smtClean="0">
                <a:solidFill>
                  <a:srgbClr val="0066CC"/>
                </a:solidFill>
                <a:latin typeface="Times New Roman" pitchFamily="18" charset="0"/>
              </a:rPr>
            </a:br>
            <a:r>
              <a:rPr lang="ru-RU" sz="5400" b="1" smtClean="0">
                <a:solidFill>
                  <a:srgbClr val="0066CC"/>
                </a:solidFill>
                <a:latin typeface="Times New Roman" pitchFamily="18" charset="0"/>
              </a:rPr>
              <a:t>Урал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525963"/>
          </a:xfrm>
        </p:spPr>
        <p:txBody>
          <a:bodyPr vert="horz"/>
          <a:lstStyle/>
          <a:p>
            <a:pPr>
              <a:buFontTx/>
              <a:buNone/>
            </a:pPr>
            <a:r>
              <a:rPr lang="ru-RU" smtClean="0"/>
              <a:t>          </a:t>
            </a:r>
            <a:r>
              <a:rPr lang="ru-RU" b="1" smtClean="0">
                <a:latin typeface="Times New Roman" pitchFamily="18" charset="0"/>
              </a:rPr>
              <a:t>Качканарское месторождение</a:t>
            </a:r>
          </a:p>
          <a:p>
            <a:pPr>
              <a:buFontTx/>
              <a:buNone/>
            </a:pPr>
            <a:r>
              <a:rPr lang="ru-RU" b="1" smtClean="0">
                <a:latin typeface="Times New Roman" pitchFamily="18" charset="0"/>
              </a:rPr>
              <a:t>           Казахстан</a:t>
            </a:r>
          </a:p>
          <a:p>
            <a:pPr>
              <a:buFontTx/>
              <a:buNone/>
            </a:pPr>
            <a:r>
              <a:rPr lang="ru-RU" b="1" smtClean="0">
                <a:latin typeface="Times New Roman" pitchFamily="18" charset="0"/>
              </a:rPr>
              <a:t>           КМА</a:t>
            </a:r>
          </a:p>
          <a:p>
            <a:pPr>
              <a:buFontTx/>
              <a:buNone/>
            </a:pPr>
            <a:r>
              <a:rPr lang="ru-RU" b="1" smtClean="0">
                <a:latin typeface="Times New Roman" pitchFamily="18" charset="0"/>
              </a:rPr>
              <a:t>                                           </a:t>
            </a:r>
            <a:r>
              <a:rPr lang="ru-RU" b="1" u="sng" smtClean="0">
                <a:solidFill>
                  <a:srgbClr val="0066CC"/>
                </a:solidFill>
                <a:latin typeface="Times New Roman" pitchFamily="18" charset="0"/>
              </a:rPr>
              <a:t>Нижний Тагил</a:t>
            </a:r>
          </a:p>
          <a:p>
            <a:pPr>
              <a:buFontTx/>
              <a:buNone/>
            </a:pPr>
            <a:r>
              <a:rPr lang="ru-RU" b="1" smtClean="0">
                <a:solidFill>
                  <a:srgbClr val="0066CC"/>
                </a:solidFill>
                <a:latin typeface="Times New Roman" pitchFamily="18" charset="0"/>
              </a:rPr>
              <a:t>             </a:t>
            </a:r>
            <a:r>
              <a:rPr lang="ru-RU" b="1" smtClean="0">
                <a:latin typeface="Times New Roman" pitchFamily="18" charset="0"/>
              </a:rPr>
              <a:t>Кузбасс </a:t>
            </a:r>
            <a:r>
              <a:rPr lang="ru-RU" b="1" smtClean="0">
                <a:solidFill>
                  <a:srgbClr val="0066CC"/>
                </a:solidFill>
                <a:latin typeface="Times New Roman" pitchFamily="18" charset="0"/>
              </a:rPr>
              <a:t>                </a:t>
            </a:r>
            <a:r>
              <a:rPr lang="ru-RU" b="1" u="sng" smtClean="0">
                <a:solidFill>
                  <a:srgbClr val="0066CC"/>
                </a:solidFill>
                <a:latin typeface="Times New Roman" pitchFamily="18" charset="0"/>
              </a:rPr>
              <a:t>Магнитогорск </a:t>
            </a:r>
            <a:r>
              <a:rPr lang="ru-RU" b="1" smtClean="0">
                <a:solidFill>
                  <a:srgbClr val="0066CC"/>
                </a:solidFill>
                <a:latin typeface="Times New Roman" pitchFamily="18" charset="0"/>
              </a:rPr>
              <a:t>                 </a:t>
            </a:r>
          </a:p>
          <a:p>
            <a:pPr>
              <a:buFontTx/>
              <a:buNone/>
            </a:pPr>
            <a:r>
              <a:rPr lang="ru-RU" b="1" smtClean="0">
                <a:solidFill>
                  <a:srgbClr val="0066CC"/>
                </a:solidFill>
                <a:latin typeface="Times New Roman" pitchFamily="18" charset="0"/>
              </a:rPr>
              <a:t>                                           </a:t>
            </a:r>
            <a:r>
              <a:rPr lang="ru-RU" b="1" u="sng" smtClean="0">
                <a:solidFill>
                  <a:srgbClr val="0066CC"/>
                </a:solidFill>
                <a:latin typeface="Times New Roman" pitchFamily="18" charset="0"/>
              </a:rPr>
              <a:t>Челябинск</a:t>
            </a:r>
          </a:p>
          <a:p>
            <a:pPr>
              <a:buFontTx/>
              <a:buNone/>
            </a:pPr>
            <a:r>
              <a:rPr lang="ru-RU" b="1" smtClean="0">
                <a:solidFill>
                  <a:srgbClr val="0066CC"/>
                </a:solidFill>
                <a:latin typeface="Times New Roman" pitchFamily="18" charset="0"/>
              </a:rPr>
              <a:t>                                           </a:t>
            </a:r>
            <a:r>
              <a:rPr lang="ru-RU" b="1" u="sng" smtClean="0">
                <a:solidFill>
                  <a:srgbClr val="0066CC"/>
                </a:solidFill>
                <a:latin typeface="Times New Roman" pitchFamily="18" charset="0"/>
              </a:rPr>
              <a:t>Новотроицк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1866" y="982641"/>
            <a:ext cx="156966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40%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14375" y="2214563"/>
            <a:ext cx="571500" cy="642937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38" y="4357688"/>
            <a:ext cx="714375" cy="6429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2857496"/>
            <a:ext cx="309674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Заводы: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" name="Picture 4" descr="C:\Documents and Settings\User\Рабочий стол\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143512"/>
            <a:ext cx="2571767" cy="1494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4" descr="C:\Documents and Settings\User\Рабочий стол\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7655" y="5162562"/>
            <a:ext cx="2571767" cy="1494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ru-RU" b="1" smtClean="0">
                <a:solidFill>
                  <a:srgbClr val="0066CC"/>
                </a:solidFill>
                <a:latin typeface="Times New Roman" pitchFamily="18" charset="0"/>
              </a:rPr>
              <a:t>Металлургическая  база</a:t>
            </a:r>
            <a:r>
              <a:rPr lang="ru-RU" sz="5400" b="1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br>
              <a:rPr lang="ru-RU" sz="5400" b="1" smtClean="0">
                <a:solidFill>
                  <a:srgbClr val="0066CC"/>
                </a:solidFill>
                <a:latin typeface="Comic Sans MS" pitchFamily="66" charset="0"/>
              </a:rPr>
            </a:br>
            <a:r>
              <a:rPr lang="ru-RU" sz="5400" b="1" smtClean="0">
                <a:solidFill>
                  <a:srgbClr val="0066CC"/>
                </a:solidFill>
                <a:latin typeface="Times New Roman" pitchFamily="18" charset="0"/>
              </a:rPr>
              <a:t>Европейский Центр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525963"/>
          </a:xfrm>
        </p:spPr>
        <p:txBody>
          <a:bodyPr vert="horz"/>
          <a:lstStyle/>
          <a:p>
            <a:pPr>
              <a:buFontTx/>
              <a:buNone/>
              <a:defRPr/>
            </a:pPr>
            <a:r>
              <a:rPr lang="ru-RU" dirty="0" smtClean="0"/>
              <a:t>          </a:t>
            </a:r>
            <a:endParaRPr lang="ru-RU" b="1" dirty="0" smtClean="0"/>
          </a:p>
          <a:p>
            <a:pPr>
              <a:buFontTx/>
              <a:buNone/>
              <a:defRPr/>
            </a:pPr>
            <a:r>
              <a:rPr lang="ru-RU" b="1" dirty="0" smtClean="0"/>
              <a:t>          КМА</a:t>
            </a:r>
          </a:p>
          <a:p>
            <a:pPr>
              <a:buFontTx/>
              <a:buNone/>
              <a:defRPr/>
            </a:pPr>
            <a:r>
              <a:rPr lang="ru-RU" b="1" dirty="0" smtClean="0"/>
              <a:t>          </a:t>
            </a:r>
          </a:p>
          <a:p>
            <a:pPr>
              <a:buFontTx/>
              <a:buNone/>
              <a:defRPr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                       </a:t>
            </a:r>
          </a:p>
          <a:p>
            <a:pPr>
              <a:buFontTx/>
              <a:buNone/>
              <a:defRPr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          </a:t>
            </a:r>
            <a:r>
              <a:rPr lang="ru-RU" b="1" dirty="0" smtClean="0"/>
              <a:t>Донбасс                </a:t>
            </a:r>
            <a:r>
              <a:rPr lang="ru-RU" b="1" u="sng" dirty="0" smtClean="0">
                <a:solidFill>
                  <a:schemeClr val="bg1">
                    <a:lumMod val="50000"/>
                  </a:schemeClr>
                </a:solidFill>
              </a:rPr>
              <a:t>Липецк</a:t>
            </a:r>
          </a:p>
          <a:p>
            <a:pPr>
              <a:buFontTx/>
              <a:buNone/>
              <a:defRPr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</a:t>
            </a:r>
            <a:r>
              <a:rPr lang="ru-RU" b="1" u="sng" dirty="0" smtClean="0">
                <a:solidFill>
                  <a:schemeClr val="bg1">
                    <a:lumMod val="50000"/>
                  </a:schemeClr>
                </a:solidFill>
              </a:rPr>
              <a:t>Старый Оскол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78764" y="835013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20%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14375" y="2143125"/>
            <a:ext cx="571500" cy="64293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38" y="3786188"/>
            <a:ext cx="714375" cy="6429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56218" y="2133596"/>
            <a:ext cx="309674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Заводы: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" name="Picture 3" descr="C:\Documents and Settings\User\Рабочий стол\DELO-programma-3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429132"/>
            <a:ext cx="3671176" cy="2214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0066CC"/>
                </a:solidFill>
                <a:latin typeface="Comic Sans MS" pitchFamily="66" charset="0"/>
              </a:rPr>
              <a:t/>
            </a:r>
            <a:br>
              <a:rPr lang="ru-RU" sz="5400" b="1" smtClean="0">
                <a:solidFill>
                  <a:srgbClr val="0066CC"/>
                </a:solidFill>
                <a:latin typeface="Comic Sans MS" pitchFamily="66" charset="0"/>
              </a:rPr>
            </a:br>
            <a:r>
              <a:rPr lang="ru-RU" sz="5400" b="1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ru-RU" b="1" smtClean="0">
                <a:solidFill>
                  <a:srgbClr val="0066CC"/>
                </a:solidFill>
                <a:latin typeface="Times New Roman" pitchFamily="18" charset="0"/>
              </a:rPr>
              <a:t>Металлургическая  база</a:t>
            </a:r>
            <a:r>
              <a:rPr lang="ru-RU" sz="5400" b="1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br>
              <a:rPr lang="ru-RU" sz="5400" b="1" smtClean="0">
                <a:solidFill>
                  <a:srgbClr val="0066CC"/>
                </a:solidFill>
                <a:latin typeface="Comic Sans MS" pitchFamily="66" charset="0"/>
              </a:rPr>
            </a:br>
            <a:r>
              <a:rPr lang="ru-RU" sz="5400" b="1" smtClean="0">
                <a:solidFill>
                  <a:srgbClr val="0066CC"/>
                </a:solidFill>
                <a:latin typeface="Times New Roman" pitchFamily="18" charset="0"/>
              </a:rPr>
              <a:t>Европейский Север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625" y="1571625"/>
            <a:ext cx="8429625" cy="4525963"/>
          </a:xfrm>
        </p:spPr>
        <p:txBody>
          <a:bodyPr vert="horz"/>
          <a:lstStyle/>
          <a:p>
            <a:pPr>
              <a:buFontTx/>
              <a:buNone/>
              <a:defRPr/>
            </a:pPr>
            <a:r>
              <a:rPr lang="ru-RU" dirty="0" smtClean="0"/>
              <a:t>          </a:t>
            </a:r>
            <a:endParaRPr lang="ru-RU" b="1" dirty="0" smtClean="0"/>
          </a:p>
          <a:p>
            <a:pPr>
              <a:buFontTx/>
              <a:buNone/>
              <a:defRPr/>
            </a:pPr>
            <a:r>
              <a:rPr lang="ru-RU" b="1" dirty="0" smtClean="0"/>
              <a:t>          Кольский полуостров</a:t>
            </a:r>
          </a:p>
          <a:p>
            <a:pPr>
              <a:buFontTx/>
              <a:buNone/>
              <a:defRPr/>
            </a:pPr>
            <a:r>
              <a:rPr lang="ru-RU" b="1" dirty="0" smtClean="0"/>
              <a:t>          Карелия </a:t>
            </a:r>
            <a:r>
              <a:rPr lang="ru-RU" b="1" i="1" dirty="0" smtClean="0"/>
              <a:t>( Костомукша)</a:t>
            </a:r>
          </a:p>
          <a:p>
            <a:pPr>
              <a:buFontTx/>
              <a:buNone/>
              <a:defRPr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                       </a:t>
            </a:r>
          </a:p>
          <a:p>
            <a:pPr>
              <a:buFontTx/>
              <a:buNone/>
              <a:defRPr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        </a:t>
            </a:r>
            <a:r>
              <a:rPr lang="ru-RU" b="1" dirty="0" smtClean="0"/>
              <a:t>Печорский бассейн</a:t>
            </a:r>
            <a:endParaRPr lang="ru-RU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</a:t>
            </a:r>
            <a:r>
              <a:rPr lang="ru-RU" b="1" u="sng" dirty="0" smtClean="0">
                <a:solidFill>
                  <a:schemeClr val="bg1">
                    <a:lumMod val="50000"/>
                  </a:schemeClr>
                </a:solidFill>
              </a:rPr>
              <a:t>Череповец</a:t>
            </a:r>
          </a:p>
          <a:p>
            <a:pPr>
              <a:buFontTx/>
              <a:buNone/>
              <a:defRPr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«Северсталь»</a:t>
            </a:r>
            <a:r>
              <a:rPr lang="ru-RU" b="1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44121" y="1195375"/>
            <a:ext cx="125805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20%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14375" y="2143125"/>
            <a:ext cx="571500" cy="64293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38" y="3786188"/>
            <a:ext cx="714375" cy="6429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3429000"/>
            <a:ext cx="250523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Завод: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" name="Picture 2" descr="C:\Documents and Settings\User\Рабочий стол\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572008"/>
            <a:ext cx="3714776" cy="2143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0066CC"/>
                </a:solidFill>
                <a:latin typeface="Comic Sans MS" pitchFamily="66" charset="0"/>
              </a:rPr>
              <a:t/>
            </a:r>
            <a:br>
              <a:rPr lang="ru-RU" sz="5400" b="1" smtClean="0">
                <a:solidFill>
                  <a:srgbClr val="0066CC"/>
                </a:solidFill>
                <a:latin typeface="Comic Sans MS" pitchFamily="66" charset="0"/>
              </a:rPr>
            </a:br>
            <a:r>
              <a:rPr lang="ru-RU" sz="5400" b="1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ru-RU" b="1" smtClean="0">
                <a:solidFill>
                  <a:srgbClr val="0066CC"/>
                </a:solidFill>
                <a:latin typeface="Times New Roman" pitchFamily="18" charset="0"/>
              </a:rPr>
              <a:t>Металлургическая  база</a:t>
            </a:r>
            <a:r>
              <a:rPr lang="ru-RU" sz="5400" b="1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br>
              <a:rPr lang="ru-RU" sz="5400" b="1" smtClean="0">
                <a:solidFill>
                  <a:srgbClr val="0066CC"/>
                </a:solidFill>
                <a:latin typeface="Comic Sans MS" pitchFamily="66" charset="0"/>
              </a:rPr>
            </a:br>
            <a:r>
              <a:rPr lang="ru-RU" sz="5400" b="1" smtClean="0">
                <a:solidFill>
                  <a:srgbClr val="0066CC"/>
                </a:solidFill>
                <a:latin typeface="Times New Roman" pitchFamily="18" charset="0"/>
              </a:rPr>
              <a:t>Сибирь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625" y="1571625"/>
            <a:ext cx="8429625" cy="4525963"/>
          </a:xfrm>
        </p:spPr>
        <p:txBody>
          <a:bodyPr vert="horz"/>
          <a:lstStyle/>
          <a:p>
            <a:pPr>
              <a:buFontTx/>
              <a:buNone/>
              <a:defRPr/>
            </a:pPr>
            <a:r>
              <a:rPr lang="ru-RU" dirty="0" smtClean="0"/>
              <a:t>          </a:t>
            </a:r>
            <a:endParaRPr lang="ru-RU" b="1" dirty="0" smtClean="0"/>
          </a:p>
          <a:p>
            <a:pPr>
              <a:buFontTx/>
              <a:buNone/>
              <a:defRPr/>
            </a:pPr>
            <a:r>
              <a:rPr lang="ru-RU" b="1" dirty="0" smtClean="0"/>
              <a:t>          </a:t>
            </a:r>
            <a:r>
              <a:rPr lang="ru-RU" b="1" dirty="0" err="1" smtClean="0"/>
              <a:t>Приангарье</a:t>
            </a:r>
            <a:endParaRPr lang="ru-RU" b="1" dirty="0" smtClean="0"/>
          </a:p>
          <a:p>
            <a:pPr>
              <a:buFontTx/>
              <a:buNone/>
              <a:defRPr/>
            </a:pPr>
            <a:r>
              <a:rPr lang="ru-RU" b="1" dirty="0" smtClean="0"/>
              <a:t>          Горная </a:t>
            </a:r>
            <a:r>
              <a:rPr lang="ru-RU" b="1" dirty="0" err="1" smtClean="0"/>
              <a:t>Шория</a:t>
            </a:r>
            <a:endParaRPr lang="ru-RU" b="1" i="1" dirty="0" smtClean="0"/>
          </a:p>
          <a:p>
            <a:pPr>
              <a:buFontTx/>
              <a:buNone/>
              <a:defRPr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                       </a:t>
            </a:r>
          </a:p>
          <a:p>
            <a:pPr>
              <a:buFontTx/>
              <a:buNone/>
              <a:defRPr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        </a:t>
            </a:r>
            <a:r>
              <a:rPr lang="ru-RU" b="1" dirty="0" smtClean="0"/>
              <a:t>Кузнецкий бассейн</a:t>
            </a:r>
            <a:endParaRPr lang="ru-RU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</a:t>
            </a:r>
            <a:r>
              <a:rPr lang="ru-RU" b="1" u="sng" dirty="0" smtClean="0">
                <a:solidFill>
                  <a:schemeClr val="bg1">
                    <a:lumMod val="50000"/>
                  </a:schemeClr>
                </a:solidFill>
              </a:rPr>
              <a:t>Новокузнецк</a:t>
            </a:r>
          </a:p>
          <a:p>
            <a:pPr>
              <a:buFontTx/>
              <a:buNone/>
              <a:defRPr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</a:t>
            </a:r>
            <a:r>
              <a:rPr lang="ru-RU" b="1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2330" y="1214422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16%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14375" y="2143125"/>
            <a:ext cx="571500" cy="64293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38" y="3786188"/>
            <a:ext cx="714375" cy="6429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48333" y="3141660"/>
            <a:ext cx="3096746" cy="923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Заводы: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074" name="Picture 2" descr="C:\Documents and Settings\User\Рабочий стол\200605_sig_sstm_checked_zav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572008"/>
            <a:ext cx="3117426" cy="2100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smtClean="0">
                <a:solidFill>
                  <a:srgbClr val="0066CC"/>
                </a:solidFill>
                <a:latin typeface="Times New Roman" pitchFamily="18" charset="0"/>
              </a:rPr>
              <a:t>Металлургия -</a:t>
            </a:r>
            <a:r>
              <a:rPr lang="ru-RU" sz="7200" b="1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25" cy="4525963"/>
          </a:xfrm>
        </p:spPr>
        <p:txBody>
          <a:bodyPr vert="horz"/>
          <a:lstStyle/>
          <a:p>
            <a:pPr algn="ctr">
              <a:buFontTx/>
              <a:buNone/>
            </a:pPr>
            <a:r>
              <a:rPr lang="ru-RU" sz="3600" b="1" smtClean="0"/>
              <a:t>совокупность отраслей,</a:t>
            </a:r>
          </a:p>
          <a:p>
            <a:pPr algn="ctr">
              <a:buFontTx/>
              <a:buNone/>
            </a:pPr>
            <a:r>
              <a:rPr lang="ru-RU" sz="3600" b="1" smtClean="0"/>
              <a:t> производящих разные металлы</a:t>
            </a:r>
          </a:p>
          <a:p>
            <a:endParaRPr lang="ru-RU" smtClean="0"/>
          </a:p>
          <a:p>
            <a:endParaRPr lang="ru-RU" smtClean="0"/>
          </a:p>
          <a:p>
            <a:pPr>
              <a:buFontTx/>
              <a:buNone/>
            </a:pPr>
            <a:r>
              <a:rPr lang="ru-RU" smtClean="0"/>
              <a:t>        </a:t>
            </a:r>
            <a:r>
              <a:rPr lang="ru-RU" b="1" i="1" smtClean="0"/>
              <a:t>обогащение </a:t>
            </a:r>
            <a:r>
              <a:rPr lang="ru-RU" i="1" smtClean="0"/>
              <a:t>                </a:t>
            </a:r>
            <a:r>
              <a:rPr lang="ru-RU" b="1" i="1" smtClean="0"/>
              <a:t>производство</a:t>
            </a:r>
          </a:p>
          <a:p>
            <a:pPr>
              <a:buFontTx/>
              <a:buNone/>
            </a:pPr>
            <a:r>
              <a:rPr lang="ru-RU" b="1" i="1" smtClean="0"/>
              <a:t>добыча  </a:t>
            </a:r>
            <a:r>
              <a:rPr lang="ru-RU" i="1" smtClean="0"/>
              <a:t>           </a:t>
            </a:r>
            <a:r>
              <a:rPr lang="ru-RU" b="1" i="1" smtClean="0"/>
              <a:t>выплавка </a:t>
            </a:r>
            <a:r>
              <a:rPr lang="ru-RU" i="1" smtClean="0"/>
              <a:t>        </a:t>
            </a:r>
            <a:r>
              <a:rPr lang="ru-RU" b="1" i="1" smtClean="0"/>
              <a:t>проката</a:t>
            </a:r>
          </a:p>
          <a:p>
            <a:pPr>
              <a:buFontTx/>
              <a:buNone/>
            </a:pPr>
            <a:r>
              <a:rPr lang="ru-RU" b="1" i="1" smtClean="0"/>
              <a:t>                           металла</a:t>
            </a:r>
          </a:p>
        </p:txBody>
      </p:sp>
      <p:sp>
        <p:nvSpPr>
          <p:cNvPr id="4" name="Стрелка вниз 3"/>
          <p:cNvSpPr/>
          <p:nvPr/>
        </p:nvSpPr>
        <p:spPr>
          <a:xfrm rot="1083084">
            <a:off x="1012825" y="2919413"/>
            <a:ext cx="357188" cy="1716087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594452">
            <a:off x="2809875" y="2994025"/>
            <a:ext cx="355600" cy="1055688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714875" y="3071813"/>
            <a:ext cx="357188" cy="1571625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0083825">
            <a:off x="7261225" y="2917825"/>
            <a:ext cx="357188" cy="1081088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3" name="Picture 5" descr="chud00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4622800"/>
            <a:ext cx="23749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>
                <a:latin typeface="Times New Roman" pitchFamily="18" charset="0"/>
              </a:rPr>
              <a:t>Экологические проблемы черной металлургии</a:t>
            </a:r>
          </a:p>
        </p:txBody>
      </p:sp>
      <p:pic>
        <p:nvPicPr>
          <p:cNvPr id="82947" name="Picture 5" descr="121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519238"/>
            <a:ext cx="6769100" cy="5067300"/>
          </a:xfrm>
          <a:noFill/>
        </p:spPr>
      </p:pic>
    </p:spTree>
  </p:cSld>
  <p:clrMapOvr>
    <a:masterClrMapping/>
  </p:clrMapOvr>
  <p:transition spd="slow"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/>
              <a:t>Экологические проблемы черной металлургии</a:t>
            </a:r>
          </a:p>
        </p:txBody>
      </p:sp>
      <p:pic>
        <p:nvPicPr>
          <p:cNvPr id="73732" name="Picture 5" descr="1236244103da35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1700213"/>
            <a:ext cx="6677025" cy="5216525"/>
          </a:xfrm>
          <a:noFill/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79388" y="1773238"/>
            <a:ext cx="32400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Загрязнение окружающей среды опасными отходами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>
                <a:latin typeface="Times New Roman" pitchFamily="18" charset="0"/>
              </a:rPr>
              <a:t>Экологические проблемы черной металлургии</a:t>
            </a:r>
          </a:p>
        </p:txBody>
      </p:sp>
      <p:pic>
        <p:nvPicPr>
          <p:cNvPr id="75780" name="Picture 6" descr="загрязнение атмосферы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95563" y="1331913"/>
            <a:ext cx="6548437" cy="5002212"/>
          </a:xfrm>
          <a:noFill/>
        </p:spPr>
      </p:pic>
      <p:sp>
        <p:nvSpPr>
          <p:cNvPr id="75781" name="Rectangle 5"/>
          <p:cNvSpPr>
            <a:spLocks noChangeArrowheads="1"/>
          </p:cNvSpPr>
          <p:nvPr/>
        </p:nvSpPr>
        <p:spPr bwMode="auto">
          <a:xfrm rot="10800000" flipV="1">
            <a:off x="601663" y="2420938"/>
            <a:ext cx="217011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ЗАГРЯЗНЕНИЕ АТМОСФЕРЫ различными отраслями промышленности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4000" smtClean="0">
                <a:latin typeface="Times New Roman" pitchFamily="18" charset="0"/>
              </a:rPr>
              <a:t>Закрепление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Что такое металлургия?</a:t>
            </a:r>
          </a:p>
          <a:p>
            <a:pPr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Каково значение металлургии?</a:t>
            </a:r>
          </a:p>
          <a:p>
            <a:pPr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Какие группы предприятий входят в состав черной металлургии?</a:t>
            </a:r>
          </a:p>
          <a:p>
            <a:pPr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Какое сырьё необходимо для производства чугуна и стали?</a:t>
            </a:r>
          </a:p>
          <a:p>
            <a:pPr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Какие факторы определяют размещение предприятий чёрной металлургии?</a:t>
            </a:r>
          </a:p>
          <a:p>
            <a:pPr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Назовите основные металлургические базы России и их главные центры.</a:t>
            </a:r>
          </a:p>
          <a:p>
            <a:pPr>
              <a:lnSpc>
                <a:spcPct val="90000"/>
              </a:lnSpc>
            </a:pPr>
            <a:endParaRPr lang="ru-RU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ransition spd="slow"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chemeClr val="tx1"/>
                </a:solidFill>
                <a:latin typeface="Times New Roman" pitchFamily="18" charset="0"/>
              </a:rPr>
              <a:t>Домашнее задание:</a:t>
            </a:r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/>
        <p:txBody>
          <a:bodyPr vert="horz"/>
          <a:lstStyle/>
          <a:p>
            <a:endParaRPr lang="ru-RU" sz="4400" b="1" smtClean="0"/>
          </a:p>
          <a:p>
            <a:pPr algn="ctr"/>
            <a:r>
              <a:rPr lang="ru-RU" sz="4400" b="1" smtClean="0">
                <a:latin typeface="Times New Roman" pitchFamily="18" charset="0"/>
              </a:rPr>
              <a:t>Подготовить тест по теме</a:t>
            </a:r>
          </a:p>
          <a:p>
            <a:pPr algn="ctr">
              <a:buFontTx/>
              <a:buNone/>
            </a:pPr>
            <a:r>
              <a:rPr lang="ru-RU" sz="4400" b="1" smtClean="0">
                <a:latin typeface="Times New Roman" pitchFamily="18" charset="0"/>
              </a:rPr>
              <a:t>(10 вопросов)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cs typeface="Arial" charset="0"/>
            </a:endParaRPr>
          </a:p>
        </p:txBody>
      </p:sp>
      <p:pic>
        <p:nvPicPr>
          <p:cNvPr id="116740" name="Picture 4" descr="image4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92417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Picture 6" descr="image4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7963" y="0"/>
            <a:ext cx="25860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3" name="Picture 7" descr="image4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3213100"/>
            <a:ext cx="1905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5" name="Picture 9" descr="image4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711575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6" name="Picture 10" descr="image4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88" y="5072063"/>
            <a:ext cx="3294062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7" name="Picture 11" descr="image4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0" y="4643438"/>
            <a:ext cx="2573338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8" name="Picture 12" descr="image42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4797425"/>
            <a:ext cx="2592387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9" name="Picture 13" descr="image42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0200" y="2060575"/>
            <a:ext cx="34385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0" name="Picture 14" descr="KME_intro_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9388" y="2997200"/>
            <a:ext cx="16557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1" name="Picture 15" descr="image4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00563" y="0"/>
            <a:ext cx="2449512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smtClean="0">
                <a:solidFill>
                  <a:srgbClr val="0066CC"/>
                </a:solidFill>
                <a:latin typeface="Times New Roman" pitchFamily="18" charset="0"/>
              </a:rPr>
              <a:t>Роль в экономике страны: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 vert="horz"/>
          <a:lstStyle/>
          <a:p>
            <a:r>
              <a:rPr lang="ru-RU" sz="3600" b="1" smtClean="0">
                <a:latin typeface="Times New Roman" pitchFamily="18" charset="0"/>
              </a:rPr>
              <a:t>Потребление 25% угля</a:t>
            </a:r>
          </a:p>
          <a:p>
            <a:r>
              <a:rPr lang="ru-RU" sz="3600" b="1" smtClean="0">
                <a:latin typeface="Times New Roman" pitchFamily="18" charset="0"/>
              </a:rPr>
              <a:t>Потребление 25% электроэнергии</a:t>
            </a:r>
          </a:p>
          <a:p>
            <a:r>
              <a:rPr lang="ru-RU" sz="3600" b="1" smtClean="0">
                <a:latin typeface="Times New Roman" pitchFamily="18" charset="0"/>
              </a:rPr>
              <a:t>30% грузовых железнодорожных перевозок</a:t>
            </a:r>
          </a:p>
          <a:p>
            <a:r>
              <a:rPr lang="ru-RU" sz="3600" b="1" smtClean="0">
                <a:latin typeface="Times New Roman" pitchFamily="18" charset="0"/>
              </a:rPr>
              <a:t>Занято 10% всех работающих</a:t>
            </a:r>
          </a:p>
          <a:p>
            <a:r>
              <a:rPr lang="ru-RU" sz="3600" b="1" smtClean="0">
                <a:latin typeface="Times New Roman" pitchFamily="18" charset="0"/>
              </a:rPr>
              <a:t>Основной потребитель - машиностроение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8715375" cy="1143000"/>
          </a:xfrm>
        </p:spPr>
        <p:txBody>
          <a:bodyPr>
            <a:noAutofit/>
          </a:bodyPr>
          <a:lstStyle/>
          <a:p>
            <a:pPr marL="53975"/>
            <a:r>
              <a:rPr lang="ru-RU" b="1" smtClean="0">
                <a:solidFill>
                  <a:srgbClr val="0066CC"/>
                </a:solidFill>
                <a:latin typeface="Times New Roman" pitchFamily="18" charset="0"/>
              </a:rPr>
              <a:t>Металлургический комплекс</a:t>
            </a:r>
            <a:br>
              <a:rPr lang="ru-RU" b="1" smtClean="0">
                <a:solidFill>
                  <a:srgbClr val="0066CC"/>
                </a:solidFill>
                <a:latin typeface="Times New Roman" pitchFamily="18" charset="0"/>
              </a:rPr>
            </a:br>
            <a:r>
              <a:rPr lang="ru-RU" b="1" smtClean="0">
                <a:solidFill>
                  <a:srgbClr val="0066CC"/>
                </a:solidFill>
                <a:latin typeface="Times New Roman" pitchFamily="18" charset="0"/>
              </a:rPr>
              <a:t>России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8" y="1643063"/>
            <a:ext cx="3857625" cy="21431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u="sng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Чёрная</a:t>
            </a:r>
            <a:r>
              <a:rPr lang="ru-RU" sz="28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металлургия</a:t>
            </a:r>
            <a:endParaRPr lang="ru-RU" sz="2000" b="1" u="sng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Почти 90% металлов-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чёрные металлы.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1643063"/>
            <a:ext cx="4071937" cy="22145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" i="1" u="sng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Цветная</a:t>
            </a:r>
            <a:r>
              <a:rPr lang="ru-RU" sz="28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металлургия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10% металлов-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цветные металлы.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547813" y="3141663"/>
          <a:ext cx="6186487" cy="515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3975"/>
            <a:r>
              <a:rPr lang="ru-RU" sz="4800" b="1" smtClean="0">
                <a:solidFill>
                  <a:srgbClr val="0066CC"/>
                </a:solidFill>
                <a:latin typeface="Times New Roman" pitchFamily="18" charset="0"/>
              </a:rPr>
              <a:t>Факторы размещения: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 vert="horz"/>
          <a:lstStyle/>
          <a:p>
            <a:r>
              <a:rPr lang="ru-RU" sz="3600" b="1" smtClean="0">
                <a:latin typeface="Times New Roman" pitchFamily="18" charset="0"/>
              </a:rPr>
              <a:t>Сырьевой</a:t>
            </a:r>
          </a:p>
          <a:p>
            <a:r>
              <a:rPr lang="ru-RU" sz="3600" b="1" smtClean="0">
                <a:latin typeface="Times New Roman" pitchFamily="18" charset="0"/>
              </a:rPr>
              <a:t>Топливный</a:t>
            </a:r>
          </a:p>
          <a:p>
            <a:r>
              <a:rPr lang="ru-RU" sz="3600" b="1" smtClean="0">
                <a:latin typeface="Times New Roman" pitchFamily="18" charset="0"/>
              </a:rPr>
              <a:t>Потребительский</a:t>
            </a:r>
          </a:p>
          <a:p>
            <a:r>
              <a:rPr lang="ru-RU" sz="3600" b="1" smtClean="0">
                <a:latin typeface="Times New Roman" pitchFamily="18" charset="0"/>
              </a:rPr>
              <a:t>Транспортный </a:t>
            </a:r>
          </a:p>
          <a:p>
            <a:r>
              <a:rPr lang="ru-RU" sz="3600" b="1" smtClean="0">
                <a:latin typeface="Times New Roman" pitchFamily="18" charset="0"/>
              </a:rPr>
              <a:t>Водный</a:t>
            </a:r>
          </a:p>
          <a:p>
            <a:r>
              <a:rPr lang="ru-RU" sz="3600" b="1" smtClean="0">
                <a:latin typeface="Times New Roman" pitchFamily="18" charset="0"/>
              </a:rPr>
              <a:t>Экологический </a:t>
            </a:r>
          </a:p>
        </p:txBody>
      </p:sp>
      <p:pic>
        <p:nvPicPr>
          <p:cNvPr id="25606" name="Picture 6" descr="200px-alto_horno_antiguo_sesta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196975"/>
            <a:ext cx="4192588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Месторождения железных руд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</a:rPr>
              <a:t>Урал</a:t>
            </a:r>
            <a:r>
              <a:rPr lang="ru-RU" smtClean="0">
                <a:latin typeface="Times New Roman" pitchFamily="18" charset="0"/>
              </a:rPr>
              <a:t> (гора Магнитная, Качканар, Высокая)</a:t>
            </a:r>
          </a:p>
          <a:p>
            <a:r>
              <a:rPr lang="ru-RU" b="1" smtClean="0">
                <a:latin typeface="Times New Roman" pitchFamily="18" charset="0"/>
              </a:rPr>
              <a:t>Алтай</a:t>
            </a:r>
          </a:p>
          <a:p>
            <a:r>
              <a:rPr lang="ru-RU" b="1" smtClean="0">
                <a:latin typeface="Times New Roman" pitchFamily="18" charset="0"/>
              </a:rPr>
              <a:t>Криворожское</a:t>
            </a:r>
            <a:r>
              <a:rPr lang="ru-RU" smtClean="0">
                <a:latin typeface="Times New Roman" pitchFamily="18" charset="0"/>
              </a:rPr>
              <a:t> месторождение Курской магнитной аномалии</a:t>
            </a:r>
          </a:p>
          <a:p>
            <a:endParaRPr lang="ru-RU" smtClean="0">
              <a:latin typeface="Times New Roman" pitchFamily="18" charset="0"/>
            </a:endParaRPr>
          </a:p>
          <a:p>
            <a:endParaRPr lang="ru-RU" smtClean="0">
              <a:latin typeface="Times New Roman" pitchFamily="18" charset="0"/>
            </a:endParaRPr>
          </a:p>
        </p:txBody>
      </p:sp>
      <p:pic>
        <p:nvPicPr>
          <p:cNvPr id="4" name="Picture 24" descr="Добыча открытым способом (сл"/>
          <p:cNvPicPr>
            <a:picLocks noChangeAspect="1" noChangeArrowheads="1"/>
          </p:cNvPicPr>
          <p:nvPr/>
        </p:nvPicPr>
        <p:blipFill>
          <a:blip r:embed="rId2"/>
          <a:srcRect l="8721" t="2404" r="6250" b="3845"/>
          <a:stretch>
            <a:fillRect/>
          </a:stretch>
        </p:blipFill>
        <p:spPr bwMode="auto">
          <a:xfrm>
            <a:off x="5416571" y="3295114"/>
            <a:ext cx="3718993" cy="3718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858250" cy="2082800"/>
          </a:xfrm>
        </p:spPr>
        <p:txBody>
          <a:bodyPr/>
          <a:lstStyle/>
          <a:p>
            <a:r>
              <a:rPr lang="ru-RU" b="1" smtClean="0">
                <a:solidFill>
                  <a:srgbClr val="0066CC"/>
                </a:solidFill>
                <a:latin typeface="Times New Roman" pitchFamily="18" charset="0"/>
              </a:rPr>
              <a:t>Расположение металлургических предприятий: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214313" y="2428875"/>
            <a:ext cx="8715375" cy="3697288"/>
          </a:xfrm>
        </p:spPr>
        <p:txBody>
          <a:bodyPr vert="horz"/>
          <a:lstStyle/>
          <a:p>
            <a:r>
              <a:rPr lang="ru-RU" b="1" smtClean="0">
                <a:latin typeface="Times New Roman" pitchFamily="18" charset="0"/>
              </a:rPr>
              <a:t>В районе добычи руд </a:t>
            </a:r>
            <a:r>
              <a:rPr lang="ru-RU" b="1" i="1" smtClean="0">
                <a:latin typeface="Times New Roman" pitchFamily="18" charset="0"/>
              </a:rPr>
              <a:t>( Урал, Норильск)</a:t>
            </a:r>
          </a:p>
          <a:p>
            <a:r>
              <a:rPr lang="ru-RU" b="1" smtClean="0">
                <a:latin typeface="Times New Roman" pitchFamily="18" charset="0"/>
              </a:rPr>
              <a:t>В районе добычи коксующихся углей </a:t>
            </a:r>
          </a:p>
          <a:p>
            <a:pPr>
              <a:buFontTx/>
              <a:buNone/>
            </a:pPr>
            <a:r>
              <a:rPr lang="ru-RU" b="1" smtClean="0">
                <a:latin typeface="Times New Roman" pitchFamily="18" charset="0"/>
              </a:rPr>
              <a:t>     </a:t>
            </a:r>
            <a:r>
              <a:rPr lang="ru-RU" b="1" i="1" smtClean="0">
                <a:latin typeface="Times New Roman" pitchFamily="18" charset="0"/>
              </a:rPr>
              <a:t>( Кузбасс)</a:t>
            </a:r>
          </a:p>
          <a:p>
            <a:r>
              <a:rPr lang="ru-RU" b="1" smtClean="0">
                <a:latin typeface="Times New Roman" pitchFamily="18" charset="0"/>
              </a:rPr>
              <a:t>В районе производства дешевой электроэнергии </a:t>
            </a:r>
            <a:r>
              <a:rPr lang="ru-RU" b="1" i="1" smtClean="0">
                <a:latin typeface="Times New Roman" pitchFamily="18" charset="0"/>
              </a:rPr>
              <a:t>( Восточная Сибирь)</a:t>
            </a:r>
          </a:p>
          <a:p>
            <a:r>
              <a:rPr lang="ru-RU" b="1" smtClean="0">
                <a:latin typeface="Times New Roman" pitchFamily="18" charset="0"/>
              </a:rPr>
              <a:t>На пересечении потоков руды и угля</a:t>
            </a:r>
          </a:p>
          <a:p>
            <a:pPr>
              <a:buFontTx/>
              <a:buNone/>
            </a:pPr>
            <a:r>
              <a:rPr lang="ru-RU" b="1" smtClean="0">
                <a:latin typeface="Times New Roman" pitchFamily="18" charset="0"/>
              </a:rPr>
              <a:t>      </a:t>
            </a:r>
            <a:r>
              <a:rPr lang="ru-RU" b="1" i="1" smtClean="0">
                <a:latin typeface="Times New Roman" pitchFamily="18" charset="0"/>
              </a:rPr>
              <a:t>( Череповец</a:t>
            </a:r>
            <a:r>
              <a:rPr lang="ru-RU" b="1" i="1" smtClean="0"/>
              <a:t>)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0066CC"/>
                </a:solidFill>
                <a:latin typeface="Times New Roman" pitchFamily="18" charset="0"/>
              </a:rPr>
              <a:t>Черные металлы -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 vert="horz"/>
          <a:lstStyle/>
          <a:p>
            <a:pPr algn="ctr">
              <a:buFontTx/>
              <a:buNone/>
            </a:pPr>
            <a:r>
              <a:rPr lang="ru-RU" sz="3600" b="1" smtClean="0"/>
              <a:t>это металлы, основу которых составляет железо   (чугун, сталь, ферросплавы)</a:t>
            </a:r>
          </a:p>
          <a:p>
            <a:pPr algn="r">
              <a:buFontTx/>
              <a:buNone/>
            </a:pPr>
            <a:endParaRPr lang="ru-RU" sz="3600" b="1" smtClean="0"/>
          </a:p>
          <a:p>
            <a:pPr algn="just">
              <a:buFontTx/>
              <a:buNone/>
            </a:pPr>
            <a:r>
              <a:rPr lang="ru-RU" sz="2800" b="1" smtClean="0"/>
              <a:t>                                      </a:t>
            </a:r>
          </a:p>
          <a:p>
            <a:pPr algn="just">
              <a:buFontTx/>
              <a:buNone/>
            </a:pPr>
            <a:endParaRPr lang="ru-RU" sz="2800" b="1" smtClean="0"/>
          </a:p>
          <a:p>
            <a:pPr algn="just">
              <a:buFontTx/>
              <a:buNone/>
            </a:pPr>
            <a:endParaRPr lang="ru-RU" sz="2800" b="1" smtClean="0"/>
          </a:p>
          <a:p>
            <a:pPr algn="just">
              <a:buFontTx/>
              <a:buNone/>
            </a:pPr>
            <a:r>
              <a:rPr lang="ru-RU" sz="2800" b="1" smtClean="0"/>
              <a:t>                                      Железная руда</a:t>
            </a:r>
          </a:p>
        </p:txBody>
      </p:sp>
      <p:pic>
        <p:nvPicPr>
          <p:cNvPr id="20485" name="Picture 5" descr="железный колчед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860800"/>
            <a:ext cx="3021013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v">
  <a:themeElements>
    <a:clrScheme name="tv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t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v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345</Words>
  <Application>Microsoft Office PowerPoint</Application>
  <PresentationFormat>Экран (4:3)</PresentationFormat>
  <Paragraphs>132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42" baseType="lpstr">
      <vt:lpstr>Arial</vt:lpstr>
      <vt:lpstr>Calibri</vt:lpstr>
      <vt:lpstr>Times New Roman</vt:lpstr>
      <vt:lpstr>Comic Sans MS</vt:lpstr>
      <vt:lpstr>Verdana</vt:lpstr>
      <vt:lpstr>tv</vt:lpstr>
      <vt:lpstr>tv</vt:lpstr>
      <vt:lpstr>tv</vt:lpstr>
      <vt:lpstr>tv</vt:lpstr>
      <vt:lpstr>tv</vt:lpstr>
      <vt:lpstr>tv</vt:lpstr>
      <vt:lpstr>tv</vt:lpstr>
      <vt:lpstr>tv</vt:lpstr>
      <vt:lpstr>tv</vt:lpstr>
      <vt:lpstr>tv</vt:lpstr>
      <vt:lpstr>tv</vt:lpstr>
      <vt:lpstr>tv</vt:lpstr>
      <vt:lpstr>Диаграмма Microsoft Excel</vt:lpstr>
      <vt:lpstr>Комплекс отраслей по производству конструкционных материалов.  Черная металлургия. </vt:lpstr>
      <vt:lpstr>Металлургия - </vt:lpstr>
      <vt:lpstr>Слайд 3</vt:lpstr>
      <vt:lpstr>Роль в экономике страны:</vt:lpstr>
      <vt:lpstr>Металлургический комплекс России</vt:lpstr>
      <vt:lpstr>Факторы размещения:</vt:lpstr>
      <vt:lpstr>Месторождения железных руд</vt:lpstr>
      <vt:lpstr>Расположение металлургических предприятий:</vt:lpstr>
      <vt:lpstr>Черные металлы -</vt:lpstr>
      <vt:lpstr>Технологическая цепочка производства черной металлургии</vt:lpstr>
      <vt:lpstr>Слайд 11</vt:lpstr>
      <vt:lpstr>Слайд 12</vt:lpstr>
      <vt:lpstr>Заводы полного цикла:</vt:lpstr>
      <vt:lpstr>Металлургические комбинаты</vt:lpstr>
      <vt:lpstr>Продукция металлургических комбинатов</vt:lpstr>
      <vt:lpstr>Металлургическая  база  Урал</vt:lpstr>
      <vt:lpstr> Металлургическая  база  Европейский Центр</vt:lpstr>
      <vt:lpstr>  Металлургическая  база  Европейский Север</vt:lpstr>
      <vt:lpstr>  Металлургическая  база  Сибирь</vt:lpstr>
      <vt:lpstr>Экологические проблемы черной металлургии</vt:lpstr>
      <vt:lpstr>Экологические проблемы черной металлургии</vt:lpstr>
      <vt:lpstr>Экологические проблемы черной металлургии</vt:lpstr>
      <vt:lpstr>Закрепление</vt:lpstr>
      <vt:lpstr>Домашнее задание: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home</cp:lastModifiedBy>
  <cp:revision>46</cp:revision>
  <dcterms:created xsi:type="dcterms:W3CDTF">2010-08-24T17:02:25Z</dcterms:created>
  <dcterms:modified xsi:type="dcterms:W3CDTF">2015-11-24T17:40:47Z</dcterms:modified>
</cp:coreProperties>
</file>