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8AB9C-72E7-4621-9A70-A4A7A28D3F8D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F0E4B-A825-46BB-B32B-C44C3FF49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F0E4B-A825-46BB-B32B-C44C3FF49A6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5C40-AA60-4592-A0FB-15086F0D8E4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CE79-6203-446C-A598-1F1AF8AF0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5C40-AA60-4592-A0FB-15086F0D8E4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CE79-6203-446C-A598-1F1AF8AF0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5C40-AA60-4592-A0FB-15086F0D8E4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CE79-6203-446C-A598-1F1AF8AF0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5C40-AA60-4592-A0FB-15086F0D8E4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CE79-6203-446C-A598-1F1AF8AF0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5C40-AA60-4592-A0FB-15086F0D8E4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CE79-6203-446C-A598-1F1AF8AF0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5C40-AA60-4592-A0FB-15086F0D8E4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CE79-6203-446C-A598-1F1AF8AF0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5C40-AA60-4592-A0FB-15086F0D8E4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CE79-6203-446C-A598-1F1AF8AF0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5C40-AA60-4592-A0FB-15086F0D8E4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CE79-6203-446C-A598-1F1AF8AF0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5C40-AA60-4592-A0FB-15086F0D8E4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CE79-6203-446C-A598-1F1AF8AF0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5C40-AA60-4592-A0FB-15086F0D8E4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CE79-6203-446C-A598-1F1AF8AF0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5C40-AA60-4592-A0FB-15086F0D8E4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CE79-6203-446C-A598-1F1AF8AF0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D5C40-AA60-4592-A0FB-15086F0D8E4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8CE79-6203-446C-A598-1F1AF8AF0C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polyakov.spb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kpolyakov.spb.ru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470025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Рекурсия</a:t>
            </a:r>
            <a:endParaRPr lang="ru-RU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3519879"/>
            <a:ext cx="7200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000" dirty="0" smtClean="0"/>
              <a:t>Презентация разработана </a:t>
            </a:r>
            <a:r>
              <a:rPr lang="en-US" sz="2000" dirty="0" smtClean="0"/>
              <a:t> </a:t>
            </a:r>
            <a:endParaRPr lang="ru-RU" sz="2000" dirty="0" smtClean="0"/>
          </a:p>
          <a:p>
            <a:pPr algn="ctr">
              <a:spcBef>
                <a:spcPts val="600"/>
              </a:spcBef>
            </a:pPr>
            <a:r>
              <a:rPr lang="ru-RU" sz="2000" dirty="0" err="1" smtClean="0"/>
              <a:t>Шороховой</a:t>
            </a:r>
            <a:r>
              <a:rPr lang="ru-RU" sz="2000" dirty="0" smtClean="0"/>
              <a:t> Евгенией Анатольевной  (ДДЮТ «На Ленской», СПб)    с применением материала с сайта </a:t>
            </a:r>
            <a:r>
              <a:rPr lang="ru-RU" sz="3200" i="1" dirty="0" smtClean="0"/>
              <a:t> </a:t>
            </a:r>
            <a:r>
              <a:rPr lang="ru-RU" sz="2000" u="sng" dirty="0" smtClean="0">
                <a:hlinkClick r:id="rId3"/>
              </a:rPr>
              <a:t>http</a:t>
            </a:r>
            <a:r>
              <a:rPr lang="ru-RU" sz="2000" u="sng" dirty="0" smtClean="0">
                <a:hlinkClick r:id="rId3"/>
              </a:rPr>
              <a:t>://kpolyakov.</a:t>
            </a:r>
            <a:r>
              <a:rPr lang="en-US" sz="2000" u="sng" dirty="0" err="1" smtClean="0">
                <a:hlinkClick r:id="rId3"/>
              </a:rPr>
              <a:t>spb</a:t>
            </a:r>
            <a:r>
              <a:rPr lang="ru-RU" sz="2000" u="sng" dirty="0" smtClean="0">
                <a:hlinkClick r:id="rId3"/>
              </a:rPr>
              <a:t>.</a:t>
            </a:r>
            <a:r>
              <a:rPr lang="ru-RU" sz="2000" u="sng" dirty="0" err="1" smtClean="0">
                <a:hlinkClick r:id="rId3"/>
              </a:rPr>
              <a:t>ru</a:t>
            </a:r>
            <a:endParaRPr lang="ru-RU" sz="2000" u="sng" dirty="0" smtClean="0"/>
          </a:p>
          <a:p>
            <a:pPr algn="ctr">
              <a:spcBef>
                <a:spcPts val="600"/>
              </a:spcBef>
            </a:pPr>
            <a:r>
              <a:rPr lang="ru-RU" sz="2000" dirty="0" smtClean="0"/>
              <a:t>27.12.2015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3040" y="836712"/>
            <a:ext cx="86409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 компьютере сделать рекурсивную программу по любому алгоритму из файла </a:t>
            </a:r>
            <a:r>
              <a:rPr lang="en-US" sz="3200" dirty="0" smtClean="0"/>
              <a:t>“ege11.doc”  </a:t>
            </a:r>
            <a:endParaRPr lang="ru-RU" sz="3200" dirty="0" smtClean="0"/>
          </a:p>
          <a:p>
            <a:r>
              <a:rPr lang="ru-RU" sz="3200" b="1" dirty="0" smtClean="0"/>
              <a:t> показать</a:t>
            </a:r>
          </a:p>
          <a:p>
            <a:endParaRPr lang="ru-RU" sz="3200" dirty="0"/>
          </a:p>
          <a:p>
            <a:r>
              <a:rPr lang="ru-RU" sz="3200" dirty="0" smtClean="0"/>
              <a:t>Сделать снежинку</a:t>
            </a:r>
          </a:p>
          <a:p>
            <a:r>
              <a:rPr lang="ru-RU" sz="3200" b="1" dirty="0" smtClean="0"/>
              <a:t> показать</a:t>
            </a:r>
          </a:p>
          <a:p>
            <a:endParaRPr lang="ru-RU" sz="3200" b="1" dirty="0"/>
          </a:p>
          <a:p>
            <a:r>
              <a:rPr lang="ru-RU" sz="3200" dirty="0" smtClean="0"/>
              <a:t>Перевести любую рекурсию на циклы.</a:t>
            </a:r>
            <a:endParaRPr lang="ru-RU" sz="3200" b="1" dirty="0" smtClean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620688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ru-RU" sz="3200" b="1" dirty="0" smtClean="0"/>
              <a:t>рекурсия</a:t>
            </a:r>
            <a:r>
              <a:rPr lang="ru-RU" sz="3200" dirty="0" smtClean="0"/>
              <a:t> – это приём, позволяющий свести исходную задачу к одной или нескольким более простым задачам того же типа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249289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ru-RU" sz="3200" dirty="0" smtClean="0"/>
              <a:t>Рекурсивная  процедура (функция) – это процедура, которая вызывает сама себя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580835"/>
            <a:ext cx="896448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2313" indent="-368300">
              <a:spcBef>
                <a:spcPts val="600"/>
              </a:spcBef>
              <a:spcAft>
                <a:spcPts val="1200"/>
              </a:spcAft>
            </a:pPr>
            <a:r>
              <a:rPr lang="ru-RU" sz="3200" dirty="0" smtClean="0"/>
              <a:t>  - условие остановки рекурсии (базовый   	          случай или несколько базовых случаев</a:t>
            </a:r>
          </a:p>
          <a:p>
            <a:pPr marL="722313" indent="-368300">
              <a:spcBef>
                <a:spcPts val="600"/>
              </a:spcBef>
              <a:spcAft>
                <a:spcPts val="1200"/>
              </a:spcAft>
            </a:pPr>
            <a:r>
              <a:rPr lang="ru-RU" sz="3200" dirty="0" smtClean="0"/>
              <a:t> -  рекуррентную формулу 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3860755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200" dirty="0"/>
              <a:t>чтобы определить рекурсию, нужно задать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3040" y="105273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>
              <a:buFont typeface="Arial" pitchFamily="34" charset="0"/>
              <a:buChar char="•"/>
            </a:pPr>
            <a:r>
              <a:rPr lang="ru-RU" sz="3200" dirty="0"/>
              <a:t>любую рекурсивную процедуру можно запрограммировать с помощью </a:t>
            </a:r>
            <a:r>
              <a:rPr lang="ru-RU" sz="3200" dirty="0" smtClean="0"/>
              <a:t>цикла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03040" y="2735049"/>
            <a:ext cx="86409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 pitchFamily="34" charset="0"/>
              <a:buChar char="•"/>
            </a:pPr>
            <a:r>
              <a:rPr lang="ru-RU" sz="3200" dirty="0"/>
              <a:t>рекурсия позволяет заменить цикл и в некоторых сложных задачах делает решение более понятным, хотя часто менее эффективным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3040" y="260648"/>
            <a:ext cx="864096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/>
              <a:t>Дан рекурсивный </a:t>
            </a:r>
            <a:r>
              <a:rPr lang="ru-RU" sz="3200" i="1" dirty="0" smtClean="0"/>
              <a:t>алгоритм</a:t>
            </a:r>
            <a:r>
              <a:rPr lang="ru-RU" sz="3200" i="1" dirty="0" smtClean="0"/>
              <a:t>: </a:t>
            </a:r>
            <a:r>
              <a:rPr lang="ru-RU" sz="3200" i="1" dirty="0" smtClean="0"/>
              <a:t>( </a:t>
            </a:r>
            <a:r>
              <a:rPr lang="ru-RU" sz="2000" u="sng" dirty="0" smtClean="0">
                <a:hlinkClick r:id="rId2"/>
              </a:rPr>
              <a:t>http</a:t>
            </a:r>
            <a:r>
              <a:rPr lang="ru-RU" sz="2000" u="sng" dirty="0" smtClean="0">
                <a:hlinkClick r:id="rId2"/>
              </a:rPr>
              <a:t>://kpolyakov.</a:t>
            </a:r>
            <a:r>
              <a:rPr lang="en-US" sz="2000" u="sng" dirty="0" err="1" smtClean="0">
                <a:hlinkClick r:id="rId2"/>
              </a:rPr>
              <a:t>spb</a:t>
            </a:r>
            <a:r>
              <a:rPr lang="ru-RU" sz="2000" u="sng" dirty="0" smtClean="0">
                <a:hlinkClick r:id="rId2"/>
              </a:rPr>
              <a:t>.</a:t>
            </a:r>
            <a:r>
              <a:rPr lang="ru-RU" sz="2000" u="sng" dirty="0" err="1" smtClean="0">
                <a:hlinkClick r:id="rId2"/>
              </a:rPr>
              <a:t>ru</a:t>
            </a:r>
            <a:r>
              <a:rPr lang="ru-RU" sz="3200" i="1" dirty="0" smtClean="0"/>
              <a:t> )</a:t>
            </a:r>
            <a:endParaRPr lang="ru-RU" sz="3200" dirty="0" smtClean="0"/>
          </a:p>
          <a:p>
            <a:endParaRPr lang="ru-RU" sz="3200" dirty="0"/>
          </a:p>
          <a:p>
            <a:r>
              <a:rPr lang="en-US" sz="3200" b="1" dirty="0"/>
              <a:t>procedure F(</a:t>
            </a:r>
            <a:r>
              <a:rPr lang="en-US" sz="3200" dirty="0"/>
              <a:t>n</a:t>
            </a:r>
            <a:r>
              <a:rPr lang="en-US" sz="3200" b="1" dirty="0"/>
              <a:t>: integer);</a:t>
            </a:r>
            <a:endParaRPr lang="ru-RU" sz="3200" dirty="0"/>
          </a:p>
          <a:p>
            <a:r>
              <a:rPr lang="en-US" sz="3200" b="1" dirty="0"/>
              <a:t>begin</a:t>
            </a:r>
            <a:endParaRPr lang="ru-RU" sz="3200" dirty="0"/>
          </a:p>
          <a:p>
            <a:r>
              <a:rPr lang="en-US" sz="3200" b="1" dirty="0"/>
              <a:t>  </a:t>
            </a:r>
            <a:r>
              <a:rPr lang="en-US" sz="3200" dirty="0" err="1"/>
              <a:t>writeln</a:t>
            </a:r>
            <a:r>
              <a:rPr lang="en-US" sz="3200" dirty="0"/>
              <a:t>(n);</a:t>
            </a:r>
            <a:endParaRPr lang="ru-RU" sz="3200" dirty="0"/>
          </a:p>
          <a:p>
            <a:r>
              <a:rPr lang="en-US" sz="3200" b="1" dirty="0"/>
              <a:t>  if </a:t>
            </a:r>
            <a:r>
              <a:rPr lang="en-US" sz="3200" dirty="0"/>
              <a:t>n &lt; 5 </a:t>
            </a:r>
            <a:r>
              <a:rPr lang="en-US" sz="3200" b="1" dirty="0" smtClean="0"/>
              <a:t>then</a:t>
            </a:r>
            <a:endParaRPr lang="ru-RU" sz="3200" b="1" dirty="0" smtClean="0"/>
          </a:p>
          <a:p>
            <a:r>
              <a:rPr lang="ru-RU" sz="3200" b="1" dirty="0"/>
              <a:t> </a:t>
            </a:r>
            <a:r>
              <a:rPr lang="en-US" sz="3200" b="1" dirty="0" smtClean="0"/>
              <a:t> </a:t>
            </a:r>
            <a:r>
              <a:rPr lang="en-US" sz="3200" b="1" dirty="0"/>
              <a:t>begin</a:t>
            </a:r>
            <a:endParaRPr lang="ru-RU" sz="3200" dirty="0"/>
          </a:p>
          <a:p>
            <a:pPr lvl="1"/>
            <a:r>
              <a:rPr lang="en-US" sz="3200" dirty="0"/>
              <a:t>  </a:t>
            </a:r>
            <a:r>
              <a:rPr lang="ru-RU" sz="3200" dirty="0"/>
              <a:t>  </a:t>
            </a:r>
            <a:r>
              <a:rPr lang="en-US" sz="3200" dirty="0"/>
              <a:t>F(n + 1);</a:t>
            </a:r>
            <a:endParaRPr lang="ru-RU" sz="3200" dirty="0"/>
          </a:p>
          <a:p>
            <a:pPr lvl="1"/>
            <a:r>
              <a:rPr lang="ru-RU" sz="3200" dirty="0"/>
              <a:t>  </a:t>
            </a:r>
            <a:r>
              <a:rPr lang="en-US" sz="3200" dirty="0"/>
              <a:t>  F(n + 3)</a:t>
            </a:r>
            <a:endParaRPr lang="ru-RU" sz="3200" dirty="0"/>
          </a:p>
          <a:p>
            <a:r>
              <a:rPr lang="en-US" sz="3200" b="1" dirty="0"/>
              <a:t>  end</a:t>
            </a:r>
            <a:endParaRPr lang="ru-RU" sz="3200" dirty="0"/>
          </a:p>
          <a:p>
            <a:r>
              <a:rPr lang="en-US" sz="3200" b="1" dirty="0"/>
              <a:t>end;</a:t>
            </a:r>
            <a:endParaRPr lang="ru-RU" sz="3200" dirty="0"/>
          </a:p>
          <a:p>
            <a:r>
              <a:rPr lang="ru-RU" sz="3200" i="1" dirty="0"/>
              <a:t>Найдите сумму чисел, которые будут выведены при вызове F(1).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3635896" y="548680"/>
            <a:ext cx="4979509" cy="3240360"/>
            <a:chOff x="3255" y="1061"/>
            <a:chExt cx="4505" cy="3136"/>
          </a:xfrm>
        </p:grpSpPr>
        <p:sp>
          <p:nvSpPr>
            <p:cNvPr id="2093" name="AutoShape 45"/>
            <p:cNvSpPr>
              <a:spLocks noChangeAspect="1" noChangeArrowheads="1" noTextEdit="1"/>
            </p:cNvSpPr>
            <p:nvPr/>
          </p:nvSpPr>
          <p:spPr bwMode="auto">
            <a:xfrm>
              <a:off x="3255" y="1061"/>
              <a:ext cx="4505" cy="313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090" name="Group 42"/>
            <p:cNvGrpSpPr>
              <a:grpSpLocks/>
            </p:cNvGrpSpPr>
            <p:nvPr/>
          </p:nvGrpSpPr>
          <p:grpSpPr bwMode="auto">
            <a:xfrm>
              <a:off x="5838" y="1069"/>
              <a:ext cx="458" cy="458"/>
              <a:chOff x="5542" y="1069"/>
              <a:chExt cx="458" cy="458"/>
            </a:xfrm>
          </p:grpSpPr>
          <p:sp>
            <p:nvSpPr>
              <p:cNvPr id="2092" name="Oval 44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91" name="Rectangle 43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1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87" name="Group 39"/>
            <p:cNvGrpSpPr>
              <a:grpSpLocks/>
            </p:cNvGrpSpPr>
            <p:nvPr/>
          </p:nvGrpSpPr>
          <p:grpSpPr bwMode="auto">
            <a:xfrm>
              <a:off x="4972" y="1734"/>
              <a:ext cx="458" cy="458"/>
              <a:chOff x="5542" y="1069"/>
              <a:chExt cx="458" cy="458"/>
            </a:xfrm>
          </p:grpSpPr>
          <p:sp>
            <p:nvSpPr>
              <p:cNvPr id="2089" name="Oval 41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88" name="Rectangle 40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84" name="Group 36"/>
            <p:cNvGrpSpPr>
              <a:grpSpLocks/>
            </p:cNvGrpSpPr>
            <p:nvPr/>
          </p:nvGrpSpPr>
          <p:grpSpPr bwMode="auto">
            <a:xfrm>
              <a:off x="6719" y="1734"/>
              <a:ext cx="458" cy="458"/>
              <a:chOff x="5542" y="1069"/>
              <a:chExt cx="458" cy="458"/>
            </a:xfrm>
          </p:grpSpPr>
          <p:sp>
            <p:nvSpPr>
              <p:cNvPr id="2086" name="Oval 38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85" name="Rectangle 37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4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81" name="Group 33"/>
            <p:cNvGrpSpPr>
              <a:grpSpLocks/>
            </p:cNvGrpSpPr>
            <p:nvPr/>
          </p:nvGrpSpPr>
          <p:grpSpPr bwMode="auto">
            <a:xfrm>
              <a:off x="5505" y="2400"/>
              <a:ext cx="458" cy="458"/>
              <a:chOff x="5542" y="1069"/>
              <a:chExt cx="458" cy="458"/>
            </a:xfrm>
          </p:grpSpPr>
          <p:sp>
            <p:nvSpPr>
              <p:cNvPr id="2083" name="Oval 35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82" name="Rectangle 34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5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78" name="Group 30"/>
            <p:cNvGrpSpPr>
              <a:grpSpLocks/>
            </p:cNvGrpSpPr>
            <p:nvPr/>
          </p:nvGrpSpPr>
          <p:grpSpPr bwMode="auto">
            <a:xfrm>
              <a:off x="4402" y="2400"/>
              <a:ext cx="458" cy="458"/>
              <a:chOff x="5542" y="1069"/>
              <a:chExt cx="458" cy="458"/>
            </a:xfrm>
          </p:grpSpPr>
          <p:sp>
            <p:nvSpPr>
              <p:cNvPr id="2080" name="Oval 32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3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75" name="Group 27"/>
            <p:cNvGrpSpPr>
              <a:grpSpLocks/>
            </p:cNvGrpSpPr>
            <p:nvPr/>
          </p:nvGrpSpPr>
          <p:grpSpPr bwMode="auto">
            <a:xfrm>
              <a:off x="3832" y="3065"/>
              <a:ext cx="458" cy="458"/>
              <a:chOff x="5542" y="1069"/>
              <a:chExt cx="458" cy="458"/>
            </a:xfrm>
          </p:grpSpPr>
          <p:sp>
            <p:nvSpPr>
              <p:cNvPr id="2077" name="Oval 29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4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72" name="Group 24"/>
            <p:cNvGrpSpPr>
              <a:grpSpLocks/>
            </p:cNvGrpSpPr>
            <p:nvPr/>
          </p:nvGrpSpPr>
          <p:grpSpPr bwMode="auto">
            <a:xfrm>
              <a:off x="3263" y="3731"/>
              <a:ext cx="458" cy="458"/>
              <a:chOff x="5542" y="1069"/>
              <a:chExt cx="458" cy="458"/>
            </a:xfrm>
          </p:grpSpPr>
          <p:sp>
            <p:nvSpPr>
              <p:cNvPr id="2074" name="Oval 26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5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69" name="Group 21"/>
            <p:cNvGrpSpPr>
              <a:grpSpLocks/>
            </p:cNvGrpSpPr>
            <p:nvPr/>
          </p:nvGrpSpPr>
          <p:grpSpPr bwMode="auto">
            <a:xfrm>
              <a:off x="4410" y="3731"/>
              <a:ext cx="458" cy="458"/>
              <a:chOff x="5542" y="1069"/>
              <a:chExt cx="458" cy="458"/>
            </a:xfrm>
          </p:grpSpPr>
          <p:sp>
            <p:nvSpPr>
              <p:cNvPr id="2071" name="Oval 23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7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66" name="Group 18"/>
            <p:cNvGrpSpPr>
              <a:grpSpLocks/>
            </p:cNvGrpSpPr>
            <p:nvPr/>
          </p:nvGrpSpPr>
          <p:grpSpPr bwMode="auto">
            <a:xfrm>
              <a:off x="4973" y="3065"/>
              <a:ext cx="458" cy="458"/>
              <a:chOff x="5542" y="1069"/>
              <a:chExt cx="458" cy="458"/>
            </a:xfrm>
          </p:grpSpPr>
          <p:sp>
            <p:nvSpPr>
              <p:cNvPr id="2068" name="Oval 20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63" name="Group 15"/>
            <p:cNvGrpSpPr>
              <a:grpSpLocks/>
            </p:cNvGrpSpPr>
            <p:nvPr/>
          </p:nvGrpSpPr>
          <p:grpSpPr bwMode="auto">
            <a:xfrm>
              <a:off x="6154" y="2400"/>
              <a:ext cx="458" cy="458"/>
              <a:chOff x="5542" y="1069"/>
              <a:chExt cx="458" cy="458"/>
            </a:xfrm>
          </p:grpSpPr>
          <p:sp>
            <p:nvSpPr>
              <p:cNvPr id="2065" name="Oval 17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5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60" name="Group 12"/>
            <p:cNvGrpSpPr>
              <a:grpSpLocks/>
            </p:cNvGrpSpPr>
            <p:nvPr/>
          </p:nvGrpSpPr>
          <p:grpSpPr bwMode="auto">
            <a:xfrm>
              <a:off x="7294" y="2400"/>
              <a:ext cx="458" cy="458"/>
              <a:chOff x="5542" y="1069"/>
              <a:chExt cx="458" cy="458"/>
            </a:xfrm>
          </p:grpSpPr>
          <p:sp>
            <p:nvSpPr>
              <p:cNvPr id="2062" name="Oval 14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Calibri" pitchFamily="34" charset="0"/>
                    <a:cs typeface="Times New Roman" pitchFamily="18" charset="0"/>
                  </a:rPr>
                  <a:t>7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 flipH="1">
              <a:off x="4752" y="2146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H="1">
              <a:off x="4191" y="2801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 flipH="1">
              <a:off x="3630" y="3478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6264" y="1426"/>
              <a:ext cx="511" cy="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5349" y="2132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 flipH="1">
              <a:off x="6501" y="2124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7099" y="2133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4803" y="2801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auto">
            <a:xfrm>
              <a:off x="4213" y="3478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" name="Line 2"/>
            <p:cNvSpPr>
              <a:spLocks noChangeShapeType="1"/>
            </p:cNvSpPr>
            <p:nvPr/>
          </p:nvSpPr>
          <p:spPr bwMode="auto">
            <a:xfrm flipH="1">
              <a:off x="5349" y="1426"/>
              <a:ext cx="511" cy="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79512" y="6012577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/>
            <a:r>
              <a:rPr lang="ru-RU" sz="3200" dirty="0" smtClean="0"/>
              <a:t>                                                                        + (5 +7) = </a:t>
            </a:r>
            <a:endParaRPr lang="ru-RU" sz="3200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51520" y="404664"/>
            <a:ext cx="30243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 </a:t>
            </a:r>
            <a:r>
              <a:rPr lang="en-US" sz="3200" dirty="0" err="1" smtClean="0"/>
              <a:t>writeln</a:t>
            </a:r>
            <a:r>
              <a:rPr lang="en-US" sz="3200" dirty="0" smtClean="0"/>
              <a:t>(n);</a:t>
            </a:r>
            <a:endParaRPr lang="ru-RU" sz="3200" dirty="0" smtClean="0"/>
          </a:p>
          <a:p>
            <a:r>
              <a:rPr lang="en-US" sz="3200" b="1" dirty="0" smtClean="0"/>
              <a:t>  if </a:t>
            </a:r>
            <a:r>
              <a:rPr lang="en-US" sz="3200" dirty="0" smtClean="0"/>
              <a:t>n &lt; 5 </a:t>
            </a:r>
            <a:r>
              <a:rPr lang="en-US" sz="3200" b="1" dirty="0" smtClean="0"/>
              <a:t>then</a:t>
            </a:r>
            <a:endParaRPr lang="ru-RU" sz="3200" b="1" dirty="0" smtClean="0"/>
          </a:p>
          <a:p>
            <a:r>
              <a:rPr lang="ru-RU" sz="3200" b="1" dirty="0" smtClean="0"/>
              <a:t> </a:t>
            </a:r>
            <a:r>
              <a:rPr lang="en-US" sz="3200" b="1" dirty="0" smtClean="0"/>
              <a:t> begin</a:t>
            </a:r>
            <a:endParaRPr lang="ru-RU" sz="3200" dirty="0" smtClean="0"/>
          </a:p>
          <a:p>
            <a:pPr lvl="1"/>
            <a:r>
              <a:rPr lang="en-US" sz="3200" dirty="0" smtClean="0"/>
              <a:t>  </a:t>
            </a:r>
            <a:r>
              <a:rPr lang="ru-RU" sz="3200" dirty="0" smtClean="0"/>
              <a:t>  </a:t>
            </a:r>
            <a:r>
              <a:rPr lang="en-US" sz="3200" dirty="0" smtClean="0"/>
              <a:t>F(n + 1);</a:t>
            </a:r>
            <a:endParaRPr lang="ru-RU" sz="3200" dirty="0" smtClean="0"/>
          </a:p>
          <a:p>
            <a:pPr lvl="1"/>
            <a:r>
              <a:rPr lang="ru-RU" sz="3200" dirty="0" smtClean="0"/>
              <a:t>  </a:t>
            </a:r>
            <a:r>
              <a:rPr lang="en-US" sz="3200" dirty="0" smtClean="0"/>
              <a:t>  F(n + 3)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8423920" y="6012577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/>
            <a:r>
              <a:rPr lang="ru-RU" sz="3200" dirty="0" smtClean="0"/>
              <a:t>49</a:t>
            </a:r>
            <a:endParaRPr lang="ru-RU" sz="3200" dirty="0"/>
          </a:p>
        </p:txBody>
      </p:sp>
      <p:sp>
        <p:nvSpPr>
          <p:cNvPr id="52" name="TextBox 51"/>
          <p:cNvSpPr txBox="1"/>
          <p:nvPr/>
        </p:nvSpPr>
        <p:spPr>
          <a:xfrm>
            <a:off x="0" y="3933056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/>
            <a:r>
              <a:rPr lang="ru-RU" sz="3200" dirty="0" smtClean="0"/>
              <a:t>1+ (2+4) = </a:t>
            </a:r>
            <a:endParaRPr lang="ru-RU" sz="3200" dirty="0"/>
          </a:p>
        </p:txBody>
      </p:sp>
      <p:sp>
        <p:nvSpPr>
          <p:cNvPr id="53" name="TextBox 52"/>
          <p:cNvSpPr txBox="1"/>
          <p:nvPr/>
        </p:nvSpPr>
        <p:spPr>
          <a:xfrm>
            <a:off x="0" y="4581128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/>
            <a:r>
              <a:rPr lang="ru-RU" sz="3200" dirty="0" smtClean="0"/>
              <a:t>                         +(3+5)+ (5 +7) = </a:t>
            </a:r>
            <a:endParaRPr lang="ru-RU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0" y="5229200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/>
            <a:r>
              <a:rPr lang="ru-RU" sz="3200" dirty="0" smtClean="0"/>
              <a:t>                                                        + (4+6) = </a:t>
            </a:r>
            <a:endParaRPr lang="ru-RU" sz="3200" dirty="0"/>
          </a:p>
        </p:txBody>
      </p:sp>
      <p:sp>
        <p:nvSpPr>
          <p:cNvPr id="55" name="TextBox 54"/>
          <p:cNvSpPr txBox="1"/>
          <p:nvPr/>
        </p:nvSpPr>
        <p:spPr>
          <a:xfrm>
            <a:off x="1691680" y="3933056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/>
            <a:r>
              <a:rPr lang="ru-RU" sz="3200" dirty="0" smtClean="0"/>
              <a:t>7</a:t>
            </a:r>
            <a:endParaRPr lang="ru-RU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4860032" y="4581128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/>
            <a:r>
              <a:rPr lang="ru-RU" sz="3200" dirty="0" smtClean="0"/>
              <a:t>27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6660232" y="52292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/>
            <a:r>
              <a:rPr lang="ru-RU" sz="3200" dirty="0" smtClean="0"/>
              <a:t>37</a:t>
            </a:r>
            <a:endParaRPr lang="ru-RU" sz="32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4788024" y="1772816"/>
            <a:ext cx="38884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4716016" y="2492896"/>
            <a:ext cx="38884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2915816" y="3212976"/>
            <a:ext cx="38884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3040" y="260648"/>
            <a:ext cx="864096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// </a:t>
            </a:r>
            <a:r>
              <a:rPr lang="ru-RU" sz="3200" dirty="0" smtClean="0"/>
              <a:t>снежинка</a:t>
            </a:r>
          </a:p>
          <a:p>
            <a:r>
              <a:rPr lang="en-US" sz="3200" b="1" dirty="0" err="1" smtClean="0"/>
              <a:t>Var</a:t>
            </a:r>
            <a:r>
              <a:rPr lang="en-US" sz="3200" b="1" dirty="0" smtClean="0"/>
              <a:t>  </a:t>
            </a:r>
            <a:r>
              <a:rPr lang="en-US" sz="3200" dirty="0" err="1"/>
              <a:t>Xc</a:t>
            </a:r>
            <a:r>
              <a:rPr lang="en-US" sz="3200" dirty="0"/>
              <a:t>, </a:t>
            </a:r>
            <a:r>
              <a:rPr lang="en-US" sz="3200" dirty="0" err="1"/>
              <a:t>Yc</a:t>
            </a:r>
            <a:r>
              <a:rPr lang="en-US" sz="3200" dirty="0"/>
              <a:t>, R</a:t>
            </a:r>
            <a:r>
              <a:rPr lang="en-US" sz="3200" b="1" dirty="0"/>
              <a:t>: integer;      </a:t>
            </a:r>
            <a:r>
              <a:rPr lang="en-US" sz="3200" dirty="0" smtClean="0"/>
              <a:t>  </a:t>
            </a:r>
            <a:endParaRPr lang="ru-RU" sz="3200" b="1" dirty="0"/>
          </a:p>
          <a:p>
            <a:r>
              <a:rPr lang="en-US" sz="3200" b="1" dirty="0" err="1"/>
              <a:t>var</a:t>
            </a:r>
            <a:r>
              <a:rPr lang="en-US" sz="3200" b="1" dirty="0"/>
              <a:t>  </a:t>
            </a:r>
            <a:r>
              <a:rPr lang="en-US" sz="3200" b="1" dirty="0" err="1"/>
              <a:t>i</a:t>
            </a:r>
            <a:r>
              <a:rPr lang="en-US" sz="3200" b="1" dirty="0"/>
              <a:t>: </a:t>
            </a:r>
            <a:r>
              <a:rPr lang="en-US" sz="3200" b="1" dirty="0" smtClean="0"/>
              <a:t>integer</a:t>
            </a:r>
            <a:endParaRPr lang="ru-RU" sz="3200" b="1" dirty="0"/>
          </a:p>
          <a:p>
            <a:r>
              <a:rPr lang="en-US" sz="3200" b="1" dirty="0"/>
              <a:t>const </a:t>
            </a:r>
            <a:r>
              <a:rPr lang="ru-RU" sz="3200" b="1" dirty="0" smtClean="0"/>
              <a:t>   </a:t>
            </a:r>
            <a:r>
              <a:rPr lang="en-US" sz="3200" dirty="0" smtClean="0"/>
              <a:t>k1=1.8</a:t>
            </a:r>
            <a:r>
              <a:rPr lang="en-US" sz="3200" dirty="0"/>
              <a:t>; k2=0.3;     </a:t>
            </a:r>
            <a:r>
              <a:rPr lang="en-US" sz="3200" dirty="0" smtClean="0"/>
              <a:t>// </a:t>
            </a:r>
            <a:r>
              <a:rPr lang="ru-RU" sz="3200" dirty="0" smtClean="0"/>
              <a:t>коэффициенты</a:t>
            </a:r>
            <a:r>
              <a:rPr lang="en-US" sz="3200" dirty="0" smtClean="0"/>
              <a:t>    </a:t>
            </a:r>
            <a:endParaRPr lang="en-US" sz="3200" dirty="0"/>
          </a:p>
          <a:p>
            <a:endParaRPr lang="ru-RU" sz="3200" b="1" dirty="0" smtClean="0"/>
          </a:p>
          <a:p>
            <a:r>
              <a:rPr lang="en-US" sz="3200" dirty="0" smtClean="0"/>
              <a:t>// </a:t>
            </a:r>
            <a:r>
              <a:rPr lang="ru-RU" sz="3200" dirty="0" smtClean="0"/>
              <a:t>рекурсивная процедура</a:t>
            </a:r>
            <a:endParaRPr lang="ru-RU" sz="3200" dirty="0"/>
          </a:p>
          <a:p>
            <a:r>
              <a:rPr lang="en-US" sz="3200" b="1" dirty="0"/>
              <a:t>procedure  </a:t>
            </a:r>
            <a:r>
              <a:rPr lang="en-US" sz="3200" dirty="0"/>
              <a:t>Elem</a:t>
            </a:r>
            <a:r>
              <a:rPr lang="en-US" sz="3200" b="1" dirty="0"/>
              <a:t>(  </a:t>
            </a:r>
            <a:r>
              <a:rPr lang="en-US" sz="3200" dirty="0"/>
              <a:t>x, y,  r,  p: </a:t>
            </a:r>
            <a:r>
              <a:rPr lang="en-US" sz="3200" b="1" dirty="0"/>
              <a:t>integer);      </a:t>
            </a:r>
            <a:endParaRPr lang="ru-RU" sz="3200" b="1" dirty="0"/>
          </a:p>
          <a:p>
            <a:r>
              <a:rPr lang="ru-RU" sz="3200" dirty="0"/>
              <a:t>// </a:t>
            </a:r>
            <a:r>
              <a:rPr lang="ru-RU" sz="3200" dirty="0" err="1"/>
              <a:t>x,y</a:t>
            </a:r>
            <a:r>
              <a:rPr lang="ru-RU" sz="3200" dirty="0"/>
              <a:t> - </a:t>
            </a:r>
            <a:r>
              <a:rPr lang="ru-RU" sz="3200" dirty="0" err="1"/>
              <a:t>rоординаты</a:t>
            </a:r>
            <a:r>
              <a:rPr lang="ru-RU" sz="3200" dirty="0"/>
              <a:t>, </a:t>
            </a:r>
            <a:r>
              <a:rPr lang="ru-RU" sz="3200" dirty="0" err="1"/>
              <a:t>r</a:t>
            </a:r>
            <a:r>
              <a:rPr lang="ru-RU" sz="3200" dirty="0"/>
              <a:t> - радиус, </a:t>
            </a:r>
            <a:endParaRPr lang="ru-RU" sz="3200" dirty="0" smtClean="0"/>
          </a:p>
          <a:p>
            <a:r>
              <a:rPr lang="en-US" sz="3200" dirty="0" smtClean="0"/>
              <a:t>// </a:t>
            </a:r>
            <a:r>
              <a:rPr lang="ru-RU" sz="3200" dirty="0" err="1" smtClean="0"/>
              <a:t>p</a:t>
            </a:r>
            <a:r>
              <a:rPr lang="ru-RU" sz="3200" dirty="0" smtClean="0"/>
              <a:t> </a:t>
            </a:r>
            <a:r>
              <a:rPr lang="ru-RU" sz="3200" dirty="0"/>
              <a:t>- параметр для остановки рекурсии</a:t>
            </a:r>
          </a:p>
          <a:p>
            <a:r>
              <a:rPr lang="en-US" sz="3200" b="1" dirty="0" err="1"/>
              <a:t>var</a:t>
            </a:r>
            <a:r>
              <a:rPr lang="en-US" sz="3200" b="1" dirty="0"/>
              <a:t>  x1,y1: integer;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3040" y="260648"/>
            <a:ext cx="864096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begin</a:t>
            </a:r>
          </a:p>
          <a:p>
            <a:r>
              <a:rPr lang="en-US" sz="3200" b="1" dirty="0" smtClean="0"/>
              <a:t>     if </a:t>
            </a:r>
            <a:r>
              <a:rPr lang="en-US" sz="3200" dirty="0" smtClean="0"/>
              <a:t>p&lt;=4  </a:t>
            </a:r>
            <a:r>
              <a:rPr lang="en-US" sz="3200" b="1" dirty="0" smtClean="0"/>
              <a:t>then</a:t>
            </a:r>
          </a:p>
          <a:p>
            <a:r>
              <a:rPr lang="en-US" sz="3200" b="1" dirty="0" smtClean="0"/>
              <a:t>	begin</a:t>
            </a:r>
          </a:p>
          <a:p>
            <a:r>
              <a:rPr lang="en-US" sz="3200" b="1" dirty="0" smtClean="0"/>
              <a:t>            	</a:t>
            </a:r>
            <a:r>
              <a:rPr lang="en-US" sz="3200" dirty="0" err="1" smtClean="0"/>
              <a:t>DrawEllipse</a:t>
            </a:r>
            <a:r>
              <a:rPr lang="en-US" sz="3200" dirty="0" smtClean="0"/>
              <a:t>( x-r, y-r, </a:t>
            </a:r>
            <a:r>
              <a:rPr lang="en-US" sz="3200" dirty="0" err="1" smtClean="0"/>
              <a:t>x+r</a:t>
            </a:r>
            <a:r>
              <a:rPr lang="en-US" sz="3200" dirty="0" smtClean="0"/>
              <a:t>, </a:t>
            </a:r>
            <a:r>
              <a:rPr lang="en-US" sz="3200" dirty="0" err="1" smtClean="0"/>
              <a:t>y+r</a:t>
            </a:r>
            <a:r>
              <a:rPr lang="en-US" sz="3200" dirty="0" smtClean="0"/>
              <a:t>);</a:t>
            </a:r>
          </a:p>
          <a:p>
            <a:r>
              <a:rPr lang="en-US" sz="3200" dirty="0" smtClean="0"/>
              <a:t>            	Redraw;</a:t>
            </a:r>
          </a:p>
          <a:p>
            <a:r>
              <a:rPr lang="en-US" sz="3200" dirty="0" smtClean="0"/>
              <a:t>            	sleep(100);</a:t>
            </a:r>
          </a:p>
          <a:p>
            <a:r>
              <a:rPr lang="ru-RU" sz="1000" dirty="0" smtClean="0"/>
              <a:t>            </a:t>
            </a:r>
            <a:r>
              <a:rPr lang="ru-RU" sz="100" dirty="0" smtClean="0"/>
              <a:t>	</a:t>
            </a:r>
            <a:endParaRPr lang="ru-RU" sz="1000" dirty="0" smtClean="0"/>
          </a:p>
          <a:p>
            <a:r>
              <a:rPr lang="en-US" sz="3200" dirty="0" smtClean="0"/>
              <a:t>            	x1:= Round (</a:t>
            </a:r>
            <a:r>
              <a:rPr lang="en-US" sz="3200" dirty="0" err="1" smtClean="0"/>
              <a:t>x+r</a:t>
            </a:r>
            <a:r>
              <a:rPr lang="en-US" sz="3200" dirty="0" smtClean="0"/>
              <a:t> * k1 * Cos( 0 ));</a:t>
            </a:r>
          </a:p>
          <a:p>
            <a:r>
              <a:rPr lang="es-ES" sz="3200" dirty="0" smtClean="0"/>
              <a:t>                    y1:= Round (y+r * k1 * Sin( 0 ));</a:t>
            </a:r>
          </a:p>
          <a:p>
            <a:r>
              <a:rPr lang="en-US" sz="3200" dirty="0" smtClean="0"/>
              <a:t>		Elem(x1, y1,Round( r *k2), p+1);</a:t>
            </a:r>
          </a:p>
          <a:p>
            <a:r>
              <a:rPr lang="en-US" sz="3200" dirty="0" smtClean="0"/>
              <a:t>// </a:t>
            </a:r>
            <a:r>
              <a:rPr lang="ru-RU" sz="3200" dirty="0" smtClean="0"/>
              <a:t>повторить вызов еще</a:t>
            </a:r>
            <a:r>
              <a:rPr lang="en-US" sz="3200" dirty="0" smtClean="0"/>
              <a:t> </a:t>
            </a:r>
            <a:r>
              <a:rPr lang="ru-RU" sz="3200" dirty="0" smtClean="0"/>
              <a:t>пять раз, чтобы </a:t>
            </a:r>
          </a:p>
          <a:p>
            <a:r>
              <a:rPr lang="en-US" sz="3200" dirty="0" smtClean="0"/>
              <a:t>//</a:t>
            </a:r>
            <a:r>
              <a:rPr lang="ru-RU" sz="3200" dirty="0" smtClean="0"/>
              <a:t>получилась снежинка, меняя угол от нуля до </a:t>
            </a:r>
          </a:p>
          <a:p>
            <a:r>
              <a:rPr lang="en-US" sz="3200" dirty="0" smtClean="0"/>
              <a:t>//             5 * Pi  / </a:t>
            </a:r>
            <a:r>
              <a:rPr lang="ru-RU" sz="3200" dirty="0" smtClean="0"/>
              <a:t>3</a:t>
            </a:r>
            <a:endParaRPr lang="en-US" sz="3200" dirty="0" smtClean="0"/>
          </a:p>
          <a:p>
            <a:r>
              <a:rPr lang="en-US" sz="3200" b="1" dirty="0" smtClean="0"/>
              <a:t>end;</a:t>
            </a:r>
            <a:endParaRPr lang="en-US" sz="3200" b="1" dirty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3040" y="260648"/>
            <a:ext cx="864096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Begin       // </a:t>
            </a:r>
            <a:r>
              <a:rPr lang="ru-RU" sz="3200" b="1" dirty="0" smtClean="0"/>
              <a:t>главная программа</a:t>
            </a:r>
            <a:endParaRPr lang="en-US" sz="3200" b="1" dirty="0"/>
          </a:p>
          <a:p>
            <a:r>
              <a:rPr lang="en-US" sz="3200" b="1" dirty="0"/>
              <a:t>    </a:t>
            </a:r>
            <a:r>
              <a:rPr lang="en-US" sz="3200" dirty="0" err="1"/>
              <a:t>Window.Title</a:t>
            </a:r>
            <a:r>
              <a:rPr lang="en-US" sz="3200" dirty="0"/>
              <a:t> := ('</a:t>
            </a:r>
            <a:r>
              <a:rPr lang="ru-RU" sz="3200" dirty="0"/>
              <a:t>Рекурсия - снежинка');</a:t>
            </a:r>
          </a:p>
          <a:p>
            <a:r>
              <a:rPr lang="en-US" sz="3200" dirty="0"/>
              <a:t>    </a:t>
            </a:r>
            <a:r>
              <a:rPr lang="en-US" sz="3200" dirty="0" err="1"/>
              <a:t>Window.Init</a:t>
            </a:r>
            <a:r>
              <a:rPr lang="en-US" sz="3200" dirty="0"/>
              <a:t>(400, 20, 800, 600);</a:t>
            </a:r>
          </a:p>
          <a:p>
            <a:r>
              <a:rPr lang="en-US" sz="3200" dirty="0"/>
              <a:t>    </a:t>
            </a:r>
            <a:r>
              <a:rPr lang="en-US" sz="3200" dirty="0" err="1"/>
              <a:t>Window.clear</a:t>
            </a:r>
            <a:r>
              <a:rPr lang="en-US" sz="3200" dirty="0"/>
              <a:t>(</a:t>
            </a:r>
            <a:r>
              <a:rPr lang="en-US" sz="3200" dirty="0" err="1"/>
              <a:t>clDarkBlue</a:t>
            </a:r>
            <a:r>
              <a:rPr lang="en-US" sz="3200" dirty="0"/>
              <a:t>);</a:t>
            </a:r>
          </a:p>
          <a:p>
            <a:r>
              <a:rPr lang="en-US" sz="3200" dirty="0"/>
              <a:t>    </a:t>
            </a:r>
            <a:r>
              <a:rPr lang="en-US" sz="3200" dirty="0" err="1"/>
              <a:t>LockDrawing</a:t>
            </a:r>
            <a:r>
              <a:rPr lang="en-US" sz="3200" dirty="0"/>
              <a:t>;</a:t>
            </a:r>
          </a:p>
          <a:p>
            <a:r>
              <a:rPr lang="en-US" sz="3200" dirty="0"/>
              <a:t>    </a:t>
            </a:r>
            <a:r>
              <a:rPr lang="en-US" sz="3200" dirty="0" err="1"/>
              <a:t>Xc</a:t>
            </a:r>
            <a:r>
              <a:rPr lang="en-US" sz="3200" dirty="0"/>
              <a:t> :=</a:t>
            </a:r>
            <a:r>
              <a:rPr lang="en-US" sz="3200" dirty="0" err="1"/>
              <a:t>Window.Width</a:t>
            </a:r>
            <a:r>
              <a:rPr lang="en-US" sz="3200" dirty="0"/>
              <a:t> </a:t>
            </a:r>
            <a:r>
              <a:rPr lang="en-US" sz="3200" b="1" dirty="0"/>
              <a:t>div </a:t>
            </a:r>
            <a:r>
              <a:rPr lang="en-US" sz="3200" dirty="0"/>
              <a:t>2;</a:t>
            </a:r>
          </a:p>
          <a:p>
            <a:r>
              <a:rPr lang="en-US" sz="3200" dirty="0"/>
              <a:t>    </a:t>
            </a:r>
            <a:r>
              <a:rPr lang="en-US" sz="3200" dirty="0" err="1"/>
              <a:t>Yc</a:t>
            </a:r>
            <a:r>
              <a:rPr lang="en-US" sz="3200" dirty="0"/>
              <a:t> := </a:t>
            </a:r>
            <a:r>
              <a:rPr lang="en-US" sz="3200" dirty="0" err="1"/>
              <a:t>Window.Height</a:t>
            </a:r>
            <a:r>
              <a:rPr lang="en-US" sz="3200" dirty="0"/>
              <a:t> </a:t>
            </a:r>
            <a:r>
              <a:rPr lang="en-US" sz="3200" b="1" dirty="0"/>
              <a:t>div </a:t>
            </a:r>
            <a:r>
              <a:rPr lang="en-US" sz="3200" dirty="0"/>
              <a:t>2;</a:t>
            </a:r>
          </a:p>
          <a:p>
            <a:r>
              <a:rPr lang="en-US" sz="3200" dirty="0"/>
              <a:t>    R :=  </a:t>
            </a:r>
            <a:r>
              <a:rPr lang="en-US" sz="3200" dirty="0" err="1"/>
              <a:t>Window.Height</a:t>
            </a:r>
            <a:r>
              <a:rPr lang="en-US" sz="3200" dirty="0"/>
              <a:t> </a:t>
            </a:r>
            <a:r>
              <a:rPr lang="en-US" sz="3200" b="1" dirty="0"/>
              <a:t>div </a:t>
            </a:r>
            <a:r>
              <a:rPr lang="en-US" sz="3200" dirty="0"/>
              <a:t>6;</a:t>
            </a:r>
          </a:p>
          <a:p>
            <a:r>
              <a:rPr lang="en-US" sz="3200" dirty="0"/>
              <a:t>    </a:t>
            </a:r>
            <a:r>
              <a:rPr lang="en-US" sz="3200" dirty="0" err="1"/>
              <a:t>SetPenColor</a:t>
            </a:r>
            <a:r>
              <a:rPr lang="en-US" sz="3200" dirty="0"/>
              <a:t>(</a:t>
            </a:r>
            <a:r>
              <a:rPr lang="en-US" sz="3200" dirty="0" err="1"/>
              <a:t>clWhite</a:t>
            </a:r>
            <a:r>
              <a:rPr lang="en-US" sz="3200" dirty="0"/>
              <a:t>);</a:t>
            </a:r>
          </a:p>
          <a:p>
            <a:r>
              <a:rPr lang="en-US" sz="3200" dirty="0"/>
              <a:t>    Elem(</a:t>
            </a:r>
            <a:r>
              <a:rPr lang="en-US" sz="3200" dirty="0" err="1"/>
              <a:t>Xc</a:t>
            </a:r>
            <a:r>
              <a:rPr lang="en-US" sz="3200" dirty="0"/>
              <a:t>, </a:t>
            </a:r>
            <a:r>
              <a:rPr lang="en-US" sz="3200" dirty="0" err="1"/>
              <a:t>Yc</a:t>
            </a:r>
            <a:r>
              <a:rPr lang="en-US" sz="3200" dirty="0"/>
              <a:t>, R, 1);</a:t>
            </a:r>
          </a:p>
          <a:p>
            <a:r>
              <a:rPr lang="en-US" sz="3200" b="1" dirty="0"/>
              <a:t>end.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nowfla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1633537"/>
            <a:ext cx="4572000" cy="35909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620688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Результат работы  программы Снежинка с рекурсивной процедурой </a:t>
            </a:r>
            <a:r>
              <a:rPr lang="en-US" sz="2800" dirty="0" smtClean="0"/>
              <a:t>Elem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378</Words>
  <Application>Microsoft Office PowerPoint</Application>
  <PresentationFormat>Экран (4:3)</PresentationFormat>
  <Paragraphs>91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Рекурсия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Рекурсия</dc:title>
  <dc:creator>gea</dc:creator>
  <cp:lastModifiedBy>gea</cp:lastModifiedBy>
  <cp:revision>12</cp:revision>
  <dcterms:created xsi:type="dcterms:W3CDTF">2015-11-26T13:58:39Z</dcterms:created>
  <dcterms:modified xsi:type="dcterms:W3CDTF">2015-11-29T15:10:16Z</dcterms:modified>
</cp:coreProperties>
</file>