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023BC-661F-4005-9E67-3F941DEDD31D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875BD-6B91-4CCE-BF7A-6CB201B90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B7699-EAEB-4376-AE42-F5AC02841C2E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6EDC6-D086-4568-A2A7-E43DCDC55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C3913-49C4-4FB5-B4A6-4882B0CA1B76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52F84-1A8C-4633-BA72-472790C43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FEB8D-8C06-46A5-A6A5-D25FED58BFD6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775F0-4403-4748-B0D2-2AF346A87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CCEC1-27D0-4909-B400-3BC9568AAC01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9430F-149F-4F50-85DB-3035F398A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296B1-F150-459A-A58D-6442E58F63EB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5E27F-7BE2-404C-9256-CB6A8A377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A46CE-BD3D-432A-85DE-0D4EF6B82E9D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66A2C-8267-40E1-9DA1-70252BA7D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28E08-C33F-4455-BF30-7421428CB341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D81EB-F4F5-469E-A6EF-5711ECC61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89BB3-2433-4BF8-A623-86E62CE7FB69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59663-8819-485B-A3A9-4E88530BE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3673C-0841-48B6-8C1B-A490C23A1F9E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D3978-E92C-4F21-B908-7EFD64767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FBF76-CDBF-49BE-8CE5-711FB2F4E814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95377-3E9A-48EB-9926-C3AAF7DFD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700FCD-7895-46D2-B2FC-7CCAB18766C4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6982BE-18BB-42D0-92A4-D81506AE4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Инструкция по выполнению</a:t>
            </a:r>
          </a:p>
        </p:txBody>
      </p:sp>
      <p:sp>
        <p:nvSpPr>
          <p:cNvPr id="13314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Дорогие ребята! Вам предстоит нарисовать герб рыцаря. Геральдика – это наука о создании гербов. Познакомьтесь с дополнительным материалом и на основе полученных знаний  нарисуйте герб, выбрав определенную форму щита, цвет, элементы. В защитной речи, объясните свой выбор.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Девиз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smtClean="0"/>
              <a:t>Девиз </a:t>
            </a:r>
            <a:r>
              <a:rPr lang="ru-RU" smtClean="0"/>
              <a:t>- это выражение, отражающее жизненные принципы рыцаря. Например:</a:t>
            </a:r>
          </a:p>
          <a:p>
            <a:pPr>
              <a:buFontTx/>
              <a:buNone/>
            </a:pPr>
            <a:r>
              <a:rPr lang="ru-RU" smtClean="0"/>
              <a:t>«Усердие все превозмогает»,</a:t>
            </a:r>
          </a:p>
          <a:p>
            <a:pPr>
              <a:buFontTx/>
              <a:buNone/>
            </a:pPr>
            <a:r>
              <a:rPr lang="ru-RU" smtClean="0"/>
              <a:t>«Честь превыше всего», </a:t>
            </a:r>
          </a:p>
          <a:p>
            <a:pPr>
              <a:buFontTx/>
              <a:buNone/>
            </a:pPr>
            <a:r>
              <a:rPr lang="ru-RU" smtClean="0"/>
              <a:t>«За честь и достоинство».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Геральдика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Составление правил возложено было на лиц, известных своею доблестью и храбростью, называвшихся в Германии, где впервые после Палестины появились турниры, Heer-alt, то есть ветеранами. Поэтому и выработанные ими правила послужили основанием науки, названной Heraldik - </a:t>
            </a:r>
            <a:r>
              <a:rPr lang="ru-RU" i="1" smtClean="0"/>
              <a:t>Геральдика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Герольд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5905500" cy="3517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/>
              <a:t>На рыцарских турнирах присутствовали </a:t>
            </a:r>
            <a:r>
              <a:rPr lang="ru-RU" sz="2400" b="1" smtClean="0"/>
              <a:t>герольды </a:t>
            </a:r>
            <a:r>
              <a:rPr lang="ru-RU" sz="2400" smtClean="0"/>
              <a:t>- люди, изучающие и составляющие гербы. Герольды систематизировали знания о гербах, вырабатывали общие правила их составления и распознавания и, в конечном счете, создали целую науку «геральдику». По символам на щите они определяли, кто участвует в турнире и какой семье принадлежит рыцарь.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 r="2214"/>
          <a:stretch>
            <a:fillRect/>
          </a:stretch>
        </p:blipFill>
        <p:spPr bwMode="auto">
          <a:xfrm>
            <a:off x="6300788" y="1341438"/>
            <a:ext cx="2663825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Средневековые жител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4652963"/>
            <a:ext cx="28575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Правила геральдики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В геральдике используется 7 цветов: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i="1" u="sng" smtClean="0"/>
              <a:t>Металлы </a:t>
            </a:r>
            <a:r>
              <a:rPr lang="ru-RU" sz="2400" smtClean="0"/>
              <a:t>– золото (желтый) и серебро (белый).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i="1" u="sng" smtClean="0"/>
              <a:t>Эмали </a:t>
            </a:r>
            <a:r>
              <a:rPr lang="ru-RU" sz="2400" smtClean="0"/>
              <a:t>– красный, зеленый, голубой, черный, пурпурный.</a:t>
            </a:r>
          </a:p>
          <a:p>
            <a:pPr>
              <a:lnSpc>
                <a:spcPct val="90000"/>
              </a:lnSpc>
            </a:pPr>
            <a:r>
              <a:rPr lang="ru-RU" sz="2000" b="1" i="1" smtClean="0">
                <a:solidFill>
                  <a:srgbClr val="FFFF00"/>
                </a:solidFill>
              </a:rPr>
              <a:t>Золотой</a:t>
            </a:r>
            <a:r>
              <a:rPr lang="ru-RU" sz="2000" i="1" smtClean="0"/>
              <a:t> </a:t>
            </a:r>
            <a:r>
              <a:rPr lang="ru-RU" sz="2000" i="1" smtClean="0">
                <a:solidFill>
                  <a:schemeClr val="bg1"/>
                </a:solidFill>
              </a:rPr>
              <a:t>-</a:t>
            </a:r>
            <a:r>
              <a:rPr lang="ru-RU" sz="2000" smtClean="0">
                <a:solidFill>
                  <a:srgbClr val="996633"/>
                </a:solidFill>
              </a:rPr>
              <a:t>цвет - символ богатства, силы, справедливости;</a:t>
            </a:r>
          </a:p>
          <a:p>
            <a:pPr>
              <a:lnSpc>
                <a:spcPct val="90000"/>
              </a:lnSpc>
            </a:pPr>
            <a:r>
              <a:rPr lang="ru-RU" sz="2000" b="1" i="1" smtClean="0">
                <a:solidFill>
                  <a:srgbClr val="D9D9D9"/>
                </a:solidFill>
              </a:rPr>
              <a:t>Серебро</a:t>
            </a:r>
            <a:r>
              <a:rPr lang="ru-RU" sz="2000" i="1" smtClean="0"/>
              <a:t> </a:t>
            </a:r>
            <a:r>
              <a:rPr lang="ru-RU" sz="2000" smtClean="0">
                <a:solidFill>
                  <a:schemeClr val="bg1"/>
                </a:solidFill>
              </a:rPr>
              <a:t>- </a:t>
            </a:r>
            <a:r>
              <a:rPr lang="ru-RU" sz="2000" smtClean="0">
                <a:solidFill>
                  <a:srgbClr val="996633"/>
                </a:solidFill>
              </a:rPr>
              <a:t>символ невинности и чистоты;</a:t>
            </a:r>
          </a:p>
          <a:p>
            <a:pPr>
              <a:lnSpc>
                <a:spcPct val="90000"/>
              </a:lnSpc>
            </a:pPr>
            <a:r>
              <a:rPr lang="ru-RU" sz="2000" b="1" i="1" smtClean="0">
                <a:solidFill>
                  <a:srgbClr val="C00000"/>
                </a:solidFill>
              </a:rPr>
              <a:t>Червленый</a:t>
            </a:r>
            <a:r>
              <a:rPr lang="ru-RU" sz="2000" i="1" smtClean="0">
                <a:solidFill>
                  <a:schemeClr val="bg1"/>
                </a:solidFill>
              </a:rPr>
              <a:t>-</a:t>
            </a:r>
            <a:r>
              <a:rPr lang="ru-RU" sz="2000" i="1" smtClean="0">
                <a:solidFill>
                  <a:srgbClr val="996633"/>
                </a:solidFill>
              </a:rPr>
              <a:t>(темно-красный!) - </a:t>
            </a:r>
            <a:r>
              <a:rPr lang="ru-RU" sz="2000" smtClean="0">
                <a:solidFill>
                  <a:srgbClr val="996633"/>
                </a:solidFill>
              </a:rPr>
              <a:t>символ любви, смелости;</a:t>
            </a:r>
          </a:p>
          <a:p>
            <a:pPr>
              <a:lnSpc>
                <a:spcPct val="90000"/>
              </a:lnSpc>
            </a:pPr>
            <a:r>
              <a:rPr lang="ru-RU" sz="2000" b="1" i="1" smtClean="0">
                <a:solidFill>
                  <a:srgbClr val="0099FF"/>
                </a:solidFill>
              </a:rPr>
              <a:t>Голубой</a:t>
            </a:r>
            <a:r>
              <a:rPr lang="ru-RU" sz="2000" i="1" smtClean="0">
                <a:solidFill>
                  <a:srgbClr val="0099FF"/>
                </a:solidFill>
              </a:rPr>
              <a:t> </a:t>
            </a:r>
            <a:r>
              <a:rPr lang="ru-RU" sz="2000" i="1" smtClean="0">
                <a:solidFill>
                  <a:schemeClr val="bg1"/>
                </a:solidFill>
              </a:rPr>
              <a:t>- </a:t>
            </a:r>
            <a:r>
              <a:rPr lang="ru-RU" sz="2000" smtClean="0">
                <a:solidFill>
                  <a:srgbClr val="996633"/>
                </a:solidFill>
              </a:rPr>
              <a:t>символ красоты и величия;</a:t>
            </a:r>
          </a:p>
          <a:p>
            <a:pPr>
              <a:lnSpc>
                <a:spcPct val="90000"/>
              </a:lnSpc>
            </a:pPr>
            <a:r>
              <a:rPr lang="ru-RU" sz="2000" b="1" i="1" smtClean="0">
                <a:solidFill>
                  <a:srgbClr val="00B050"/>
                </a:solidFill>
              </a:rPr>
              <a:t>Зеленый</a:t>
            </a:r>
            <a:r>
              <a:rPr lang="ru-RU" sz="2000" i="1" smtClean="0"/>
              <a:t> </a:t>
            </a:r>
            <a:r>
              <a:rPr lang="ru-RU" sz="2000" smtClean="0">
                <a:solidFill>
                  <a:schemeClr val="bg1"/>
                </a:solidFill>
              </a:rPr>
              <a:t>- </a:t>
            </a:r>
            <a:r>
              <a:rPr lang="ru-RU" sz="2000" smtClean="0">
                <a:solidFill>
                  <a:srgbClr val="996633"/>
                </a:solidFill>
              </a:rPr>
              <a:t>символ изобилия, надежды, свободы;</a:t>
            </a:r>
          </a:p>
          <a:p>
            <a:pPr>
              <a:lnSpc>
                <a:spcPct val="90000"/>
              </a:lnSpc>
            </a:pPr>
            <a:r>
              <a:rPr lang="ru-RU" sz="2000" b="1" i="1" smtClean="0">
                <a:solidFill>
                  <a:srgbClr val="FF0000"/>
                </a:solidFill>
              </a:rPr>
              <a:t>Пурпурный</a:t>
            </a:r>
            <a:r>
              <a:rPr lang="ru-RU" sz="2000" i="1" smtClean="0"/>
              <a:t> </a:t>
            </a:r>
            <a:r>
              <a:rPr lang="ru-RU" sz="2000" i="1" smtClean="0">
                <a:solidFill>
                  <a:srgbClr val="996633"/>
                </a:solidFill>
              </a:rPr>
              <a:t>-(красный с оттенком синего) – </a:t>
            </a:r>
            <a:r>
              <a:rPr lang="ru-RU" sz="2000" smtClean="0">
                <a:solidFill>
                  <a:srgbClr val="996633"/>
                </a:solidFill>
              </a:rPr>
              <a:t>могущество, достоинство;</a:t>
            </a:r>
          </a:p>
          <a:p>
            <a:pPr>
              <a:lnSpc>
                <a:spcPct val="90000"/>
              </a:lnSpc>
            </a:pPr>
            <a:r>
              <a:rPr lang="ru-RU" sz="2000" b="1" i="1" smtClean="0"/>
              <a:t>Черный</a:t>
            </a:r>
            <a:r>
              <a:rPr lang="ru-RU" sz="2000" i="1" smtClean="0">
                <a:solidFill>
                  <a:schemeClr val="bg1"/>
                </a:solidFill>
              </a:rPr>
              <a:t> </a:t>
            </a:r>
            <a:r>
              <a:rPr lang="ru-RU" sz="2000" smtClean="0">
                <a:solidFill>
                  <a:schemeClr val="bg1"/>
                </a:solidFill>
              </a:rPr>
              <a:t>– </a:t>
            </a:r>
            <a:r>
              <a:rPr lang="ru-RU" sz="2000" smtClean="0">
                <a:solidFill>
                  <a:srgbClr val="996633"/>
                </a:solidFill>
              </a:rPr>
              <a:t>скромность, мудрость и печаль.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smtClean="0">
              <a:solidFill>
                <a:srgbClr val="9966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Элементы герба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 smtClean="0"/>
          </a:p>
          <a:p>
            <a:pPr>
              <a:lnSpc>
                <a:spcPct val="90000"/>
              </a:lnSpc>
            </a:pPr>
            <a:r>
              <a:rPr lang="ru-RU" sz="2400" smtClean="0"/>
              <a:t>В классической средневековой геральдике герб состоял из множества элементов - щита, щитодержателей, мантии, шлема, короны, девиза и др., но сегодня в основном применяются более простые гербы, состоящие только из щита с рисунком на нем (иногда к ним добавляется лента с девизом снизу щита). </a:t>
            </a:r>
          </a:p>
          <a:p>
            <a:pPr>
              <a:lnSpc>
                <a:spcPct val="90000"/>
              </a:lnSpc>
            </a:pPr>
            <a:endParaRPr lang="ru-RU" sz="2400" smtClean="0"/>
          </a:p>
          <a:p>
            <a:pPr>
              <a:lnSpc>
                <a:spcPct val="90000"/>
              </a:lnSpc>
            </a:pPr>
            <a:r>
              <a:rPr lang="ru-RU" sz="2400" smtClean="0"/>
              <a:t>Композиция герба обычно была симметрична. Самую важную информационную часть герба помещали в центр.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76250"/>
            <a:ext cx="4824412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Содержимое 4" descr="1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2133600"/>
            <a:ext cx="3529013" cy="21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Documents and Settings\Учитель\Рабочий стол\Форма щитов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341438"/>
            <a:ext cx="6264275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Формы щита</a:t>
            </a:r>
          </a:p>
        </p:txBody>
      </p:sp>
      <p:pic>
        <p:nvPicPr>
          <p:cNvPr id="1945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4691063"/>
            <a:ext cx="4498975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/>
              <a:t>Условное изображение имело свое значение: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i="1" smtClean="0"/>
              <a:t>дуб, медведь </a:t>
            </a:r>
            <a:r>
              <a:rPr lang="ru-RU" sz="2400" smtClean="0"/>
              <a:t>означали силу; </a:t>
            </a:r>
            <a:endParaRPr lang="ru-RU" sz="2400" i="1" smtClean="0"/>
          </a:p>
          <a:p>
            <a:pPr>
              <a:lnSpc>
                <a:spcPct val="90000"/>
              </a:lnSpc>
            </a:pPr>
            <a:r>
              <a:rPr lang="ru-RU" sz="2400" i="1" smtClean="0"/>
              <a:t>факел, раскрытая книга </a:t>
            </a:r>
            <a:r>
              <a:rPr lang="ru-RU" sz="2400" smtClean="0"/>
              <a:t>- знание; </a:t>
            </a:r>
            <a:endParaRPr lang="ru-RU" sz="2400" i="1" smtClean="0"/>
          </a:p>
          <a:p>
            <a:pPr>
              <a:lnSpc>
                <a:spcPct val="90000"/>
              </a:lnSpc>
            </a:pPr>
            <a:r>
              <a:rPr lang="ru-RU" sz="2400" i="1" smtClean="0"/>
              <a:t>пчела - </a:t>
            </a:r>
            <a:r>
              <a:rPr lang="ru-RU" sz="2400" smtClean="0"/>
              <a:t>трудолюбие; </a:t>
            </a:r>
            <a:endParaRPr lang="ru-RU" sz="2400" i="1" smtClean="0"/>
          </a:p>
          <a:p>
            <a:pPr>
              <a:lnSpc>
                <a:spcPct val="90000"/>
              </a:lnSpc>
            </a:pPr>
            <a:r>
              <a:rPr lang="ru-RU" sz="2400" i="1" smtClean="0"/>
              <a:t>лавр </a:t>
            </a:r>
            <a:r>
              <a:rPr lang="ru-RU" sz="2400" smtClean="0"/>
              <a:t>- славу; </a:t>
            </a:r>
            <a:endParaRPr lang="ru-RU" sz="2400" i="1" smtClean="0"/>
          </a:p>
          <a:p>
            <a:pPr>
              <a:lnSpc>
                <a:spcPct val="90000"/>
              </a:lnSpc>
            </a:pPr>
            <a:r>
              <a:rPr lang="ru-RU" sz="2400" i="1" smtClean="0"/>
              <a:t>крылатый змей </a:t>
            </a:r>
            <a:r>
              <a:rPr lang="ru-RU" sz="2400" smtClean="0"/>
              <a:t>- зло, смуту; </a:t>
            </a:r>
            <a:endParaRPr lang="ru-RU" sz="2400" i="1" smtClean="0"/>
          </a:p>
          <a:p>
            <a:pPr>
              <a:lnSpc>
                <a:spcPct val="90000"/>
              </a:lnSpc>
            </a:pPr>
            <a:r>
              <a:rPr lang="ru-RU" sz="2400" i="1" smtClean="0"/>
              <a:t>дракон - </a:t>
            </a:r>
            <a:r>
              <a:rPr lang="ru-RU" sz="2400" smtClean="0"/>
              <a:t>могущество; </a:t>
            </a:r>
            <a:endParaRPr lang="ru-RU" sz="2400" i="1" smtClean="0"/>
          </a:p>
          <a:p>
            <a:pPr>
              <a:lnSpc>
                <a:spcPct val="90000"/>
              </a:lnSpc>
            </a:pPr>
            <a:r>
              <a:rPr lang="ru-RU" sz="2400" i="1" smtClean="0"/>
              <a:t>рука в перчатке </a:t>
            </a:r>
            <a:r>
              <a:rPr lang="ru-RU" sz="2400" smtClean="0"/>
              <a:t>- храбрость;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лев - символ силы, мужества, великодушия;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леопард - храбрость, отвага;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ворон - долголетие;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петух - символ боя.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Ленты</a:t>
            </a:r>
          </a:p>
        </p:txBody>
      </p:sp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16113"/>
            <a:ext cx="8785225" cy="326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297</Words>
  <Application>Microsoft Office PowerPoint</Application>
  <PresentationFormat>Экран (4:3)</PresentationFormat>
  <Paragraphs>41</Paragraphs>
  <Slides>10</Slides>
  <Notes>0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Arial</vt:lpstr>
      <vt:lpstr>Тема Office</vt:lpstr>
      <vt:lpstr>Инструкция по выполнению</vt:lpstr>
      <vt:lpstr>Геральдика</vt:lpstr>
      <vt:lpstr>Герольд</vt:lpstr>
      <vt:lpstr>Правила геральдики</vt:lpstr>
      <vt:lpstr>Элементы герба</vt:lpstr>
      <vt:lpstr>Слайд 6</vt:lpstr>
      <vt:lpstr>Формы щита</vt:lpstr>
      <vt:lpstr>Условное изображение имело свое значение:</vt:lpstr>
      <vt:lpstr>Ленты</vt:lpstr>
      <vt:lpstr>Девиз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по выполнению</dc:title>
  <dc:creator>Vip</dc:creator>
  <cp:lastModifiedBy>User</cp:lastModifiedBy>
  <cp:revision>2</cp:revision>
  <dcterms:created xsi:type="dcterms:W3CDTF">2014-10-07T21:42:48Z</dcterms:created>
  <dcterms:modified xsi:type="dcterms:W3CDTF">2014-10-09T12:11:24Z</dcterms:modified>
</cp:coreProperties>
</file>