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handoutMasterIdLst>
    <p:handoutMasterId r:id="rId22"/>
  </p:handoutMasterIdLst>
  <p:sldIdLst>
    <p:sldId id="257" r:id="rId3"/>
    <p:sldId id="270" r:id="rId4"/>
    <p:sldId id="271" r:id="rId5"/>
    <p:sldId id="274" r:id="rId6"/>
    <p:sldId id="260" r:id="rId7"/>
    <p:sldId id="261" r:id="rId8"/>
    <p:sldId id="258" r:id="rId9"/>
    <p:sldId id="259" r:id="rId10"/>
    <p:sldId id="262" r:id="rId11"/>
    <p:sldId id="263" r:id="rId12"/>
    <p:sldId id="275" r:id="rId13"/>
    <p:sldId id="265" r:id="rId14"/>
    <p:sldId id="273" r:id="rId15"/>
    <p:sldId id="264" r:id="rId16"/>
    <p:sldId id="266" r:id="rId17"/>
    <p:sldId id="267" r:id="rId18"/>
    <p:sldId id="268" r:id="rId19"/>
    <p:sldId id="269" r:id="rId20"/>
    <p:sldId id="276" r:id="rId21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92" autoAdjust="0"/>
    <p:restoredTop sz="94689" autoAdjust="0"/>
  </p:normalViewPr>
  <p:slideViewPr>
    <p:cSldViewPr>
      <p:cViewPr>
        <p:scale>
          <a:sx n="78" d="100"/>
          <a:sy n="78" d="100"/>
        </p:scale>
        <p:origin x="-72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4F73-9814-48B0-9B0A-57765857F0A1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F5B8-6BEB-4C87-AC20-5769B05A91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1%82%D0%BE%D0%BA%D0%BE%D0%BB%D1%8C%D1%81%D0%BA%D0%B8%D0%B9,_%D0%9C%D0%B0%D1%80%D0%BA_%D0%9C%D0%B0%D1%82%D0%B2%D0%B5%D0%B5%D0%B2%D0%B8%D1%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ru.wikipedia.org/wiki/%D0%A2%D0%B0%D0%B3%D0%B0%D0%BD%D1%80%D0%BE%D0%B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0%BE%D0%BD%D0%B7%D0%B0" TargetMode="External"/><Relationship Id="rId3" Type="http://schemas.openxmlformats.org/officeDocument/2006/relationships/hyperlink" Target="http://ru.wikipedia.org/wiki/%D0%A4%D0%B0%D0%BB%D1%8C%D0%BA%D0%BE%D0%BD%D0%B5,_%D0%AD%D1%82%D1%8C%D0%B5%D0%BD_%D0%9C%D0%BE%D1%80%D0%B8%D1%81" TargetMode="External"/><Relationship Id="rId7" Type="http://schemas.openxmlformats.org/officeDocument/2006/relationships/hyperlink" Target="http://ru.wikipedia.org/wiki/%D0%93%D1%80%D0%B0%D0%BD%D0%B8%D1%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ru.wikipedia.org/wiki/1770" TargetMode="External"/><Relationship Id="rId5" Type="http://schemas.openxmlformats.org/officeDocument/2006/relationships/hyperlink" Target="http://ru.wikipedia.org/wiki/1768" TargetMode="External"/><Relationship Id="rId4" Type="http://schemas.openxmlformats.org/officeDocument/2006/relationships/hyperlink" Target="http://ru.wikipedia.org/wiki/%D0%9F%D1%91%D1%82%D1%80_I_%D0%92%D0%B5%D0%BB%D0%B8%D0%BA%D0%B8%D0%B9" TargetMode="External"/><Relationship Id="rId9" Type="http://schemas.openxmlformats.org/officeDocument/2006/relationships/hyperlink" Target="http://ru.wikipedia.org/wiki/%D0%A1%D0%B5%D0%BD%D0%B0%D1%82%D1%81%D0%BA%D0%B0%D1%8F_%D0%BF%D0%BB%D0%BE%D1%89%D0%B0%D0%B4%D1%8C_(%D0%A1%D0%B0%D0%BD%D0%BA%D1%82-%D0%9F%D0%B5%D1%82%D0%B5%D1%80%D0%B1%D1%83%D1%80%D0%B3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1%82%D0%BE%D0%BA%D0%BE%D0%BB%D1%8C%D1%81%D0%BA%D0%B8%D0%B9,_%D0%9C%D0%B0%D1%80%D0%BA_%D0%9C%D0%B0%D1%82%D0%B2%D0%B5%D0%B5%D0%B2%D0%B8%D1%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ru.wikipedia.org/wiki/%D0%A2%D0%B0%D0%B3%D0%B0%D0%BD%D1%80%D0%BE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1813"/>
            <a:ext cx="6072188" cy="1714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Эпоха Петра Великого</a:t>
            </a:r>
            <a:endParaRPr lang="ru-RU" sz="9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23850" y="1557338"/>
            <a:ext cx="568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ahoma" pitchFamily="34" charset="0"/>
              </a:rPr>
              <a:t>       </a:t>
            </a:r>
          </a:p>
        </p:txBody>
      </p:sp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-428625" y="285750"/>
            <a:ext cx="69834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ahoma" pitchFamily="34" charset="0"/>
              </a:rPr>
              <a:t>«То академик, </a:t>
            </a:r>
          </a:p>
          <a:p>
            <a:pPr algn="ctr"/>
            <a:r>
              <a:rPr lang="ru-RU" sz="3600" b="1" dirty="0">
                <a:latin typeface="Tahoma" pitchFamily="34" charset="0"/>
              </a:rPr>
              <a:t>то герой,</a:t>
            </a:r>
          </a:p>
          <a:p>
            <a:pPr algn="ctr"/>
            <a:r>
              <a:rPr lang="ru-RU" sz="3600" b="1" dirty="0">
                <a:latin typeface="Tahoma" pitchFamily="34" charset="0"/>
              </a:rPr>
              <a:t>то мореплаватель, </a:t>
            </a:r>
          </a:p>
          <a:p>
            <a:pPr algn="ctr"/>
            <a:r>
              <a:rPr lang="ru-RU" sz="3600" b="1" dirty="0">
                <a:latin typeface="Tahoma" pitchFamily="34" charset="0"/>
              </a:rPr>
              <a:t>то плотник» </a:t>
            </a:r>
          </a:p>
          <a:p>
            <a:r>
              <a:rPr lang="ru-RU" dirty="0">
                <a:latin typeface="Tahoma" pitchFamily="34" charset="0"/>
              </a:rPr>
              <a:t>                                                     А.С.Пушкин. </a:t>
            </a:r>
          </a:p>
        </p:txBody>
      </p:sp>
      <p:pic>
        <p:nvPicPr>
          <p:cNvPr id="8" name="Picture 3" descr="C:\Documents and Settings\Женя\Мои документы\Петр 1\2Peter_I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2852"/>
            <a:ext cx="3200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430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Презентации уроков\Россия 16-18 вв\петр 1\петр 500 стар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929222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5500702"/>
            <a:ext cx="17145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1898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Intel CORE\Downloads\Петенька 1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3380"/>
            <a:ext cx="4357686" cy="22177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6215074" y="6150114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1912 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027" name="Picture 3" descr="C:\Users\Intel CORE\Downloads\Золотые_2_рубля_Петра_1_1720.jpg"/>
          <p:cNvPicPr>
            <a:picLocks noChangeAspect="1" noChangeArrowheads="1"/>
          </p:cNvPicPr>
          <p:nvPr/>
        </p:nvPicPr>
        <p:blipFill>
          <a:blip r:embed="rId4"/>
          <a:srcRect l="2250" t="4151" r="2124" b="10747"/>
          <a:stretch>
            <a:fillRect/>
          </a:stretch>
        </p:blipFill>
        <p:spPr bwMode="auto">
          <a:xfrm>
            <a:off x="1500166" y="0"/>
            <a:ext cx="607223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Презентации уроков\Россия 16-18 вв\петр 1\петр 500 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14876" cy="2054217"/>
          </a:xfrm>
          <a:prstGeom prst="rect">
            <a:avLst/>
          </a:prstGeom>
          <a:noFill/>
        </p:spPr>
      </p:pic>
      <p:pic>
        <p:nvPicPr>
          <p:cNvPr id="3" name="Picture 5" descr="E:\Презентации уроков\Россия 16-18 вв\петр 1\Петр 500рубл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14818"/>
            <a:ext cx="4429124" cy="215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071546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CC"/>
                </a:solidFill>
              </a:rPr>
              <a:t>1995 г</a:t>
            </a:r>
            <a:r>
              <a:rPr lang="ru-RU" sz="4800" dirty="0" smtClean="0">
                <a:solidFill>
                  <a:srgbClr val="0033CC"/>
                </a:solidFill>
              </a:rPr>
              <a:t>.</a:t>
            </a:r>
            <a:endParaRPr lang="ru-RU" sz="4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и уроков\Россия 16-18 вв\петр 1\петр таганр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3929090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Памятник Петру I  —работа скульптора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u="sng" dirty="0" smtClean="0">
                <a:solidFill>
                  <a:srgbClr val="0033CC"/>
                </a:solidFill>
                <a:hlinkClick r:id="rId3" tooltip="Антокольский, Марк Матвеевич"/>
              </a:rPr>
              <a:t>М. М. </a:t>
            </a:r>
            <a:r>
              <a:rPr lang="ru-RU" sz="2800" b="1" u="sng" dirty="0" err="1" smtClean="0">
                <a:solidFill>
                  <a:srgbClr val="0033CC"/>
                </a:solidFill>
                <a:hlinkClick r:id="rId3" tooltip="Антокольский, Марк Матвеевич"/>
              </a:rPr>
              <a:t>Антокольского</a:t>
            </a:r>
            <a:r>
              <a:rPr lang="ru-RU" sz="2800" b="1" dirty="0" smtClean="0">
                <a:solidFill>
                  <a:srgbClr val="0033CC"/>
                </a:solidFill>
              </a:rPr>
              <a:t>, установленный в </a:t>
            </a:r>
            <a:r>
              <a:rPr lang="ru-RU" sz="2800" b="1" u="sng" dirty="0" smtClean="0">
                <a:solidFill>
                  <a:srgbClr val="0033CC"/>
                </a:solidFill>
                <a:hlinkClick r:id="rId4" tooltip="Таганрог"/>
              </a:rPr>
              <a:t>Таганроге</a:t>
            </a:r>
            <a:r>
              <a:rPr lang="ru-RU" sz="2800" b="1" dirty="0" smtClean="0">
                <a:solidFill>
                  <a:srgbClr val="0033CC"/>
                </a:solidFill>
              </a:rPr>
              <a:t> в </a:t>
            </a:r>
            <a:r>
              <a:rPr lang="ru-RU" sz="2800" b="1" u="sng" dirty="0" smtClean="0">
                <a:solidFill>
                  <a:srgbClr val="0033CC"/>
                </a:solidFill>
              </a:rPr>
              <a:t>1903 г.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l CORE\Pictures\2013-03-21 й\й 001.jpg"/>
          <p:cNvPicPr>
            <a:picLocks noChangeAspect="1" noChangeArrowheads="1"/>
          </p:cNvPicPr>
          <p:nvPr/>
        </p:nvPicPr>
        <p:blipFill>
          <a:blip r:embed="rId2"/>
          <a:srcRect l="885" t="1404" r="885" b="3120"/>
          <a:stretch>
            <a:fillRect/>
          </a:stretch>
        </p:blipFill>
        <p:spPr bwMode="auto">
          <a:xfrm>
            <a:off x="500034" y="214290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езентации уроков\Россия 16-18 вв\петр 1\Петр Орден пол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40" cy="5214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643578"/>
            <a:ext cx="6643734" cy="121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Орден Андрея Первозванного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4" name="Picture 2" descr="E:\Презентации уроков\Россия 16-18 вв\петр 1\петр Орден андре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0"/>
            <a:ext cx="2357454" cy="3714752"/>
          </a:xfrm>
          <a:prstGeom prst="rect">
            <a:avLst/>
          </a:prstGeom>
          <a:noFill/>
        </p:spPr>
      </p:pic>
      <p:pic>
        <p:nvPicPr>
          <p:cNvPr id="7171" name="Picture 3" descr="E:\Презентации уроков\Россия 16-18 вв\петр 1\петр звезда и знак орде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714752"/>
            <a:ext cx="149069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Презентации уроков\Россия 16-18 вв\петр 1\Андреевский флаг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Андреевский флаг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ентации уроков\Россия 16-18 вв\петр 1\петр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857752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6143644"/>
            <a:ext cx="8786874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Орден Святой Екатерины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E:\Презентации уроков\Россия 16-18 вв\петр 1\петр орден Святой екатер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0"/>
            <a:ext cx="4349750" cy="3803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езентации уроков\Россия 16-18 вв\петр 1\петр Орден св алек Нев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5643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715016"/>
            <a:ext cx="400052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Орден Александра Невского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E:\Презентации уроков\Россия 16-18 вв\петр 1\Петр Ал невский Сов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3810000" cy="4019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4143380"/>
            <a:ext cx="4786346" cy="271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Орден Александра Невского.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Учрежден в 1942 г. для награждения командного состава за выдающиеся заслуги в организации и руководстве боевыми операциями и за достигнутые в результате этих операций успехи в боях за Родину.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и уроков\Россия 16-18 вв\петр 1\петр ме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857652" cy="4357694"/>
          </a:xfrm>
          <a:prstGeom prst="rect">
            <a:avLst/>
          </a:prstGeom>
          <a:noFill/>
        </p:spPr>
      </p:pic>
      <p:pic>
        <p:nvPicPr>
          <p:cNvPr id="11267" name="Picture 3" descr="E:\Презентации уроков\Россия 16-18 вв\петр 1\Петр медал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143404" cy="435769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714884"/>
          <a:ext cx="8786874" cy="571504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«Иудина медаль» (Мазепе за предательство). 1709 г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4282" y="5214950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аверсе изображен Повесившийся на осине Иуда, «внизу десять Серебреников лежащих и при них мешок…». Справа по кругу расположена надпись: «Мазепе за предательство».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реверсе надпись: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Треклят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сын погибельный Иуда еже за сребролюбие давится».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DSC04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3297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142899"/>
            <a:ext cx="902671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«Жить для пользы и славы государства и Отечества, не   жалеть                    здоровья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самой            жизни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общего                  блага»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«Никогда ни один народ не совершал такого подвига, какой был совершен русским народом в первую четверть </a:t>
            </a:r>
            <a:r>
              <a:rPr lang="en-US" dirty="0" smtClean="0"/>
              <a:t>XVIII</a:t>
            </a:r>
            <a:r>
              <a:rPr lang="ru-RU" dirty="0" smtClean="0"/>
              <a:t> века. Человека, руководящего этим народом, можно назвать величайшим историческим деятелем».</a:t>
            </a:r>
          </a:p>
          <a:p>
            <a:pPr>
              <a:buNone/>
            </a:pPr>
            <a:r>
              <a:rPr lang="ru-RU" b="1" dirty="0" smtClean="0"/>
              <a:t>     С.М.Соловьев </a:t>
            </a:r>
            <a:endParaRPr lang="ru-RU" b="1" dirty="0"/>
          </a:p>
        </p:txBody>
      </p:sp>
      <p:pic>
        <p:nvPicPr>
          <p:cNvPr id="40965" name="Picture 5" descr="C:\Users\Intel CORE\Downloads\Солов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496"/>
            <a:ext cx="34163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Радищев</a:t>
            </a:r>
            <a:r>
              <a:rPr lang="ru-RU" dirty="0" smtClean="0"/>
              <a:t> признавал Петра «мужем </a:t>
            </a:r>
          </a:p>
          <a:p>
            <a:pPr>
              <a:buNone/>
            </a:pPr>
            <a:r>
              <a:rPr lang="ru-RU" dirty="0" smtClean="0"/>
              <a:t>необыкновенным», но отмечая</a:t>
            </a:r>
          </a:p>
          <a:p>
            <a:pPr>
              <a:buNone/>
            </a:pPr>
            <a:r>
              <a:rPr lang="ru-RU" dirty="0" smtClean="0"/>
              <a:t>его заслуги, упрекал его в усилении</a:t>
            </a:r>
          </a:p>
          <a:p>
            <a:pPr>
              <a:buNone/>
            </a:pPr>
            <a:r>
              <a:rPr lang="ru-RU" dirty="0" smtClean="0"/>
              <a:t> крепостного гнета.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b="1" dirty="0" smtClean="0"/>
              <a:t> Чернышевский </a:t>
            </a:r>
            <a:r>
              <a:rPr lang="ru-RU" dirty="0" smtClean="0"/>
              <a:t>видел в Петре</a:t>
            </a:r>
          </a:p>
          <a:p>
            <a:pPr>
              <a:buNone/>
            </a:pPr>
            <a:r>
              <a:rPr lang="ru-RU" dirty="0" smtClean="0"/>
              <a:t>                                        «идеал патриота», вместе с тем </a:t>
            </a:r>
          </a:p>
          <a:p>
            <a:pPr>
              <a:buNone/>
            </a:pPr>
            <a:r>
              <a:rPr lang="ru-RU" dirty="0" smtClean="0"/>
              <a:t>                                           указывал, что преобразования</a:t>
            </a:r>
          </a:p>
          <a:p>
            <a:pPr>
              <a:buNone/>
            </a:pPr>
            <a:r>
              <a:rPr lang="ru-RU" dirty="0" smtClean="0"/>
              <a:t>                                           не изменили положение </a:t>
            </a:r>
          </a:p>
          <a:p>
            <a:pPr>
              <a:buNone/>
            </a:pPr>
            <a:r>
              <a:rPr lang="ru-RU" dirty="0" smtClean="0"/>
              <a:t>                                          трудового народа.</a:t>
            </a:r>
            <a:endParaRPr lang="ru-RU" dirty="0"/>
          </a:p>
        </p:txBody>
      </p:sp>
      <p:pic>
        <p:nvPicPr>
          <p:cNvPr id="41988" name="Picture 4" descr="C:\Users\Intel CORE\Downloads\Радищ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643174" cy="3643314"/>
          </a:xfrm>
          <a:prstGeom prst="rect">
            <a:avLst/>
          </a:prstGeom>
          <a:noFill/>
        </p:spPr>
      </p:pic>
      <p:pic>
        <p:nvPicPr>
          <p:cNvPr id="41989" name="Picture 5" descr="C:\Users\Intel CORE\Downloads\Черныше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278608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l CORE\Downloads\кроссворд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1643074" cy="1214446"/>
          </a:xfrm>
          <a:prstGeom prst="rect">
            <a:avLst/>
          </a:prstGeom>
          <a:noFill/>
        </p:spPr>
      </p:pic>
      <p:pic>
        <p:nvPicPr>
          <p:cNvPr id="1027" name="Picture 3" descr="C:\Users\Intel CORE\Downloads\кроссворд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14356"/>
            <a:ext cx="857256" cy="1458902"/>
          </a:xfrm>
          <a:prstGeom prst="rect">
            <a:avLst/>
          </a:prstGeom>
          <a:noFill/>
        </p:spPr>
      </p:pic>
      <p:pic>
        <p:nvPicPr>
          <p:cNvPr id="1028" name="Picture 4" descr="C:\Users\Intel CORE\Downloads\кроссворд 7.jpg"/>
          <p:cNvPicPr>
            <a:picLocks noChangeAspect="1" noChangeArrowheads="1"/>
          </p:cNvPicPr>
          <p:nvPr/>
        </p:nvPicPr>
        <p:blipFill>
          <a:blip r:embed="rId4"/>
          <a:srcRect t="12000" b="24000"/>
          <a:stretch>
            <a:fillRect/>
          </a:stretch>
        </p:blipFill>
        <p:spPr bwMode="auto">
          <a:xfrm>
            <a:off x="5072066" y="1000108"/>
            <a:ext cx="1690686" cy="1143008"/>
          </a:xfrm>
          <a:prstGeom prst="rect">
            <a:avLst/>
          </a:prstGeom>
          <a:noFill/>
        </p:spPr>
      </p:pic>
      <p:pic>
        <p:nvPicPr>
          <p:cNvPr id="1029" name="Picture 5" descr="C:\Users\Intel CORE\Downloads\кроссворд 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786190"/>
            <a:ext cx="1357322" cy="1428760"/>
          </a:xfrm>
          <a:prstGeom prst="rect">
            <a:avLst/>
          </a:prstGeom>
          <a:noFill/>
        </p:spPr>
      </p:pic>
      <p:pic>
        <p:nvPicPr>
          <p:cNvPr id="1030" name="Picture 6" descr="C:\Users\Intel CORE\Downloads\кроссворд 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357562"/>
            <a:ext cx="1135059" cy="19288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428604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trike="sngStrike" dirty="0" smtClean="0">
                <a:solidFill>
                  <a:schemeClr val="tx1"/>
                </a:solidFill>
              </a:rPr>
              <a:t>Ь</a:t>
            </a:r>
            <a:endParaRPr lang="ru-RU" sz="4800" b="1" strike="sngStrike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928670"/>
            <a:ext cx="785818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1000108"/>
            <a:ext cx="57150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в</a:t>
            </a:r>
            <a:endParaRPr lang="ru-RU" sz="9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57166"/>
            <a:ext cx="157163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Т   </a:t>
            </a:r>
            <a:r>
              <a:rPr lang="ru-RU" sz="4800" b="1" dirty="0" smtClean="0">
                <a:solidFill>
                  <a:srgbClr val="0033CC"/>
                </a:solidFill>
              </a:rPr>
              <a:t>Д</a:t>
            </a:r>
            <a:endParaRPr lang="ru-RU" sz="4800" b="1" dirty="0">
              <a:solidFill>
                <a:srgbClr val="0033CC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500694" y="642918"/>
            <a:ext cx="428628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786578" y="857232"/>
            <a:ext cx="128588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ах</a:t>
            </a:r>
            <a:r>
              <a:rPr lang="ru-RU" sz="6000" b="1" dirty="0" smtClean="0">
                <a:solidFill>
                  <a:schemeClr val="tx1"/>
                </a:solidFill>
              </a:rPr>
              <a:t>   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357298"/>
            <a:ext cx="57147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,,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3786190"/>
            <a:ext cx="71438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а</a:t>
            </a:r>
            <a:endParaRPr lang="ru-RU" sz="9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3500438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,,,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3286124"/>
            <a:ext cx="35719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,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C:\Users\Intel CORE\Downloads\веко.jpg"/>
          <p:cNvPicPr>
            <a:picLocks noChangeAspect="1" noChangeArrowheads="1"/>
          </p:cNvPicPr>
          <p:nvPr/>
        </p:nvPicPr>
        <p:blipFill>
          <a:blip r:embed="rId7"/>
          <a:srcRect l="5000" t="35156"/>
          <a:stretch>
            <a:fillRect/>
          </a:stretch>
        </p:blipFill>
        <p:spPr bwMode="auto">
          <a:xfrm>
            <a:off x="4572000" y="4214818"/>
            <a:ext cx="1357312" cy="79057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000496" y="4000504"/>
            <a:ext cx="64294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о</a:t>
            </a:r>
            <a:endParaRPr lang="ru-RU" sz="9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5" name="Рисунок 24" descr="C:\Users\Intel CORE\Downloads\дельта 2.JPG"/>
          <p:cNvPicPr/>
          <p:nvPr/>
        </p:nvPicPr>
        <p:blipFill>
          <a:blip r:embed="rId8"/>
          <a:srcRect l="63467" t="66324" r="6012" b="5387"/>
          <a:stretch>
            <a:fillRect/>
          </a:stretch>
        </p:blipFill>
        <p:spPr bwMode="auto">
          <a:xfrm>
            <a:off x="6715140" y="3857628"/>
            <a:ext cx="1414895" cy="11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072198" y="4071942"/>
            <a:ext cx="42862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в</a:t>
            </a:r>
            <a:endParaRPr lang="ru-RU" sz="9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71876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О</a:t>
            </a:r>
            <a:r>
              <a:rPr lang="ru-RU" sz="6600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rgbClr val="0033CC"/>
                </a:solidFill>
              </a:rPr>
              <a:t>А</a:t>
            </a:r>
            <a:endParaRPr lang="ru-RU" sz="4800" b="1" dirty="0">
              <a:solidFill>
                <a:srgbClr val="0033CC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286380" y="3857628"/>
            <a:ext cx="428628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643702" y="3071810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trike="sngStrike" dirty="0" smtClean="0">
                <a:solidFill>
                  <a:schemeClr val="tx1"/>
                </a:solidFill>
              </a:rPr>
              <a:t>ЬТ</a:t>
            </a:r>
            <a:endParaRPr lang="ru-RU" sz="4800" b="1" strike="sngStrike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43900" y="4000504"/>
            <a:ext cx="78581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rgbClr val="0033CC"/>
                </a:solidFill>
                <a:latin typeface="Monotype Corsiva" pitchFamily="66" charset="0"/>
              </a:rPr>
              <a:t>х</a:t>
            </a:r>
            <a:endParaRPr lang="ru-RU" sz="9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 уроков\Россия 16-18 вв\петр 1\петр памят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98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714356"/>
            <a:ext cx="3286148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u="sng" dirty="0" err="1" smtClean="0">
                <a:solidFill>
                  <a:srgbClr val="0033CC"/>
                </a:solidFill>
                <a:hlinkClick r:id="rId3" tooltip="Фальконе, Этьен Морис"/>
              </a:rPr>
              <a:t>Этьен</a:t>
            </a:r>
            <a:r>
              <a:rPr lang="ru-RU" sz="3600" b="1" u="sng" dirty="0" smtClean="0">
                <a:solidFill>
                  <a:srgbClr val="0033CC"/>
                </a:solidFill>
                <a:hlinkClick r:id="rId3" tooltip="Фальконе, Этьен Морис"/>
              </a:rPr>
              <a:t> Фальконе</a:t>
            </a:r>
            <a:r>
              <a:rPr lang="ru-RU" sz="3600" b="1" dirty="0" smtClean="0">
                <a:solidFill>
                  <a:srgbClr val="0033CC"/>
                </a:solidFill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Памятник </a:t>
            </a:r>
            <a:r>
              <a:rPr lang="ru-RU" sz="3600" b="1" i="1" u="sng" dirty="0" smtClean="0">
                <a:solidFill>
                  <a:srgbClr val="0033CC"/>
                </a:solidFill>
                <a:hlinkClick r:id="rId4" tooltip="Пётр I Великий"/>
              </a:rPr>
              <a:t>Петру I</a:t>
            </a:r>
            <a:r>
              <a:rPr lang="ru-RU" sz="3600" b="1" dirty="0" smtClean="0">
                <a:solidFill>
                  <a:srgbClr val="0033CC"/>
                </a:solidFill>
              </a:rPr>
              <a:t>, </a:t>
            </a:r>
            <a:r>
              <a:rPr lang="ru-RU" sz="3600" b="1" u="sng" dirty="0" smtClean="0">
                <a:solidFill>
                  <a:srgbClr val="0033CC"/>
                </a:solidFill>
                <a:hlinkClick r:id="rId5" tooltip="1768"/>
              </a:rPr>
              <a:t>1768</a:t>
            </a:r>
            <a:r>
              <a:rPr lang="ru-RU" sz="3600" b="1" dirty="0" smtClean="0">
                <a:solidFill>
                  <a:srgbClr val="0033CC"/>
                </a:solidFill>
              </a:rPr>
              <a:t>—</a:t>
            </a:r>
            <a:r>
              <a:rPr lang="ru-RU" sz="3600" b="1" u="sng" dirty="0" smtClean="0">
                <a:solidFill>
                  <a:srgbClr val="0033CC"/>
                </a:solidFill>
                <a:hlinkClick r:id="rId6" tooltip="1770"/>
              </a:rPr>
              <a:t>1770гг</a:t>
            </a:r>
            <a:r>
              <a:rPr lang="ru-RU" sz="3600" b="1" dirty="0" smtClean="0">
                <a:solidFill>
                  <a:srgbClr val="0033CC"/>
                </a:solidFill>
              </a:rPr>
              <a:t>. </a:t>
            </a:r>
            <a:r>
              <a:rPr lang="ru-RU" sz="3600" b="1" u="sng" dirty="0" smtClean="0">
                <a:solidFill>
                  <a:srgbClr val="0033CC"/>
                </a:solidFill>
                <a:hlinkClick r:id="rId7" tooltip="Гранит"/>
              </a:rPr>
              <a:t>гранит</a:t>
            </a:r>
            <a:r>
              <a:rPr lang="ru-RU" sz="3600" b="1" dirty="0" smtClean="0">
                <a:solidFill>
                  <a:srgbClr val="0033CC"/>
                </a:solidFill>
              </a:rPr>
              <a:t>, </a:t>
            </a:r>
            <a:r>
              <a:rPr lang="ru-RU" sz="3600" b="1" u="sng" dirty="0" smtClean="0">
                <a:solidFill>
                  <a:srgbClr val="0033CC"/>
                </a:solidFill>
                <a:hlinkClick r:id="rId8" tooltip="Бронза"/>
              </a:rPr>
              <a:t>бронза</a:t>
            </a:r>
            <a:r>
              <a:rPr lang="ru-RU" sz="3600" b="1" dirty="0" smtClean="0">
                <a:solidFill>
                  <a:srgbClr val="0033CC"/>
                </a:solidFill>
              </a:rPr>
              <a:t>. Высота: 10,4 м </a:t>
            </a:r>
            <a:r>
              <a:rPr lang="ru-RU" sz="3600" b="1" u="sng" dirty="0" smtClean="0">
                <a:solidFill>
                  <a:srgbClr val="0033CC"/>
                </a:solidFill>
                <a:hlinkClick r:id="rId9" tooltip="Сенатская площадь (Санкт-Петербург)"/>
              </a:rPr>
              <a:t>Сенатская площадь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и уроков\Россия 16-18 вв\петр 1\Петр петразавод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286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142984"/>
            <a:ext cx="4429156" cy="457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Памятник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Петру </a:t>
            </a:r>
            <a:r>
              <a:rPr lang="en-US" sz="4400" b="1" dirty="0" smtClean="0">
                <a:solidFill>
                  <a:schemeClr val="tx1"/>
                </a:solidFill>
              </a:rPr>
              <a:t>I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г. Петрозаводске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и уроков\Россия 16-18 вв\петр 1\петр в азове.jpg"/>
          <p:cNvPicPr>
            <a:picLocks noChangeAspect="1" noChangeArrowheads="1"/>
          </p:cNvPicPr>
          <p:nvPr/>
        </p:nvPicPr>
        <p:blipFill>
          <a:blip r:embed="rId2"/>
          <a:srcRect l="12500" r="12499"/>
          <a:stretch>
            <a:fillRect/>
          </a:stretch>
        </p:blipFill>
        <p:spPr bwMode="auto">
          <a:xfrm>
            <a:off x="428596" y="142852"/>
            <a:ext cx="4143404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143116"/>
            <a:ext cx="3643338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Памятник Петру Первому в г.Азове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 уроков\Россия 16-18 вв\петр 1\петр в Вороне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643866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643578"/>
            <a:ext cx="71438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Памятник Петру Великому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  г.Воронеже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и уроков\Россия 16-18 вв\петр 1\петр таганр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3929090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Памятник Петру I  —работа скульптора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u="sng" dirty="0" smtClean="0">
                <a:solidFill>
                  <a:srgbClr val="0033CC"/>
                </a:solidFill>
                <a:hlinkClick r:id="rId3" tooltip="Антокольский, Марк Матвеевич"/>
              </a:rPr>
              <a:t>М. М. </a:t>
            </a:r>
            <a:r>
              <a:rPr lang="ru-RU" sz="2800" b="1" u="sng" dirty="0" err="1" smtClean="0">
                <a:solidFill>
                  <a:srgbClr val="0033CC"/>
                </a:solidFill>
                <a:hlinkClick r:id="rId3" tooltip="Антокольский, Марк Матвеевич"/>
              </a:rPr>
              <a:t>Антокольского</a:t>
            </a:r>
            <a:r>
              <a:rPr lang="ru-RU" sz="2800" b="1" dirty="0" smtClean="0">
                <a:solidFill>
                  <a:srgbClr val="0033CC"/>
                </a:solidFill>
              </a:rPr>
              <a:t>, установленный в </a:t>
            </a:r>
            <a:r>
              <a:rPr lang="ru-RU" sz="2800" b="1" u="sng" dirty="0" smtClean="0">
                <a:solidFill>
                  <a:srgbClr val="0033CC"/>
                </a:solidFill>
                <a:hlinkClick r:id="rId4" tooltip="Таганрог"/>
              </a:rPr>
              <a:t>Таганроге</a:t>
            </a:r>
            <a:r>
              <a:rPr lang="ru-RU" sz="2800" b="1" dirty="0" smtClean="0">
                <a:solidFill>
                  <a:srgbClr val="0033CC"/>
                </a:solidFill>
              </a:rPr>
              <a:t> в </a:t>
            </a:r>
            <a:r>
              <a:rPr lang="ru-RU" sz="2800" b="1" u="sng" dirty="0" smtClean="0">
                <a:solidFill>
                  <a:srgbClr val="0033CC"/>
                </a:solidFill>
              </a:rPr>
              <a:t>1903 г.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263</TotalTime>
  <Words>286</Words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1_Тема3</vt:lpstr>
      <vt:lpstr>Тема1</vt:lpstr>
      <vt:lpstr>   Эпоха Петра Великого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 CORE</dc:creator>
  <cp:lastModifiedBy>Intel CORE</cp:lastModifiedBy>
  <cp:revision>33</cp:revision>
  <dcterms:created xsi:type="dcterms:W3CDTF">2013-03-21T16:36:31Z</dcterms:created>
  <dcterms:modified xsi:type="dcterms:W3CDTF">2013-03-22T22:07:23Z</dcterms:modified>
</cp:coreProperties>
</file>