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sldIdLst>
    <p:sldId id="256" r:id="rId2"/>
    <p:sldId id="282" r:id="rId3"/>
    <p:sldId id="257" r:id="rId4"/>
    <p:sldId id="263" r:id="rId5"/>
    <p:sldId id="292" r:id="rId6"/>
    <p:sldId id="259" r:id="rId7"/>
    <p:sldId id="293" r:id="rId8"/>
    <p:sldId id="271" r:id="rId9"/>
    <p:sldId id="266" r:id="rId10"/>
    <p:sldId id="272" r:id="rId11"/>
    <p:sldId id="264" r:id="rId12"/>
    <p:sldId id="268" r:id="rId13"/>
    <p:sldId id="265" r:id="rId14"/>
    <p:sldId id="269" r:id="rId15"/>
    <p:sldId id="270" r:id="rId16"/>
    <p:sldId id="258" r:id="rId17"/>
    <p:sldId id="262" r:id="rId18"/>
    <p:sldId id="276" r:id="rId19"/>
    <p:sldId id="274" r:id="rId20"/>
    <p:sldId id="287" r:id="rId21"/>
    <p:sldId id="261" r:id="rId22"/>
    <p:sldId id="277" r:id="rId23"/>
    <p:sldId id="278" r:id="rId24"/>
    <p:sldId id="279" r:id="rId25"/>
    <p:sldId id="289" r:id="rId26"/>
    <p:sldId id="290" r:id="rId27"/>
    <p:sldId id="280" r:id="rId28"/>
    <p:sldId id="281" r:id="rId29"/>
    <p:sldId id="294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32" autoAdjust="0"/>
    <p:restoredTop sz="94660"/>
  </p:normalViewPr>
  <p:slideViewPr>
    <p:cSldViewPr>
      <p:cViewPr>
        <p:scale>
          <a:sx n="100" d="100"/>
          <a:sy n="100" d="100"/>
        </p:scale>
        <p:origin x="-1896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image" Target="../media/image4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6C7E7-E55C-4824-AE7D-643747AA19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066015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C29F7-E0FC-40FE-BB9C-CD3BF63C91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056878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B8C09-7ADB-4740-9BA8-F67CE719DC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640884"/>
      </p:ext>
    </p:extLst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1FC4E-909C-405F-86EE-63AD0F6CA4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658997"/>
      </p:ext>
    </p:extLst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05400" y="1905000"/>
            <a:ext cx="3429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105400" y="4038600"/>
            <a:ext cx="3429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9795E-478F-459D-837C-50B61C2B15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407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9045C-3CDA-4E8E-8593-A426B4E27E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091471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9CC72-A575-4900-A5FA-BD1CB19A0C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6577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C0C29-9910-44C9-BCF4-BA974696F5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281633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AB3AE-AB16-4372-94AA-7E4DCC85D3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072491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34333-85D4-490A-8577-992EEC4159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419554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97B7D-BEC1-4F60-A230-7F5E678EE0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052137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3E01C-655F-4F49-AB22-6B516F478C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183754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D0580-6D55-4052-A018-B353B66075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738202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56D29885-BEBF-4C13-B0E5-3696A78126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1" r:id="rId4"/>
    <p:sldLayoutId id="2147483789" r:id="rId5"/>
    <p:sldLayoutId id="2147483782" r:id="rId6"/>
    <p:sldLayoutId id="2147483790" r:id="rId7"/>
    <p:sldLayoutId id="2147483791" r:id="rId8"/>
    <p:sldLayoutId id="2147483792" r:id="rId9"/>
    <p:sldLayoutId id="2147483783" r:id="rId10"/>
    <p:sldLayoutId id="2147483793" r:id="rId11"/>
    <p:sldLayoutId id="2147483784" r:id="rId12"/>
    <p:sldLayoutId id="2147483785" r:id="rId13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oleObject" Target="../embeddings/oleObject1.bin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8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1.jpeg"/><Relationship Id="rId4" Type="http://schemas.openxmlformats.org/officeDocument/2006/relationships/image" Target="../media/image47.png"/><Relationship Id="rId9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slide" Target="slide4.xml"/><Relationship Id="rId7" Type="http://schemas.openxmlformats.org/officeDocument/2006/relationships/slide" Target="slide19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WordArt 9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2484438" y="1484313"/>
            <a:ext cx="4967287" cy="2592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Устройство</a:t>
            </a:r>
          </a:p>
          <a:p>
            <a:pPr algn="ctr"/>
            <a:r>
              <a:rPr lang="ru-RU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компьютера</a:t>
            </a:r>
          </a:p>
        </p:txBody>
      </p:sp>
      <p:pic>
        <p:nvPicPr>
          <p:cNvPr id="4099" name="Picture 21" descr="boo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614863"/>
            <a:ext cx="24479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28" descr="a64aee548e6dae3940863ca99c85f84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6250"/>
            <a:ext cx="1296987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1"/>
          <p:cNvSpPr txBox="1">
            <a:spLocks noChangeArrowheads="1"/>
          </p:cNvSpPr>
          <p:nvPr/>
        </p:nvSpPr>
        <p:spPr bwMode="auto">
          <a:xfrm>
            <a:off x="6156325" y="5534025"/>
            <a:ext cx="25908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200"/>
              <a:t>Автор Трошин М.С.</a:t>
            </a:r>
          </a:p>
          <a:p>
            <a:pPr algn="ctr" eaLnBrk="1" hangingPunct="1"/>
            <a:r>
              <a:rPr lang="ru-RU" sz="1200"/>
              <a:t>МБОУ "Школа № 6", г. Богородска Нижегородской области</a:t>
            </a:r>
          </a:p>
          <a:p>
            <a:pPr algn="ctr" eaLnBrk="1" hangingPunct="1"/>
            <a:r>
              <a:rPr lang="ru-RU" sz="1200"/>
              <a:t>Учитель математики и информатики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686800" cy="841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УСТРОЙСТВА ВВОДА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773238"/>
            <a:ext cx="5543550" cy="41767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b="1" i="1" smtClean="0">
                <a:solidFill>
                  <a:schemeClr val="tx1"/>
                </a:solidFill>
              </a:rPr>
              <a:t>Веб-камера – </a:t>
            </a:r>
            <a:r>
              <a:rPr lang="ru-RU" sz="2000" i="1" smtClean="0">
                <a:solidFill>
                  <a:schemeClr val="tx1"/>
                </a:solidFill>
              </a:rPr>
              <a:t>устройство для ввода в память компьютера видеоинформации в режиме реального времени. Используется для организации видеоконференций.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000" i="1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b="1" i="1" smtClean="0">
                <a:solidFill>
                  <a:schemeClr val="tx1"/>
                </a:solidFill>
              </a:rPr>
              <a:t>Микрофон</a:t>
            </a:r>
            <a:r>
              <a:rPr lang="ru-RU" sz="2000" i="1" smtClean="0">
                <a:solidFill>
                  <a:schemeClr val="tx1"/>
                </a:solidFill>
              </a:rPr>
              <a:t> </a:t>
            </a:r>
            <a:r>
              <a:rPr lang="ru-RU" sz="2000" smtClean="0">
                <a:solidFill>
                  <a:schemeClr val="tx1"/>
                </a:solidFill>
              </a:rPr>
              <a:t>– устройства для ввода звуковой информации. Микрофон подключается к звуковой карте, которая преобразует звук в цифровую форму</a:t>
            </a:r>
          </a:p>
          <a:p>
            <a:pPr eaLnBrk="1" hangingPunct="1">
              <a:lnSpc>
                <a:spcPct val="80000"/>
              </a:lnSpc>
            </a:pPr>
            <a:endParaRPr lang="ru-RU" sz="200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b="1" i="1" smtClean="0">
                <a:solidFill>
                  <a:schemeClr val="tx1"/>
                </a:solidFill>
              </a:rPr>
              <a:t>Графический планшет</a:t>
            </a:r>
            <a:r>
              <a:rPr lang="ru-RU" sz="2000" smtClean="0">
                <a:solidFill>
                  <a:schemeClr val="tx1"/>
                </a:solidFill>
              </a:rPr>
              <a:t> – устройство для ввода графической информации, рукописного текста с помощью специальной ручки.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00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400" smtClean="0"/>
          </a:p>
        </p:txBody>
      </p:sp>
      <p:sp>
        <p:nvSpPr>
          <p:cNvPr id="19460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165850"/>
            <a:ext cx="503237" cy="43180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9461" name="Picture 5" descr="MicrosoftLifeCamStudio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285750"/>
            <a:ext cx="1622425" cy="2143125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5" descr="m101b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2571750"/>
            <a:ext cx="2000250" cy="2251075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3" name="Picture 5" descr="motion-j-3400-tablet-p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4857750"/>
            <a:ext cx="2100262" cy="156845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УСТРОЙСТВА ВЫВОДА</a:t>
            </a:r>
          </a:p>
        </p:txBody>
      </p:sp>
      <p:pic>
        <p:nvPicPr>
          <p:cNvPr id="20483" name="Picture 4" descr="3c4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35825" y="692150"/>
            <a:ext cx="1333500" cy="857250"/>
          </a:xfrm>
        </p:spPr>
      </p:pic>
      <p:sp>
        <p:nvSpPr>
          <p:cNvPr id="2048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16113"/>
            <a:ext cx="7418388" cy="3598862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chemeClr val="tx1"/>
                </a:solidFill>
              </a:rPr>
              <a:t>Устройства вывода</a:t>
            </a:r>
            <a:r>
              <a:rPr lang="ru-RU" sz="2000" smtClean="0">
                <a:solidFill>
                  <a:schemeClr val="tx1"/>
                </a:solidFill>
              </a:rPr>
              <a:t> – это устройства для вывода информации из памяти компьютера к пользователю.</a:t>
            </a:r>
          </a:p>
          <a:p>
            <a:pPr eaLnBrk="1" hangingPunct="1"/>
            <a:endParaRPr lang="ru-RU" sz="2000" smtClean="0">
              <a:solidFill>
                <a:schemeClr val="tx1"/>
              </a:solidFill>
            </a:endParaRPr>
          </a:p>
          <a:p>
            <a:pPr eaLnBrk="1" hangingPunct="1"/>
            <a:r>
              <a:rPr lang="ru-RU" sz="2000" smtClean="0">
                <a:solidFill>
                  <a:schemeClr val="tx1"/>
                </a:solidFill>
              </a:rPr>
              <a:t> Эти устройства преобразуют информацию из двоичной (цифровой) формы</a:t>
            </a:r>
            <a:r>
              <a:rPr lang="en-US" sz="2000" smtClean="0">
                <a:solidFill>
                  <a:schemeClr val="tx1"/>
                </a:solidFill>
              </a:rPr>
              <a:t> </a:t>
            </a:r>
            <a:r>
              <a:rPr lang="ru-RU" sz="2000" smtClean="0">
                <a:solidFill>
                  <a:schemeClr val="tx1"/>
                </a:solidFill>
              </a:rPr>
              <a:t>в привычные для пользователя виды: текстовую, звуковую, графическую</a:t>
            </a:r>
          </a:p>
          <a:p>
            <a:pPr eaLnBrk="1" hangingPunct="1"/>
            <a:endParaRPr lang="ru-RU" sz="2000" smtClean="0">
              <a:solidFill>
                <a:schemeClr val="tx1"/>
              </a:solidFill>
            </a:endParaRPr>
          </a:p>
          <a:p>
            <a:pPr eaLnBrk="1" hangingPunct="1"/>
            <a:r>
              <a:rPr lang="ru-RU" sz="2000" smtClean="0">
                <a:solidFill>
                  <a:schemeClr val="tx1"/>
                </a:solidFill>
              </a:rPr>
              <a:t>К устройствам ввода относятся: видеомонитор, принтер, акустические колонки, наушники, графопостроитель и другие.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9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686800" cy="841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УСТРОЙСТВА ВЫВОДА</a:t>
            </a:r>
          </a:p>
        </p:txBody>
      </p:sp>
      <p:sp>
        <p:nvSpPr>
          <p:cNvPr id="21507" name="Rectangle 8"/>
          <p:cNvSpPr>
            <a:spLocks noChangeArrowheads="1"/>
          </p:cNvSpPr>
          <p:nvPr/>
        </p:nvSpPr>
        <p:spPr bwMode="auto">
          <a:xfrm>
            <a:off x="611188" y="1844675"/>
            <a:ext cx="69850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b="1" i="1"/>
              <a:t>Принтер</a:t>
            </a:r>
            <a:r>
              <a:rPr lang="ru-RU" sz="2000" i="1"/>
              <a:t> </a:t>
            </a:r>
            <a:r>
              <a:rPr lang="ru-RU" sz="2000"/>
              <a:t>– устройство для отображения символьной и графической информации на бумаге.</a:t>
            </a:r>
          </a:p>
          <a:p>
            <a:endParaRPr lang="ru-RU" sz="2000"/>
          </a:p>
          <a:p>
            <a:r>
              <a:rPr lang="ru-RU" sz="2000"/>
              <a:t>В настоящее время наибольшее распространение получили три типа принтеров: </a:t>
            </a:r>
            <a:r>
              <a:rPr lang="ru-RU" sz="2000" i="1"/>
              <a:t>матричные, струйные и лазерные.</a:t>
            </a:r>
          </a:p>
        </p:txBody>
      </p:sp>
      <p:pic>
        <p:nvPicPr>
          <p:cNvPr id="21508" name="Picture 5" descr="185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3714750"/>
            <a:ext cx="3335337" cy="2519363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6" descr="epson_lx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857625"/>
            <a:ext cx="2898775" cy="210185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2" descr="http://www.aldo-shop.ru/img/p/116056-23305-thickbo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4000500"/>
            <a:ext cx="2386012" cy="238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686800" cy="841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УСТРОЙСТВА ВЫВОДА</a:t>
            </a: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900113" y="1773238"/>
            <a:ext cx="7215187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b="1" i="1"/>
              <a:t>Видеомонитор</a:t>
            </a:r>
            <a:r>
              <a:rPr lang="ru-RU" sz="2000"/>
              <a:t> – устройство для отображения символьной и графической информации на экране</a:t>
            </a:r>
            <a:br>
              <a:rPr lang="ru-RU" sz="2000"/>
            </a:br>
            <a:endParaRPr lang="ru-RU" sz="2000"/>
          </a:p>
          <a:p>
            <a:r>
              <a:rPr lang="ru-RU" sz="2000"/>
              <a:t>Сейчас наибольшее распространение получили мониторы на базе электронно-лучевой трубки, жидкокристаллические мониторы (</a:t>
            </a:r>
            <a:r>
              <a:rPr lang="en-US" sz="2000"/>
              <a:t>LCD)</a:t>
            </a:r>
            <a:r>
              <a:rPr lang="ru-RU" sz="2000"/>
              <a:t> и газоплазменные</a:t>
            </a:r>
          </a:p>
        </p:txBody>
      </p:sp>
      <p:pic>
        <p:nvPicPr>
          <p:cNvPr id="22532" name="Picture 2" descr="http://hard.compulenta.ru/upload/iblock/334/n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429125"/>
            <a:ext cx="2992438" cy="211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4" descr="http://www.remonn.ru/data/objects/27/images/1305239393_199322066_1Samsu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38" y="4286250"/>
            <a:ext cx="2951162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 descr="http://gooosha.ru/wp-content/uploads/2012/09/elt-monit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4071938"/>
            <a:ext cx="233362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> </a:t>
            </a:r>
            <a:r>
              <a:rPr lang="ru-RU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УСТРОЙСТВА ВЫВОДА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905000"/>
            <a:ext cx="5568950" cy="1524000"/>
          </a:xfrm>
        </p:spPr>
        <p:txBody>
          <a:bodyPr/>
          <a:lstStyle/>
          <a:p>
            <a:pPr eaLnBrk="1" hangingPunct="1"/>
            <a:r>
              <a:rPr lang="ru-RU" sz="1800" b="1" i="1" smtClean="0">
                <a:solidFill>
                  <a:schemeClr val="tx1"/>
                </a:solidFill>
              </a:rPr>
              <a:t>Акустические колонки и наушники</a:t>
            </a:r>
            <a:r>
              <a:rPr lang="ru-RU" sz="1800" smtClean="0">
                <a:solidFill>
                  <a:schemeClr val="tx1"/>
                </a:solidFill>
              </a:rPr>
              <a:t> – устройства для вывода звуковой информации</a:t>
            </a:r>
          </a:p>
          <a:p>
            <a:pPr eaLnBrk="1" hangingPunct="1"/>
            <a:endParaRPr lang="ru-RU" sz="1800" smtClean="0">
              <a:solidFill>
                <a:schemeClr val="tx1"/>
              </a:solidFill>
            </a:endParaRPr>
          </a:p>
        </p:txBody>
      </p:sp>
      <p:pic>
        <p:nvPicPr>
          <p:cNvPr id="23556" name="Picture 4" descr="31r5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92950" y="620713"/>
            <a:ext cx="952500" cy="952500"/>
          </a:xfrm>
        </p:spPr>
      </p:pic>
      <p:pic>
        <p:nvPicPr>
          <p:cNvPr id="23557" name="Picture 4" descr="0_106e8_86925312_X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0" r="5597"/>
          <a:stretch>
            <a:fillRect/>
          </a:stretch>
        </p:blipFill>
        <p:spPr bwMode="auto">
          <a:xfrm>
            <a:off x="5786438" y="3000375"/>
            <a:ext cx="3108325" cy="260350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l_0004159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8"/>
          <a:stretch>
            <a:fillRect/>
          </a:stretch>
        </p:blipFill>
        <p:spPr bwMode="auto">
          <a:xfrm>
            <a:off x="3071813" y="3071813"/>
            <a:ext cx="2663825" cy="2865437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9" name="Picture 2" descr="http://www.ekatorg.ru/images/prod/1278312772.jp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071813"/>
            <a:ext cx="2643187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686800" cy="841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УСТРОЙСТВА ВЫВОДА</a:t>
            </a:r>
          </a:p>
        </p:txBody>
      </p:sp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285750" y="1500188"/>
            <a:ext cx="8208963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/>
              <a:t>Графопостроитель (плоттер)</a:t>
            </a:r>
            <a:r>
              <a:rPr lang="ru-RU"/>
              <a:t> – устройство для вывода сложной графической информации на бумагу.</a:t>
            </a:r>
          </a:p>
          <a:p>
            <a:endParaRPr lang="ru-RU"/>
          </a:p>
          <a:p>
            <a:r>
              <a:rPr lang="ru-RU"/>
              <a:t>Плоттеры используются для получения сложных конструкторских чертежей, архитектурных планов, географических и метеорологических карт, деловых схем, плакатов.</a:t>
            </a:r>
          </a:p>
          <a:p>
            <a:endParaRPr lang="ru-RU"/>
          </a:p>
          <a:p>
            <a:r>
              <a:rPr lang="ru-RU"/>
              <a:t> </a:t>
            </a:r>
            <a:r>
              <a:rPr lang="ru-RU" i="1"/>
              <a:t>Роликовые плоттеры</a:t>
            </a:r>
            <a:r>
              <a:rPr lang="ru-RU"/>
              <a:t> прокручивают бумагу под пером, а </a:t>
            </a:r>
            <a:r>
              <a:rPr lang="ru-RU" i="1"/>
              <a:t>планшетные плоттеры</a:t>
            </a:r>
            <a:r>
              <a:rPr lang="ru-RU"/>
              <a:t> перемещают перо через всю поверхность горизонтально лежащей бумаги. </a:t>
            </a:r>
          </a:p>
        </p:txBody>
      </p:sp>
      <p:sp>
        <p:nvSpPr>
          <p:cNvPr id="24580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29625" y="6286500"/>
            <a:ext cx="504825" cy="358775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4581" name="Picture 2" descr="http://photogelios.ru/upl/images/printers_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500563"/>
            <a:ext cx="3643313" cy="189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4" descr="http://light.alfa.kz/files/alfa/messages/2/8/1/0/5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095750"/>
            <a:ext cx="3570287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ПРОЦЕССОР</a:t>
            </a:r>
            <a:r>
              <a:rPr lang="ru-RU" smtClean="0"/>
              <a:t> </a:t>
            </a:r>
          </a:p>
        </p:txBody>
      </p:sp>
      <p:pic>
        <p:nvPicPr>
          <p:cNvPr id="25603" name="Picture 18" descr="3c4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35825" y="333375"/>
            <a:ext cx="1333500" cy="857250"/>
          </a:xfrm>
        </p:spPr>
      </p:pic>
      <p:sp>
        <p:nvSpPr>
          <p:cNvPr id="28676" name="Text Box 6"/>
          <p:cNvSpPr txBox="1">
            <a:spLocks noChangeArrowheads="1"/>
          </p:cNvSpPr>
          <p:nvPr/>
        </p:nvSpPr>
        <p:spPr bwMode="auto">
          <a:xfrm>
            <a:off x="395288" y="1557338"/>
            <a:ext cx="8424862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sz="2000" b="1" i="1" dirty="0" smtClean="0"/>
              <a:t>Процессор</a:t>
            </a:r>
            <a:r>
              <a:rPr lang="ru-RU" sz="2000" dirty="0" smtClean="0"/>
              <a:t> – центральное устройство компьютера, которое осуществляет обработку информации, выполняя арифметические и логические операции, заданные программой, управляет вычислительным процессом и координирует работу всех устройств компьютера.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ru-RU" sz="2000" b="1" dirty="0" smtClean="0"/>
              <a:t>Функции процессора:</a:t>
            </a:r>
            <a:r>
              <a:rPr lang="ru-RU" sz="2000" dirty="0" smtClean="0"/>
              <a:t> 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ru-RU" sz="2000" dirty="0" smtClean="0"/>
              <a:t>обработка данных по заданной программе путем выполнения    арифметических и логических операций; 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ru-RU" sz="2000" dirty="0" smtClean="0"/>
              <a:t>программное управление работой устройств компьютера. 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endParaRPr lang="ru-RU" sz="2000" dirty="0" smtClean="0"/>
          </a:p>
          <a:p>
            <a:pPr eaLnBrk="1" hangingPunct="1">
              <a:defRPr/>
            </a:pPr>
            <a:r>
              <a:rPr lang="ru-RU" sz="2000" dirty="0" smtClean="0"/>
              <a:t>     Та часть процессора, которая выполняет команды, называется </a:t>
            </a:r>
            <a:r>
              <a:rPr lang="ru-RU" sz="2000" b="1" dirty="0" smtClean="0"/>
              <a:t>арифметико-логическим устройством</a:t>
            </a:r>
            <a:r>
              <a:rPr lang="ru-RU" sz="2000" dirty="0" smtClean="0"/>
              <a:t> (АЛУ), а другая его часть, выполняющая функции управления устройствами, называется </a:t>
            </a:r>
            <a:r>
              <a:rPr lang="ru-RU" sz="2000" b="1" dirty="0" smtClean="0"/>
              <a:t>устройством управления</a:t>
            </a:r>
            <a:r>
              <a:rPr lang="ru-RU" sz="2000" dirty="0" smtClean="0"/>
              <a:t> (УУ). </a:t>
            </a:r>
          </a:p>
          <a:p>
            <a:pPr eaLnBrk="1" hangingPunct="1">
              <a:defRPr/>
            </a:pPr>
            <a:r>
              <a:rPr lang="ru-RU" sz="2000" dirty="0" smtClean="0"/>
              <a:t>       Обычно эти два устройства выделяются чисто условно, конструктивно они не разделены.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2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ПРОЦЕССОР</a:t>
            </a:r>
          </a:p>
        </p:txBody>
      </p:sp>
      <p:sp>
        <p:nvSpPr>
          <p:cNvPr id="26627" name="Rectangle 10"/>
          <p:cNvSpPr>
            <a:spLocks noChangeArrowheads="1"/>
          </p:cNvSpPr>
          <p:nvPr/>
        </p:nvSpPr>
        <p:spPr bwMode="auto">
          <a:xfrm>
            <a:off x="428625" y="1214438"/>
            <a:ext cx="8351838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sz="2000"/>
              <a:t>Современные процессоры выполняются в виде </a:t>
            </a:r>
            <a:r>
              <a:rPr lang="ru-RU" sz="2000" b="1" u="sng"/>
              <a:t>микропроцессоров</a:t>
            </a:r>
            <a:r>
              <a:rPr lang="ru-RU" sz="2000" b="1"/>
              <a:t>.</a:t>
            </a:r>
          </a:p>
          <a:p>
            <a:r>
              <a:rPr lang="ru-RU" sz="2000"/>
              <a:t> Физически микропроцессор представляет собой интегральную схему — тонкую пластинку кристаллического кремния прямоугольной формы площадью всего несколько квадратных миллиметров, на которой размещены схемы, реализующие все функции процессора. Кристалл-пластинка обычно помещается в пластмассовый или керамический плоский корпус и соединяется золотыми проводками с металлическими штырьками, чтобы его можно было присоединить к системной плате компьютера. </a:t>
            </a:r>
          </a:p>
        </p:txBody>
      </p:sp>
      <p:pic>
        <p:nvPicPr>
          <p:cNvPr id="26628" name="Picture 2" descr="http://www.technologijos.lt/upload/image/n/technologijos/it/straipsnis-7522/2-1-process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4357688"/>
            <a:ext cx="2794000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4" descr="http://www.hiservice.ru/pics/pics3/79523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4357688"/>
            <a:ext cx="2795588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7463"/>
            <a:ext cx="7010400" cy="15271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ПРОЦЕССОР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905000"/>
            <a:ext cx="7704137" cy="4114800"/>
          </a:xfrm>
        </p:spPr>
        <p:txBody>
          <a:bodyPr/>
          <a:lstStyle/>
          <a:p>
            <a:pPr eaLnBrk="1" hangingPunct="1"/>
            <a:r>
              <a:rPr lang="ru-RU" sz="2600" smtClean="0">
                <a:solidFill>
                  <a:schemeClr val="tx1"/>
                </a:solidFill>
              </a:rPr>
              <a:t>Основной характеристикой процессора является </a:t>
            </a:r>
            <a:r>
              <a:rPr lang="ru-RU" sz="2600" i="1" smtClean="0">
                <a:solidFill>
                  <a:schemeClr val="tx1"/>
                </a:solidFill>
              </a:rPr>
              <a:t>производительность (быстродействие)</a:t>
            </a:r>
            <a:r>
              <a:rPr lang="ru-RU" sz="2600" smtClean="0">
                <a:solidFill>
                  <a:schemeClr val="tx1"/>
                </a:solidFill>
              </a:rPr>
              <a:t> – количество операций выполняемых за единицу времени.</a:t>
            </a:r>
          </a:p>
          <a:p>
            <a:pPr eaLnBrk="1" hangingPunct="1">
              <a:buFont typeface="Wingdings" pitchFamily="2" charset="2"/>
              <a:buNone/>
            </a:pPr>
            <a:endParaRPr lang="ru-RU" sz="2600" smtClean="0">
              <a:solidFill>
                <a:schemeClr val="tx1"/>
              </a:solidFill>
            </a:endParaRPr>
          </a:p>
          <a:p>
            <a:pPr eaLnBrk="1" hangingPunct="1"/>
            <a:r>
              <a:rPr lang="ru-RU" sz="2600" smtClean="0">
                <a:solidFill>
                  <a:schemeClr val="tx1"/>
                </a:solidFill>
              </a:rPr>
              <a:t>Производительность процессора определяется его </a:t>
            </a:r>
            <a:r>
              <a:rPr lang="ru-RU" sz="2600" i="1" smtClean="0">
                <a:solidFill>
                  <a:schemeClr val="tx1"/>
                </a:solidFill>
              </a:rPr>
              <a:t>тактовой частотой</a:t>
            </a:r>
            <a:r>
              <a:rPr lang="ru-RU" sz="2600" smtClean="0">
                <a:solidFill>
                  <a:schemeClr val="tx1"/>
                </a:solidFill>
              </a:rPr>
              <a:t>, </a:t>
            </a:r>
            <a:r>
              <a:rPr lang="ru-RU" sz="2600" i="1" smtClean="0">
                <a:solidFill>
                  <a:schemeClr val="tx1"/>
                </a:solidFill>
              </a:rPr>
              <a:t>разрядностью</a:t>
            </a:r>
            <a:r>
              <a:rPr lang="ru-RU" sz="2600" smtClean="0">
                <a:solidFill>
                  <a:schemeClr val="tx1"/>
                </a:solidFill>
              </a:rPr>
              <a:t> и его архитектурой.</a:t>
            </a:r>
          </a:p>
        </p:txBody>
      </p:sp>
      <p:pic>
        <p:nvPicPr>
          <p:cNvPr id="2765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9563" y="188913"/>
            <a:ext cx="1655762" cy="1652587"/>
          </a:xfrm>
        </p:spPr>
      </p:pic>
      <p:sp>
        <p:nvSpPr>
          <p:cNvPr id="27653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237288"/>
            <a:ext cx="503237" cy="360362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ВНУТРЕННЯЯ ПАМЯТЬ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8207375" cy="38163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b="1" i="1" smtClean="0">
                <a:solidFill>
                  <a:schemeClr val="tx1"/>
                </a:solidFill>
              </a:rPr>
              <a:t>Внутренняя память</a:t>
            </a:r>
            <a:r>
              <a:rPr lang="ru-RU" sz="1800" smtClean="0">
                <a:solidFill>
                  <a:schemeClr val="tx1"/>
                </a:solidFill>
              </a:rPr>
              <a:t> – это устройство, которое хранит информацию, необходимую компьютеру в данный момент работы.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80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800" smtClean="0">
                <a:solidFill>
                  <a:schemeClr val="tx1"/>
                </a:solidFill>
              </a:rPr>
              <a:t>В состав внутренней памяти входят </a:t>
            </a:r>
            <a:r>
              <a:rPr lang="ru-RU" sz="1800" b="1" smtClean="0">
                <a:solidFill>
                  <a:schemeClr val="tx1"/>
                </a:solidFill>
              </a:rPr>
              <a:t>оперативная память, кэш-память</a:t>
            </a:r>
            <a:r>
              <a:rPr lang="ru-RU" sz="1800" smtClean="0">
                <a:solidFill>
                  <a:schemeClr val="tx1"/>
                </a:solidFill>
              </a:rPr>
              <a:t> и </a:t>
            </a:r>
            <a:r>
              <a:rPr lang="ru-RU" sz="1800" b="1" smtClean="0">
                <a:solidFill>
                  <a:schemeClr val="tx1"/>
                </a:solidFill>
              </a:rPr>
              <a:t>постоянная </a:t>
            </a:r>
            <a:r>
              <a:rPr lang="ru-RU" sz="1800" smtClean="0">
                <a:solidFill>
                  <a:schemeClr val="tx1"/>
                </a:solidFill>
              </a:rPr>
              <a:t>(</a:t>
            </a:r>
            <a:r>
              <a:rPr lang="ru-RU" sz="1800" b="1" smtClean="0">
                <a:solidFill>
                  <a:schemeClr val="tx1"/>
                </a:solidFill>
              </a:rPr>
              <a:t>специальная) память.</a:t>
            </a:r>
          </a:p>
          <a:p>
            <a:pPr eaLnBrk="1" hangingPunct="1">
              <a:lnSpc>
                <a:spcPct val="80000"/>
              </a:lnSpc>
            </a:pPr>
            <a:endParaRPr lang="ru-RU" sz="1800" b="1" i="1" u="sng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800" b="1" i="1" u="sng" smtClean="0">
                <a:solidFill>
                  <a:schemeClr val="tx1"/>
                </a:solidFill>
              </a:rPr>
              <a:t>Оперативная память</a:t>
            </a:r>
            <a:r>
              <a:rPr lang="ru-RU" sz="1800" smtClean="0">
                <a:solidFill>
                  <a:schemeClr val="tx1"/>
                </a:solidFill>
              </a:rPr>
              <a:t> (ОЗУ, англ. RAM) — это энергозависимое быстрое запоминающее устройство сравнительно небольшого объёма, непосредственно связанное с процессором и предназначенное для записи, считывания и хранения выполняемых программ и данных, обрабатываемых этими программами.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>
                <a:solidFill>
                  <a:schemeClr val="tx1"/>
                </a:solidFill>
              </a:rPr>
              <a:t>          Оперативная память используется только для временного хранения данных и программ, так как, когда компьютер выключается, вся информация, которая находилась в ОЗУ, удаляется.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>
                <a:solidFill>
                  <a:schemeClr val="tx1"/>
                </a:solidFill>
              </a:rPr>
              <a:t>       Обычно оперативная память исполняется из интегральных микросхем </a:t>
            </a:r>
          </a:p>
        </p:txBody>
      </p:sp>
      <p:pic>
        <p:nvPicPr>
          <p:cNvPr id="28676" name="Picture 4" descr="3c4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35825" y="333375"/>
            <a:ext cx="1333500" cy="857250"/>
          </a:xfrm>
        </p:spPr>
      </p:pic>
      <p:pic>
        <p:nvPicPr>
          <p:cNvPr id="28677" name="Picture 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6238" y="5481638"/>
            <a:ext cx="3240087" cy="109061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МАГИСТРАЛЬНО-МОДУЛЬНЫЙ ПРИНЦИП ПОСТРОЕНИЯ КОМПЬЮТЕРА</a:t>
            </a:r>
          </a:p>
        </p:txBody>
      </p:sp>
      <p:pic>
        <p:nvPicPr>
          <p:cNvPr id="126982" name="Picture 6" descr="157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2781300"/>
            <a:ext cx="495300" cy="990600"/>
          </a:xfrm>
        </p:spPr>
      </p:pic>
      <p:sp>
        <p:nvSpPr>
          <p:cNvPr id="126981" name="Text Box 5"/>
          <p:cNvSpPr txBox="1">
            <a:spLocks noChangeArrowheads="1"/>
          </p:cNvSpPr>
          <p:nvPr/>
        </p:nvSpPr>
        <p:spPr bwMode="auto">
          <a:xfrm>
            <a:off x="1116013" y="1916113"/>
            <a:ext cx="7272337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           В основу архитектуры современных персональных компьютеров положен </a:t>
            </a:r>
            <a:r>
              <a:rPr lang="ru-RU" b="1" i="1"/>
              <a:t>магистрально-модульный принцип. </a:t>
            </a:r>
          </a:p>
          <a:p>
            <a:pPr eaLnBrk="1" hangingPunct="1">
              <a:spcBef>
                <a:spcPct val="50000"/>
              </a:spcBef>
            </a:pPr>
            <a:r>
              <a:rPr lang="ru-RU"/>
              <a:t>          Модульная организация компьютера опирается на магистральный (шинный) принцип обмена информацией между устройствами.</a:t>
            </a:r>
          </a:p>
          <a:p>
            <a:pPr eaLnBrk="1" hangingPunct="1">
              <a:spcBef>
                <a:spcPct val="50000"/>
              </a:spcBef>
            </a:pPr>
            <a:r>
              <a:rPr lang="ru-RU"/>
              <a:t>          Кроме этого модульный принцип предполагает, что новые устройства (модули) должны быть совместимы со старыми и легко устанавливаться  в том же месте, а это позволяет пользователю самому комплектовать нужную ему конфигурацию компьютера и модернизировать его.</a:t>
            </a:r>
          </a:p>
          <a:p>
            <a:pPr eaLnBrk="1" hangingPunct="1">
              <a:spcBef>
                <a:spcPct val="50000"/>
              </a:spcBef>
            </a:pPr>
            <a:endParaRPr lang="ru-RU"/>
          </a:p>
          <a:p>
            <a:pPr lvl="2" eaLnBrk="1" hangingPunct="1">
              <a:spcBef>
                <a:spcPct val="50000"/>
              </a:spcBef>
            </a:pPr>
            <a:endParaRPr lang="ru-RU" b="1" i="1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6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6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6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6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6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6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6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6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6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6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395288" y="1735138"/>
            <a:ext cx="842486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/>
              <a:t>	Процессор компьютера может работать только с теми данными, которые хранятся в ячейках его оперативной памяти.</a:t>
            </a:r>
          </a:p>
          <a:p>
            <a:r>
              <a:rPr lang="ru-RU"/>
              <a:t>	Память состоит из множества ячеек. В каждой ячейке может храниться в данный момент только одно из двух значений: нуль или единица. Ячейка памяти, хранящая один двоичный знак, называется «</a:t>
            </a:r>
            <a:r>
              <a:rPr lang="ru-RU" b="1"/>
              <a:t>бит</a:t>
            </a:r>
            <a:r>
              <a:rPr lang="ru-RU"/>
              <a:t>».</a:t>
            </a:r>
          </a:p>
          <a:p>
            <a:r>
              <a:rPr lang="ru-RU" b="1"/>
              <a:t>	Бит </a:t>
            </a:r>
            <a:r>
              <a:rPr lang="ru-RU"/>
              <a:t>– наименьшая частица памяти компьютера. В одном бите памяти хранится один бит информации.</a:t>
            </a:r>
          </a:p>
          <a:p>
            <a:r>
              <a:rPr lang="ru-RU" b="1"/>
              <a:t>		</a:t>
            </a:r>
            <a:endParaRPr lang="ru-RU"/>
          </a:p>
        </p:txBody>
      </p:sp>
      <p:sp>
        <p:nvSpPr>
          <p:cNvPr id="141318" name="Rectangle 6"/>
          <p:cNvSpPr>
            <a:spLocks noChangeArrowheads="1"/>
          </p:cNvSpPr>
          <p:nvPr/>
        </p:nvSpPr>
        <p:spPr bwMode="auto">
          <a:xfrm>
            <a:off x="1524000" y="190500"/>
            <a:ext cx="6577013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4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+mn-cs"/>
              </a:rPr>
              <a:t>ВНУТРЕННЯЯ ПАМЯТЬ</a:t>
            </a:r>
          </a:p>
        </p:txBody>
      </p:sp>
      <p:pic>
        <p:nvPicPr>
          <p:cNvPr id="29700" name="Picture 2" descr="http://wiki.iteach.ru/images/4/48/%d0%9f%d0%b0%d0%bc%d1%8f%d1%82%d1%8c_280619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3857625"/>
            <a:ext cx="4953000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237288"/>
            <a:ext cx="503237" cy="360362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404813"/>
            <a:ext cx="5135563" cy="7921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ВНЕШНЯЯ ПАМЯТЬ</a:t>
            </a:r>
          </a:p>
        </p:txBody>
      </p:sp>
      <p:pic>
        <p:nvPicPr>
          <p:cNvPr id="30723" name="Picture 10" descr="69r1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64388" y="620713"/>
            <a:ext cx="1223962" cy="1127125"/>
          </a:xfrm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755650" y="1844675"/>
            <a:ext cx="7488238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 i="1"/>
              <a:t>Внешняя память</a:t>
            </a:r>
            <a:r>
              <a:rPr lang="ru-RU"/>
              <a:t> – это устройства, предназначенные для долговременного хранения больших объёмов информации.</a:t>
            </a:r>
          </a:p>
          <a:p>
            <a:pPr eaLnBrk="1" hangingPunct="1">
              <a:spcBef>
                <a:spcPct val="50000"/>
              </a:spcBef>
            </a:pPr>
            <a:r>
              <a:rPr lang="ru-RU"/>
              <a:t>Внешняя память энергонезависима, характеризуется меньшим быстродействием в сравнении с внутренней памятью, но имеет намного больший информационный объём.</a:t>
            </a:r>
          </a:p>
          <a:p>
            <a:pPr eaLnBrk="1" hangingPunct="1">
              <a:spcBef>
                <a:spcPct val="50000"/>
              </a:spcBef>
            </a:pPr>
            <a:r>
              <a:rPr lang="ru-RU"/>
              <a:t>Устройства внешней памяти </a:t>
            </a:r>
            <a:r>
              <a:rPr lang="ru-RU" b="1" i="1"/>
              <a:t>(накопители)</a:t>
            </a:r>
            <a:r>
              <a:rPr lang="ru-RU"/>
              <a:t> обеспечивают запись информации на </a:t>
            </a:r>
            <a:r>
              <a:rPr lang="ru-RU" b="1" i="1"/>
              <a:t>носители информации</a:t>
            </a:r>
            <a:r>
              <a:rPr lang="ru-RU" i="1"/>
              <a:t>, </a:t>
            </a:r>
            <a:r>
              <a:rPr lang="ru-RU"/>
              <a:t>а также считывание информации с носителей.</a:t>
            </a:r>
          </a:p>
          <a:p>
            <a:pPr eaLnBrk="1" hangingPunct="1">
              <a:spcBef>
                <a:spcPct val="50000"/>
              </a:spcBef>
            </a:pPr>
            <a:r>
              <a:rPr lang="ru-RU"/>
              <a:t>В настоящее время наибольшее распространение получили накопители с магнитным и оптическим(лазерным) принципом записи и считывания информации.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90500"/>
            <a:ext cx="5135563" cy="15271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ВНЕШНЯЯ ПАМЯТЬ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557338"/>
            <a:ext cx="8135938" cy="2892425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1900" b="1" i="1" smtClean="0">
                <a:solidFill>
                  <a:schemeClr val="tx1"/>
                </a:solidFill>
              </a:rPr>
              <a:t>Накопители на гибких магнитных дисках (дисководы)</a:t>
            </a:r>
            <a:r>
              <a:rPr lang="ru-RU" sz="1900" smtClean="0">
                <a:solidFill>
                  <a:schemeClr val="tx1"/>
                </a:solidFill>
              </a:rPr>
              <a:t> – устройства которые записывают информацию на гибкие магнитные диски (дискеты) диаметром 3,5 дюйма (89 мм) ёмкостью 1,44 Мбайт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1900" smtClean="0">
                <a:solidFill>
                  <a:schemeClr val="tx1"/>
                </a:solidFill>
              </a:rPr>
              <a:t>Гибкие магнитные диски (</a:t>
            </a:r>
            <a:r>
              <a:rPr lang="en-US" sz="1900" b="1" smtClean="0">
                <a:solidFill>
                  <a:schemeClr val="tx1"/>
                </a:solidFill>
              </a:rPr>
              <a:t>floppy disk</a:t>
            </a:r>
            <a:r>
              <a:rPr lang="ru-RU" sz="1900" smtClean="0">
                <a:solidFill>
                  <a:schemeClr val="tx1"/>
                </a:solidFill>
              </a:rPr>
              <a:t>) помещаются в пластмассовый корпус. Такой носитель информации называется дискетой. Дискета вставляется в дисковод. Магнитная головка дисковода устанавливается на определенную концентрическую дорожку диска, на которую и записывается (или считывается) информация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1900" smtClean="0">
                <a:solidFill>
                  <a:schemeClr val="tx1"/>
                </a:solidFill>
              </a:rPr>
              <a:t>Дискеты обычно используется для переноса данных с одного компьютера на другой</a:t>
            </a:r>
            <a:r>
              <a:rPr lang="ru-RU" sz="1500" smtClean="0">
                <a:solidFill>
                  <a:schemeClr val="tx1"/>
                </a:solidFill>
              </a:rPr>
              <a:t> .</a:t>
            </a:r>
          </a:p>
        </p:txBody>
      </p:sp>
      <p:pic>
        <p:nvPicPr>
          <p:cNvPr id="31748" name="Picture 2" descr="http://im2.asset.yvimg.kz/userimages/piligrim/UoyG6hbBZB63LL2MhkyHurP1wA8b6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4214813"/>
            <a:ext cx="2786062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4" descr="http://i066.radikal.ru/0911/6f/57d67a6c0fb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4000500"/>
            <a:ext cx="271462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олилиния 11"/>
          <p:cNvSpPr/>
          <p:nvPr/>
        </p:nvSpPr>
        <p:spPr>
          <a:xfrm>
            <a:off x="7446963" y="6332538"/>
            <a:ext cx="123825" cy="211137"/>
          </a:xfrm>
          <a:custGeom>
            <a:avLst/>
            <a:gdLst>
              <a:gd name="connsiteX0" fmla="*/ 116308 w 123854"/>
              <a:gd name="connsiteY0" fmla="*/ 39719 h 211169"/>
              <a:gd name="connsiteX1" fmla="*/ 87733 w 123854"/>
              <a:gd name="connsiteY1" fmla="*/ 30194 h 211169"/>
              <a:gd name="connsiteX2" fmla="*/ 49633 w 123854"/>
              <a:gd name="connsiteY2" fmla="*/ 1619 h 211169"/>
              <a:gd name="connsiteX3" fmla="*/ 21058 w 123854"/>
              <a:gd name="connsiteY3" fmla="*/ 20669 h 211169"/>
              <a:gd name="connsiteX4" fmla="*/ 2008 w 123854"/>
              <a:gd name="connsiteY4" fmla="*/ 49244 h 211169"/>
              <a:gd name="connsiteX5" fmla="*/ 11533 w 123854"/>
              <a:gd name="connsiteY5" fmla="*/ 96869 h 211169"/>
              <a:gd name="connsiteX6" fmla="*/ 49633 w 123854"/>
              <a:gd name="connsiteY6" fmla="*/ 182594 h 211169"/>
              <a:gd name="connsiteX7" fmla="*/ 78208 w 123854"/>
              <a:gd name="connsiteY7" fmla="*/ 211169 h 211169"/>
              <a:gd name="connsiteX8" fmla="*/ 106783 w 123854"/>
              <a:gd name="connsiteY8" fmla="*/ 201644 h 211169"/>
              <a:gd name="connsiteX9" fmla="*/ 106783 w 123854"/>
              <a:gd name="connsiteY9" fmla="*/ 115919 h 211169"/>
              <a:gd name="connsiteX10" fmla="*/ 87733 w 123854"/>
              <a:gd name="connsiteY10" fmla="*/ 87344 h 211169"/>
              <a:gd name="connsiteX11" fmla="*/ 116308 w 123854"/>
              <a:gd name="connsiteY11" fmla="*/ 39719 h 211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854" h="211169">
                <a:moveTo>
                  <a:pt x="116308" y="39719"/>
                </a:moveTo>
                <a:cubicBezTo>
                  <a:pt x="116308" y="30194"/>
                  <a:pt x="96450" y="35175"/>
                  <a:pt x="87733" y="30194"/>
                </a:cubicBezTo>
                <a:cubicBezTo>
                  <a:pt x="73950" y="22318"/>
                  <a:pt x="65348" y="3864"/>
                  <a:pt x="49633" y="1619"/>
                </a:cubicBezTo>
                <a:cubicBezTo>
                  <a:pt x="38300" y="0"/>
                  <a:pt x="30583" y="14319"/>
                  <a:pt x="21058" y="20669"/>
                </a:cubicBezTo>
                <a:cubicBezTo>
                  <a:pt x="14708" y="30194"/>
                  <a:pt x="3428" y="37885"/>
                  <a:pt x="2008" y="49244"/>
                </a:cubicBezTo>
                <a:cubicBezTo>
                  <a:pt x="0" y="65308"/>
                  <a:pt x="7273" y="81250"/>
                  <a:pt x="11533" y="96869"/>
                </a:cubicBezTo>
                <a:cubicBezTo>
                  <a:pt x="21636" y="133912"/>
                  <a:pt x="26609" y="154965"/>
                  <a:pt x="49633" y="182594"/>
                </a:cubicBezTo>
                <a:cubicBezTo>
                  <a:pt x="58257" y="192942"/>
                  <a:pt x="68683" y="201644"/>
                  <a:pt x="78208" y="211169"/>
                </a:cubicBezTo>
                <a:cubicBezTo>
                  <a:pt x="87733" y="207994"/>
                  <a:pt x="100511" y="209484"/>
                  <a:pt x="106783" y="201644"/>
                </a:cubicBezTo>
                <a:cubicBezTo>
                  <a:pt x="123854" y="180305"/>
                  <a:pt x="114399" y="136229"/>
                  <a:pt x="106783" y="115919"/>
                </a:cubicBezTo>
                <a:cubicBezTo>
                  <a:pt x="102763" y="105200"/>
                  <a:pt x="90509" y="98450"/>
                  <a:pt x="87733" y="87344"/>
                </a:cubicBezTo>
                <a:cubicBezTo>
                  <a:pt x="83883" y="71943"/>
                  <a:pt x="116308" y="49244"/>
                  <a:pt x="116308" y="397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190500"/>
            <a:ext cx="7010400" cy="15271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ВНЕШНЯЯ ПАМЯТЬ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150938" y="1773238"/>
            <a:ext cx="7993062" cy="2879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b="1" i="1" smtClean="0">
                <a:solidFill>
                  <a:schemeClr val="tx1"/>
                </a:solidFill>
              </a:rPr>
              <a:t>Накопитель на жёстких магнитных дисках</a:t>
            </a:r>
            <a:r>
              <a:rPr lang="ru-RU" sz="2000" b="1" smtClean="0">
                <a:solidFill>
                  <a:schemeClr val="tx1"/>
                </a:solidFill>
              </a:rPr>
              <a:t> (англ. HDD — Hard Disk Drive</a:t>
            </a:r>
            <a:r>
              <a:rPr lang="ru-RU" sz="2000" smtClean="0">
                <a:solidFill>
                  <a:schemeClr val="tx1"/>
                </a:solidFill>
              </a:rPr>
              <a:t>) — это запоминающее устройство большой ёмкости, в котором носителями информации являются несменные круглые жёсткие пластины, обе поверхности которых покрыты слоем магнитного материала. Жесткие магнитные диски размещаются на одной оси, они заключены в металлический корпус и вращающихся с высокой угловой скоростью Жёсткие диски используется для постоянного хранения информации — программ и данных. Ёмкость жёстких дисков измеряется сотнями Гбайт</a:t>
            </a:r>
          </a:p>
        </p:txBody>
      </p:sp>
      <p:pic>
        <p:nvPicPr>
          <p:cNvPr id="32772" name="Picture 2" descr="http://www.im46.ru/images/product_images/popup_images/z8537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4357688"/>
            <a:ext cx="25781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4" descr="http://www.neru.sakha.ru/uploads/posts/2009-04/1238712639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4357688"/>
            <a:ext cx="348615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190500"/>
            <a:ext cx="7010400" cy="15271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ВНЕШНЯЯ ПАМЯТЬ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557338"/>
            <a:ext cx="7705725" cy="3455987"/>
          </a:xfrm>
        </p:spPr>
        <p:txBody>
          <a:bodyPr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1800" b="1" i="1" smtClean="0">
                <a:solidFill>
                  <a:schemeClr val="tx1"/>
                </a:solidFill>
              </a:rPr>
              <a:t>Накопители на оптических дисках (приводы оптических дисков)</a:t>
            </a:r>
            <a:r>
              <a:rPr lang="ru-RU" sz="1800" smtClean="0">
                <a:solidFill>
                  <a:schemeClr val="tx1"/>
                </a:solidFill>
              </a:rPr>
              <a:t> – устройства, которые записывают информацию и считывают информацию с помощью лазерного излучения.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1800" smtClean="0">
                <a:solidFill>
                  <a:schemeClr val="tx1"/>
                </a:solidFill>
              </a:rPr>
              <a:t>Информация записывается на диски двух основных видов -  </a:t>
            </a:r>
            <a:r>
              <a:rPr lang="en-US" sz="1800" smtClean="0">
                <a:solidFill>
                  <a:schemeClr val="tx1"/>
                </a:solidFill>
              </a:rPr>
              <a:t>CD (</a:t>
            </a:r>
            <a:r>
              <a:rPr lang="ru-RU" sz="1800" smtClean="0">
                <a:solidFill>
                  <a:schemeClr val="tx1"/>
                </a:solidFill>
              </a:rPr>
              <a:t>Сompact Disk</a:t>
            </a:r>
            <a:r>
              <a:rPr lang="en-US" sz="1800" smtClean="0">
                <a:solidFill>
                  <a:schemeClr val="tx1"/>
                </a:solidFill>
              </a:rPr>
              <a:t>)</a:t>
            </a:r>
            <a:r>
              <a:rPr lang="ru-RU" sz="1800" smtClean="0">
                <a:solidFill>
                  <a:schemeClr val="tx1"/>
                </a:solidFill>
              </a:rPr>
              <a:t> ёмкостью около 700 Мбайт и </a:t>
            </a:r>
            <a:r>
              <a:rPr lang="en-US" sz="1800" smtClean="0">
                <a:solidFill>
                  <a:schemeClr val="tx1"/>
                </a:solidFill>
              </a:rPr>
              <a:t>DVD </a:t>
            </a:r>
            <a:r>
              <a:rPr lang="ru-RU" sz="1800" smtClean="0">
                <a:solidFill>
                  <a:schemeClr val="tx1"/>
                </a:solidFill>
              </a:rPr>
              <a:t>(</a:t>
            </a:r>
            <a:r>
              <a:rPr lang="en-US" sz="1800" smtClean="0">
                <a:solidFill>
                  <a:schemeClr val="tx1"/>
                </a:solidFill>
              </a:rPr>
              <a:t>Digital Video Disk) </a:t>
            </a:r>
            <a:r>
              <a:rPr lang="ru-RU" sz="1800" smtClean="0">
                <a:solidFill>
                  <a:schemeClr val="tx1"/>
                </a:solidFill>
              </a:rPr>
              <a:t>ёмкостью несколько Гбайт. Для работы с  </a:t>
            </a:r>
            <a:r>
              <a:rPr lang="en-US" sz="1800" smtClean="0">
                <a:solidFill>
                  <a:schemeClr val="tx1"/>
                </a:solidFill>
              </a:rPr>
              <a:t>DVD</a:t>
            </a:r>
            <a:r>
              <a:rPr lang="ru-RU" sz="1800" smtClean="0">
                <a:solidFill>
                  <a:schemeClr val="tx1"/>
                </a:solidFill>
              </a:rPr>
              <a:t> необходимы </a:t>
            </a:r>
            <a:r>
              <a:rPr lang="en-US" sz="1800" smtClean="0">
                <a:solidFill>
                  <a:schemeClr val="tx1"/>
                </a:solidFill>
              </a:rPr>
              <a:t>DVD</a:t>
            </a:r>
            <a:r>
              <a:rPr lang="ru-RU" sz="1800" smtClean="0">
                <a:solidFill>
                  <a:schemeClr val="tx1"/>
                </a:solidFill>
              </a:rPr>
              <a:t>–приводы, которые могут работать также с </a:t>
            </a:r>
            <a:r>
              <a:rPr lang="en-US" sz="1800" smtClean="0">
                <a:solidFill>
                  <a:schemeClr val="tx1"/>
                </a:solidFill>
              </a:rPr>
              <a:t>CD</a:t>
            </a:r>
            <a:r>
              <a:rPr lang="ru-RU" sz="1800" smtClean="0">
                <a:solidFill>
                  <a:schemeClr val="tx1"/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1800" smtClean="0">
                <a:solidFill>
                  <a:schemeClr val="tx1"/>
                </a:solidFill>
              </a:rPr>
              <a:t>Используются различные типы оптических дисков: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800" smtClean="0">
                <a:solidFill>
                  <a:schemeClr val="tx1"/>
                </a:solidFill>
              </a:rPr>
              <a:t>     диски только для считывания информации (</a:t>
            </a:r>
            <a:r>
              <a:rPr lang="en-US" sz="1800" smtClean="0">
                <a:solidFill>
                  <a:schemeClr val="tx1"/>
                </a:solidFill>
              </a:rPr>
              <a:t>CD-ROM </a:t>
            </a:r>
            <a:r>
              <a:rPr lang="ru-RU" sz="1800" smtClean="0">
                <a:solidFill>
                  <a:schemeClr val="tx1"/>
                </a:solidFill>
              </a:rPr>
              <a:t>и</a:t>
            </a:r>
            <a:r>
              <a:rPr lang="en-US" sz="1800" smtClean="0">
                <a:solidFill>
                  <a:schemeClr val="tx1"/>
                </a:solidFill>
              </a:rPr>
              <a:t> DVD-ROM</a:t>
            </a:r>
            <a:r>
              <a:rPr lang="ru-RU" sz="1800" smtClean="0">
                <a:solidFill>
                  <a:schemeClr val="tx1"/>
                </a:solidFill>
              </a:rPr>
              <a:t>), диски для однократной записи (</a:t>
            </a:r>
            <a:r>
              <a:rPr lang="en-US" sz="1800" smtClean="0">
                <a:solidFill>
                  <a:schemeClr val="tx1"/>
                </a:solidFill>
              </a:rPr>
              <a:t>CD-R </a:t>
            </a:r>
            <a:r>
              <a:rPr lang="ru-RU" sz="1800" smtClean="0">
                <a:solidFill>
                  <a:schemeClr val="tx1"/>
                </a:solidFill>
              </a:rPr>
              <a:t>и</a:t>
            </a:r>
            <a:r>
              <a:rPr lang="en-US" sz="1800" smtClean="0">
                <a:solidFill>
                  <a:schemeClr val="tx1"/>
                </a:solidFill>
              </a:rPr>
              <a:t> DVD-R</a:t>
            </a:r>
            <a:r>
              <a:rPr lang="ru-RU" sz="1800" smtClean="0">
                <a:solidFill>
                  <a:schemeClr val="tx1"/>
                </a:solidFill>
              </a:rPr>
              <a:t>), диски для многократной записи, то есть перезаписываемые (</a:t>
            </a:r>
            <a:r>
              <a:rPr lang="en-US" sz="1800" smtClean="0">
                <a:solidFill>
                  <a:schemeClr val="tx1"/>
                </a:solidFill>
              </a:rPr>
              <a:t>CD-RW </a:t>
            </a:r>
            <a:r>
              <a:rPr lang="ru-RU" sz="1800" smtClean="0">
                <a:solidFill>
                  <a:schemeClr val="tx1"/>
                </a:solidFill>
              </a:rPr>
              <a:t>и</a:t>
            </a:r>
            <a:r>
              <a:rPr lang="en-US" sz="1800" smtClean="0">
                <a:solidFill>
                  <a:schemeClr val="tx1"/>
                </a:solidFill>
              </a:rPr>
              <a:t> DVD-RW</a:t>
            </a:r>
            <a:r>
              <a:rPr lang="ru-RU" sz="1800" smtClean="0">
                <a:solidFill>
                  <a:schemeClr val="tx1"/>
                </a:solidFill>
              </a:rPr>
              <a:t>). Для записи информации необходимы пишущие приводы </a:t>
            </a:r>
            <a:r>
              <a:rPr lang="en-US" sz="1800" smtClean="0">
                <a:solidFill>
                  <a:schemeClr val="tx1"/>
                </a:solidFill>
              </a:rPr>
              <a:t>CD-RW </a:t>
            </a:r>
            <a:r>
              <a:rPr lang="ru-RU" sz="1800" smtClean="0">
                <a:solidFill>
                  <a:schemeClr val="tx1"/>
                </a:solidFill>
              </a:rPr>
              <a:t>и</a:t>
            </a:r>
            <a:r>
              <a:rPr lang="en-US" sz="1800" smtClean="0">
                <a:solidFill>
                  <a:schemeClr val="tx1"/>
                </a:solidFill>
              </a:rPr>
              <a:t> </a:t>
            </a:r>
            <a:r>
              <a:rPr lang="ru-RU" sz="1800" smtClean="0">
                <a:solidFill>
                  <a:schemeClr val="tx1"/>
                </a:solidFill>
              </a:rPr>
              <a:t>приводы </a:t>
            </a:r>
            <a:r>
              <a:rPr lang="en-US" sz="1800" smtClean="0">
                <a:solidFill>
                  <a:schemeClr val="tx1"/>
                </a:solidFill>
              </a:rPr>
              <a:t>DVD-RW</a:t>
            </a:r>
            <a:r>
              <a:rPr lang="ru-RU" sz="1800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33796" name="Picture 2" descr="http://trendymen.ru/images/old/stuff/tech/images/Pioneer_drive_630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5072063"/>
            <a:ext cx="15716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4" descr="http://www.piter-t.ru/images/goods/big/897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857750"/>
            <a:ext cx="2452687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10" descr="69r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658813"/>
            <a:ext cx="1223962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46831"/>
            <a:ext cx="5064125" cy="15271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latin typeface="Courier New" pitchFamily="49" charset="0"/>
              </a:rPr>
              <a:t>ВНЕШНЯЯ ПАМЯТЬ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905000"/>
            <a:ext cx="8139112" cy="31083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100" smtClean="0">
                <a:solidFill>
                  <a:schemeClr val="tx1"/>
                </a:solidFill>
              </a:rPr>
              <a:t>Лазерные дисководы используют оптический принцип чтения информации. На лазерных дисках </a:t>
            </a:r>
            <a:r>
              <a:rPr lang="ru-RU" sz="2100" b="1" smtClean="0">
                <a:solidFill>
                  <a:schemeClr val="tx1"/>
                </a:solidFill>
              </a:rPr>
              <a:t>CD</a:t>
            </a:r>
            <a:r>
              <a:rPr lang="ru-RU" sz="2100" smtClean="0">
                <a:solidFill>
                  <a:schemeClr val="tx1"/>
                </a:solidFill>
              </a:rPr>
              <a:t> (CD — Compact Disk, компакт диск) и </a:t>
            </a:r>
            <a:r>
              <a:rPr lang="ru-RU" sz="2100" b="1" smtClean="0">
                <a:solidFill>
                  <a:schemeClr val="tx1"/>
                </a:solidFill>
              </a:rPr>
              <a:t>DVD</a:t>
            </a:r>
            <a:r>
              <a:rPr lang="ru-RU" sz="2100" smtClean="0">
                <a:solidFill>
                  <a:schemeClr val="tx1"/>
                </a:solidFill>
              </a:rPr>
              <a:t> (DVD — Digital Video Disk, цифровой видеодиск) информация записана на одну спиралевидную дорожку (как на грампластинке), содержащую чередующиеся участки с различной отражающей способностью. Лазерный луч падает на поверхность вращающегося диска, а интенсивность отраженного луча зависит от отражающей способности участка дорожки и приобретает значения 0 или 1.</a:t>
            </a:r>
          </a:p>
          <a:p>
            <a:pPr eaLnBrk="1" hangingPunct="1">
              <a:lnSpc>
                <a:spcPct val="90000"/>
              </a:lnSpc>
            </a:pPr>
            <a:endParaRPr lang="ru-RU" sz="2100" smtClean="0">
              <a:solidFill>
                <a:schemeClr val="tx1"/>
              </a:solidFill>
            </a:endParaRPr>
          </a:p>
        </p:txBody>
      </p:sp>
      <p:pic>
        <p:nvPicPr>
          <p:cNvPr id="3482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33375"/>
            <a:ext cx="10080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2" descr="http://www.netopt.ru/upload/iblock/faf/87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4786313"/>
            <a:ext cx="34385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4" descr="http://tvoe.in.ua/oleg/floppy_drive_external_tea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4357688"/>
            <a:ext cx="2928938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ChangeArrowheads="1"/>
          </p:cNvSpPr>
          <p:nvPr/>
        </p:nvSpPr>
        <p:spPr bwMode="auto">
          <a:xfrm>
            <a:off x="468313" y="1628775"/>
            <a:ext cx="8429625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ru-RU"/>
              <a:t>Существуют также оптические диски новых форматов: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None/>
            </a:pPr>
            <a:endParaRPr lang="ru-RU"/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Ш"/>
            </a:pPr>
            <a:r>
              <a:rPr lang="en-US" b="1"/>
              <a:t>HD DVD</a:t>
            </a:r>
            <a:r>
              <a:rPr lang="ru-RU"/>
              <a:t> ёмкостью 15 Гбайт однослойные и 30 Гбайт двухслойные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None/>
            </a:pPr>
            <a:endParaRPr lang="ru-RU"/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Ш"/>
            </a:pPr>
            <a:r>
              <a:rPr lang="en-US" b="1"/>
              <a:t>Blu-Ray Disc</a:t>
            </a:r>
            <a:r>
              <a:rPr lang="en-US"/>
              <a:t>  </a:t>
            </a:r>
            <a:r>
              <a:rPr lang="ru-RU"/>
              <a:t>ёмкостью 25 Гбайт однослойные и 50 Гбайт двухслойные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None/>
            </a:pPr>
            <a:endParaRPr lang="ru-RU"/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ru-RU"/>
              <a:t>Для работы с такими дисками необходимы специальные оптические приводы</a:t>
            </a:r>
          </a:p>
        </p:txBody>
      </p:sp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1524000" y="190500"/>
            <a:ext cx="5135563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4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  <a:cs typeface="+mn-cs"/>
              </a:rPr>
              <a:t>ВНЕШНЯЯ ПАМЯТЬ</a:t>
            </a:r>
          </a:p>
        </p:txBody>
      </p:sp>
      <p:pic>
        <p:nvPicPr>
          <p:cNvPr id="35844" name="Picture 2" descr="http://img.haberler.com/galeri/52/olmek-uzere-olan-teknolojiler_63123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4071938"/>
            <a:ext cx="335756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4" descr="http://www.chode.ru/blog/wp-content/uploads/2010/08/blu-ray-dis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714750"/>
            <a:ext cx="300037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ВНЕШНЯЯ ПАМЯТЬ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700213"/>
            <a:ext cx="7848600" cy="28082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200" b="1" i="1" smtClean="0">
                <a:solidFill>
                  <a:schemeClr val="tx1"/>
                </a:solidFill>
              </a:rPr>
              <a:t>Flash</a:t>
            </a:r>
            <a:r>
              <a:rPr lang="ru-RU" sz="2200" b="1" i="1" smtClean="0">
                <a:solidFill>
                  <a:schemeClr val="tx1"/>
                </a:solidFill>
              </a:rPr>
              <a:t>-память</a:t>
            </a:r>
            <a:r>
              <a:rPr lang="ru-RU" sz="2200" smtClean="0">
                <a:solidFill>
                  <a:schemeClr val="tx1"/>
                </a:solidFill>
              </a:rPr>
              <a:t> – это энергонезависимый тип памяти, позволяющий записывать и хранить информацию на микросхемах. </a:t>
            </a:r>
            <a:r>
              <a:rPr lang="en-US" sz="2200" smtClean="0">
                <a:solidFill>
                  <a:schemeClr val="tx1"/>
                </a:solidFill>
              </a:rPr>
              <a:t>Flash</a:t>
            </a:r>
            <a:r>
              <a:rPr lang="ru-RU" sz="2200" smtClean="0">
                <a:solidFill>
                  <a:schemeClr val="tx1"/>
                </a:solidFill>
              </a:rPr>
              <a:t>-память обеспечивает высокую сохранность данных, высокую скорость записи и считывания информации при небольших размерах. Устройства на основе flash-памяти не имеют в своём составе движущихся частей, что обеспечивает высокую сохранность данных при их использовании в мобильных устройствах</a:t>
            </a:r>
          </a:p>
        </p:txBody>
      </p:sp>
      <p:graphicFrame>
        <p:nvGraphicFramePr>
          <p:cNvPr id="36868" name="Object 9"/>
          <p:cNvGraphicFramePr>
            <a:graphicFrameLocks noChangeAspect="1"/>
          </p:cNvGraphicFramePr>
          <p:nvPr>
            <p:ph sz="quarter" idx="2"/>
          </p:nvPr>
        </p:nvGraphicFramePr>
        <p:xfrm>
          <a:off x="1619250" y="4797425"/>
          <a:ext cx="120967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4" name="Точечный рисунок" r:id="rId3" imgW="1209524" imgH="1219370" progId="PBrush">
                  <p:embed/>
                </p:oleObj>
              </mc:Choice>
              <mc:Fallback>
                <p:oleObj name="Точечный рисунок" r:id="rId3" imgW="1209524" imgH="1219370" progId="PBrush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4797425"/>
                        <a:ext cx="1209675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Object 11"/>
          <p:cNvGraphicFramePr>
            <a:graphicFrameLocks noChangeAspect="1"/>
          </p:cNvGraphicFramePr>
          <p:nvPr/>
        </p:nvGraphicFramePr>
        <p:xfrm>
          <a:off x="7092950" y="476250"/>
          <a:ext cx="1209675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5" name="Точечный рисунок" r:id="rId5" imgW="1209524" imgH="980952" progId="PBrush">
                  <p:embed/>
                </p:oleObj>
              </mc:Choice>
              <mc:Fallback>
                <p:oleObj name="Точечный рисунок" r:id="rId5" imgW="1209524" imgH="980952" progId="PBrush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476250"/>
                        <a:ext cx="1209675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870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797425"/>
            <a:ext cx="11239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AutoShape 13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308725"/>
            <a:ext cx="504825" cy="360363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6872" name="Picture 16" descr="a06_flash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724400"/>
            <a:ext cx="22383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7" descr="http://superpuper.org/published/publicdata/U281180SUPER/attachments/SC/products_pictures/4448.42_0_enl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4233863"/>
            <a:ext cx="2498725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МАГИСТРАЛЬ </a:t>
            </a:r>
            <a:br>
              <a:rPr lang="ru-RU" sz="40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</a:br>
            <a:r>
              <a:rPr lang="ru-RU" sz="40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(СИСТЕМНАЯ ШИНА)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16013" y="1773238"/>
            <a:ext cx="7416800" cy="4246562"/>
          </a:xfrm>
        </p:spPr>
        <p:txBody>
          <a:bodyPr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ru-RU" sz="2000" b="1" i="1" smtClean="0">
                <a:solidFill>
                  <a:schemeClr val="tx1"/>
                </a:solidFill>
              </a:rPr>
              <a:t>Магистраль –</a:t>
            </a:r>
            <a:r>
              <a:rPr lang="ru-RU" sz="2000" smtClean="0">
                <a:solidFill>
                  <a:schemeClr val="tx1"/>
                </a:solidFill>
              </a:rPr>
              <a:t> устройство, которое осуществляет взаимосвязь и обмен информацией между всеми устройствами компьютера.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ru-RU" sz="2000" smtClean="0">
                <a:solidFill>
                  <a:schemeClr val="tx1"/>
                </a:solidFill>
              </a:rPr>
              <a:t>Магистраль включает в себя три многоразрядные шины, представляющие собой многопроводные линии: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smtClean="0">
                <a:solidFill>
                  <a:schemeClr val="tx1"/>
                </a:solidFill>
              </a:rPr>
              <a:t> </a:t>
            </a:r>
            <a:r>
              <a:rPr lang="ru-RU" sz="2000" i="1" smtClean="0">
                <a:solidFill>
                  <a:schemeClr val="tx1"/>
                </a:solidFill>
              </a:rPr>
              <a:t>шину данных,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i="1" smtClean="0">
                <a:solidFill>
                  <a:schemeClr val="tx1"/>
                </a:solidFill>
              </a:rPr>
              <a:t>шину адреса,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i="1" smtClean="0">
                <a:solidFill>
                  <a:schemeClr val="tx1"/>
                </a:solidFill>
              </a:rPr>
              <a:t>шину управления.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000" smtClean="0">
                <a:solidFill>
                  <a:schemeClr val="tx1"/>
                </a:solidFill>
              </a:rPr>
              <a:t>         По шине данных между устройствами передаются данные, по шине адреса от процессора передаются адреса устройств и ячеек памяти, по шине управления передаются управляющие сигналы.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000" smtClean="0">
                <a:solidFill>
                  <a:schemeClr val="tx1"/>
                </a:solidFill>
              </a:rPr>
              <a:t>Основными характеристиками системной шины является разрядность и частота</a:t>
            </a:r>
          </a:p>
        </p:txBody>
      </p:sp>
      <p:pic>
        <p:nvPicPr>
          <p:cNvPr id="37892" name="Picture 4" descr="3c4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19925" y="333375"/>
            <a:ext cx="1333500" cy="857250"/>
          </a:xfrm>
        </p:spPr>
      </p:pic>
      <p:sp>
        <p:nvSpPr>
          <p:cNvPr id="37893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237288"/>
            <a:ext cx="431800" cy="43180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Домашнее задание </a:t>
            </a:r>
            <a:endParaRPr lang="ru-RU" dirty="0"/>
          </a:p>
        </p:txBody>
      </p:sp>
      <p:sp>
        <p:nvSpPr>
          <p:cNvPr id="389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Параграф 2.1-2.2, вопросы после параграфов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539750" y="3141663"/>
            <a:ext cx="8280400" cy="1366837"/>
          </a:xfrm>
          <a:prstGeom prst="leftRightArrow">
            <a:avLst>
              <a:gd name="adj1" fmla="val 49824"/>
              <a:gd name="adj2" fmla="val 529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hlinkClick r:id="rId2" action="ppaction://hlinksldjump"/>
              </a:rPr>
              <a:t>Магистраль</a:t>
            </a:r>
            <a:r>
              <a:rPr lang="ru-RU" b="1"/>
              <a:t> (системная шина)</a:t>
            </a:r>
          </a:p>
        </p:txBody>
      </p:sp>
      <p:sp>
        <p:nvSpPr>
          <p:cNvPr id="32775" name="AutoShape 7"/>
          <p:cNvSpPr>
            <a:spLocks noChangeArrowheads="1"/>
          </p:cNvSpPr>
          <p:nvPr/>
        </p:nvSpPr>
        <p:spPr bwMode="auto">
          <a:xfrm>
            <a:off x="1619250" y="4797425"/>
            <a:ext cx="1512888" cy="936625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Устройства </a:t>
            </a:r>
          </a:p>
          <a:p>
            <a:pPr algn="ctr"/>
            <a:r>
              <a:rPr lang="ru-RU" b="1">
                <a:hlinkClick r:id="rId3" action="ppaction://hlinksldjump"/>
              </a:rPr>
              <a:t>ввода</a:t>
            </a:r>
            <a:endParaRPr lang="ru-RU" b="1"/>
          </a:p>
        </p:txBody>
      </p:sp>
      <p:sp>
        <p:nvSpPr>
          <p:cNvPr id="32776" name="AutoShape 8"/>
          <p:cNvSpPr>
            <a:spLocks noChangeArrowheads="1"/>
          </p:cNvSpPr>
          <p:nvPr/>
        </p:nvSpPr>
        <p:spPr bwMode="auto">
          <a:xfrm>
            <a:off x="3924300" y="4797425"/>
            <a:ext cx="1512888" cy="936625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hlinkClick r:id="rId4" action="ppaction://hlinksldjump"/>
              </a:rPr>
              <a:t>Внешняя</a:t>
            </a:r>
            <a:endParaRPr lang="ru-RU" b="1"/>
          </a:p>
          <a:p>
            <a:pPr algn="ctr"/>
            <a:r>
              <a:rPr lang="ru-RU" b="1"/>
              <a:t> </a:t>
            </a:r>
            <a:r>
              <a:rPr lang="ru-RU" b="1">
                <a:hlinkClick r:id="rId4" action="ppaction://hlinksldjump"/>
              </a:rPr>
              <a:t>память</a:t>
            </a:r>
            <a:endParaRPr lang="ru-RU" b="1"/>
          </a:p>
        </p:txBody>
      </p:sp>
      <p:sp>
        <p:nvSpPr>
          <p:cNvPr id="32777" name="AutoShape 9"/>
          <p:cNvSpPr>
            <a:spLocks noChangeArrowheads="1"/>
          </p:cNvSpPr>
          <p:nvPr/>
        </p:nvSpPr>
        <p:spPr bwMode="auto">
          <a:xfrm>
            <a:off x="6011863" y="4797425"/>
            <a:ext cx="1512887" cy="936625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Устройства </a:t>
            </a:r>
          </a:p>
          <a:p>
            <a:pPr algn="ctr"/>
            <a:r>
              <a:rPr lang="ru-RU" b="1">
                <a:hlinkClick r:id="rId5" action="ppaction://hlinksldjump"/>
              </a:rPr>
              <a:t>вывода</a:t>
            </a:r>
            <a:endParaRPr lang="ru-RU" b="1"/>
          </a:p>
        </p:txBody>
      </p:sp>
      <p:sp>
        <p:nvSpPr>
          <p:cNvPr id="32778" name="AutoShape 10"/>
          <p:cNvSpPr>
            <a:spLocks noChangeArrowheads="1"/>
          </p:cNvSpPr>
          <p:nvPr/>
        </p:nvSpPr>
        <p:spPr bwMode="auto">
          <a:xfrm>
            <a:off x="2627313" y="1916113"/>
            <a:ext cx="1512887" cy="936625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hlinkClick r:id="rId6" action="ppaction://hlinksldjump"/>
              </a:rPr>
              <a:t>Процессор</a:t>
            </a:r>
            <a:endParaRPr lang="ru-RU" b="1"/>
          </a:p>
        </p:txBody>
      </p:sp>
      <p:sp>
        <p:nvSpPr>
          <p:cNvPr id="32779" name="AutoShape 11"/>
          <p:cNvSpPr>
            <a:spLocks noChangeArrowheads="1"/>
          </p:cNvSpPr>
          <p:nvPr/>
        </p:nvSpPr>
        <p:spPr bwMode="auto">
          <a:xfrm>
            <a:off x="4859338" y="1916113"/>
            <a:ext cx="1512887" cy="936625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hlinkClick r:id="rId7" action="ppaction://hlinksldjump"/>
              </a:rPr>
              <a:t>Внутренняя</a:t>
            </a:r>
            <a:endParaRPr lang="ru-RU" b="1"/>
          </a:p>
          <a:p>
            <a:pPr algn="ctr"/>
            <a:r>
              <a:rPr lang="ru-RU" b="1"/>
              <a:t>память</a:t>
            </a:r>
          </a:p>
        </p:txBody>
      </p:sp>
      <p:sp>
        <p:nvSpPr>
          <p:cNvPr id="32780" name="AutoShape 12"/>
          <p:cNvSpPr>
            <a:spLocks noChangeArrowheads="1"/>
          </p:cNvSpPr>
          <p:nvPr/>
        </p:nvSpPr>
        <p:spPr bwMode="auto">
          <a:xfrm>
            <a:off x="2124075" y="4149725"/>
            <a:ext cx="360363" cy="647700"/>
          </a:xfrm>
          <a:prstGeom prst="upArrow">
            <a:avLst>
              <a:gd name="adj1" fmla="val 50000"/>
              <a:gd name="adj2" fmla="val 44934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81" name="AutoShape 13"/>
          <p:cNvSpPr>
            <a:spLocks noChangeArrowheads="1"/>
          </p:cNvSpPr>
          <p:nvPr/>
        </p:nvSpPr>
        <p:spPr bwMode="auto">
          <a:xfrm>
            <a:off x="4427538" y="4149725"/>
            <a:ext cx="360362" cy="647700"/>
          </a:xfrm>
          <a:prstGeom prst="upDownArrow">
            <a:avLst>
              <a:gd name="adj1" fmla="val 50000"/>
              <a:gd name="adj2" fmla="val 35947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82" name="AutoShape 14"/>
          <p:cNvSpPr>
            <a:spLocks noChangeArrowheads="1"/>
          </p:cNvSpPr>
          <p:nvPr/>
        </p:nvSpPr>
        <p:spPr bwMode="auto">
          <a:xfrm>
            <a:off x="3132138" y="2852738"/>
            <a:ext cx="360362" cy="647700"/>
          </a:xfrm>
          <a:prstGeom prst="upDownArrow">
            <a:avLst>
              <a:gd name="adj1" fmla="val 50000"/>
              <a:gd name="adj2" fmla="val 35947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83" name="AutoShape 15"/>
          <p:cNvSpPr>
            <a:spLocks noChangeArrowheads="1"/>
          </p:cNvSpPr>
          <p:nvPr/>
        </p:nvSpPr>
        <p:spPr bwMode="auto">
          <a:xfrm>
            <a:off x="5435600" y="2852738"/>
            <a:ext cx="360363" cy="647700"/>
          </a:xfrm>
          <a:prstGeom prst="upDownArrow">
            <a:avLst>
              <a:gd name="adj1" fmla="val 50000"/>
              <a:gd name="adj2" fmla="val 35947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84" name="AutoShape 16"/>
          <p:cNvSpPr>
            <a:spLocks noChangeArrowheads="1"/>
          </p:cNvSpPr>
          <p:nvPr/>
        </p:nvSpPr>
        <p:spPr bwMode="auto">
          <a:xfrm>
            <a:off x="6516688" y="4149725"/>
            <a:ext cx="360362" cy="647700"/>
          </a:xfrm>
          <a:prstGeom prst="downArrow">
            <a:avLst>
              <a:gd name="adj1" fmla="val 50000"/>
              <a:gd name="adj2" fmla="val 44934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85" name="AutoShape 17"/>
          <p:cNvSpPr>
            <a:spLocks noChangeArrowheads="1"/>
          </p:cNvSpPr>
          <p:nvPr/>
        </p:nvSpPr>
        <p:spPr bwMode="auto">
          <a:xfrm>
            <a:off x="4140200" y="2205038"/>
            <a:ext cx="719138" cy="341312"/>
          </a:xfrm>
          <a:prstGeom prst="leftRightArrow">
            <a:avLst>
              <a:gd name="adj1" fmla="val 50000"/>
              <a:gd name="adj2" fmla="val 42140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02" name="WordArt 19"/>
          <p:cNvSpPr>
            <a:spLocks noChangeArrowheads="1" noChangeShapeType="1" noTextEdit="1"/>
          </p:cNvSpPr>
          <p:nvPr/>
        </p:nvSpPr>
        <p:spPr bwMode="auto">
          <a:xfrm>
            <a:off x="1547813" y="549275"/>
            <a:ext cx="6985000" cy="7397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Функциональная схема компьютера</a:t>
            </a:r>
          </a:p>
        </p:txBody>
      </p:sp>
      <p:sp>
        <p:nvSpPr>
          <p:cNvPr id="12303" name="TextBox 15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8215313" y="6143625"/>
            <a:ext cx="928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800"/>
              <a:t>Д</a:t>
            </a:r>
            <a:r>
              <a:rPr lang="en-US" sz="2800"/>
              <a:t>/</a:t>
            </a:r>
            <a:r>
              <a:rPr lang="ru-RU" sz="2800"/>
              <a:t>з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animBg="1"/>
      <p:bldP spid="32775" grpId="0" animBg="1"/>
      <p:bldP spid="32776" grpId="0" animBg="1"/>
      <p:bldP spid="32777" grpId="0" animBg="1"/>
      <p:bldP spid="32778" grpId="0" animBg="1"/>
      <p:bldP spid="32779" grpId="0" animBg="1"/>
      <p:bldP spid="32780" grpId="0" animBg="1"/>
      <p:bldP spid="32781" grpId="0" animBg="1"/>
      <p:bldP spid="32782" grpId="0" animBg="1"/>
      <p:bldP spid="32783" grpId="0" animBg="1"/>
      <p:bldP spid="32784" grpId="0" animBg="1"/>
      <p:bldP spid="3278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УСТРОЙСТВА ВВОДА</a:t>
            </a:r>
            <a:r>
              <a:rPr lang="ru-RU" smtClean="0"/>
              <a:t/>
            </a:r>
            <a:br>
              <a:rPr lang="ru-RU" smtClean="0"/>
            </a:br>
            <a:endParaRPr lang="ru-RU" sz="240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905000"/>
            <a:ext cx="6143625" cy="4114800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chemeClr val="tx1"/>
                </a:solidFill>
              </a:rPr>
              <a:t>Устройства ввода</a:t>
            </a:r>
            <a:r>
              <a:rPr lang="ru-RU" sz="2000" smtClean="0">
                <a:solidFill>
                  <a:schemeClr val="tx1"/>
                </a:solidFill>
              </a:rPr>
              <a:t> – это устройства для ввода информации в память компьютера.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000" smtClean="0">
                <a:solidFill>
                  <a:schemeClr val="tx1"/>
                </a:solidFill>
              </a:rPr>
              <a:t> </a:t>
            </a:r>
          </a:p>
          <a:p>
            <a:pPr eaLnBrk="1" hangingPunct="1"/>
            <a:r>
              <a:rPr lang="ru-RU" sz="2000" smtClean="0">
                <a:solidFill>
                  <a:schemeClr val="tx1"/>
                </a:solidFill>
              </a:rPr>
              <a:t>Эти устройства преобразуют различные виды информации (графическую, текстовую, числовую, звуковую) в цифровую (двоичную) форму</a:t>
            </a:r>
          </a:p>
          <a:p>
            <a:pPr eaLnBrk="1" hangingPunct="1"/>
            <a:endParaRPr lang="ru-RU" sz="2000" i="1" smtClean="0">
              <a:solidFill>
                <a:schemeClr val="tx1"/>
              </a:solidFill>
            </a:endParaRPr>
          </a:p>
          <a:p>
            <a:pPr eaLnBrk="1" hangingPunct="1"/>
            <a:r>
              <a:rPr lang="ru-RU" sz="2000" smtClean="0">
                <a:solidFill>
                  <a:schemeClr val="tx1"/>
                </a:solidFill>
              </a:rPr>
              <a:t>К устройствам ввода относятся клавиатура, мышь, сканер, микрофон, графический планшет, джойстик и другие.</a:t>
            </a:r>
          </a:p>
        </p:txBody>
      </p:sp>
      <p:pic>
        <p:nvPicPr>
          <p:cNvPr id="13316" name="Picture 4" descr="3c4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48488" y="404813"/>
            <a:ext cx="1333500" cy="85725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285728"/>
            <a:ext cx="7772400" cy="1470025"/>
          </a:xfrm>
        </p:spPr>
        <p:txBody>
          <a:bodyPr>
            <a:noAutofit/>
          </a:bodyPr>
          <a:lstStyle/>
          <a:p>
            <a:pPr marL="342900" indent="-342900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Группы клавиш:</a:t>
            </a:r>
            <a:br>
              <a:rPr lang="ru-RU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9EDB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Функциональные клавиши.</a:t>
            </a:r>
            <a:br>
              <a:rPr lang="ru-RU" sz="2800" dirty="0" smtClean="0">
                <a:solidFill>
                  <a:srgbClr val="9EDB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DDDDD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Символьные (алфавитно-цифровые) клавиши.</a:t>
            </a:r>
            <a:br>
              <a:rPr lang="ru-RU" sz="2800" dirty="0" smtClean="0">
                <a:solidFill>
                  <a:srgbClr val="DDDDD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Клавиши управления курсором.</a:t>
            </a:r>
            <a:br>
              <a:rPr lang="ru-RU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99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Специальные клавиши.</a:t>
            </a:r>
            <a:br>
              <a:rPr lang="ru-RU" sz="2800" dirty="0" smtClean="0">
                <a:solidFill>
                  <a:srgbClr val="FF99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FE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Дополнительная клавиатура.</a:t>
            </a:r>
            <a:br>
              <a:rPr lang="ru-RU" sz="2800" dirty="0" smtClean="0">
                <a:solidFill>
                  <a:srgbClr val="FFFE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/>
          </a:p>
        </p:txBody>
      </p:sp>
      <p:pic>
        <p:nvPicPr>
          <p:cNvPr id="4" name="Picture 9" descr="Клавиатура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" t="4362" r="819" b="4460"/>
          <a:stretch>
            <a:fillRect/>
          </a:stretch>
        </p:blipFill>
        <p:spPr bwMode="auto">
          <a:xfrm>
            <a:off x="250825" y="3575050"/>
            <a:ext cx="8640763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8" name="Rectangle 6"/>
          <p:cNvSpPr>
            <a:spLocks noGrp="1" noChangeArrowheads="1"/>
          </p:cNvSpPr>
          <p:nvPr>
            <p:ph type="title"/>
          </p:nvPr>
        </p:nvSpPr>
        <p:spPr>
          <a:xfrm>
            <a:off x="1547813" y="333375"/>
            <a:ext cx="5832475" cy="7921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УСТРОЙСТВА ВВОДА</a:t>
            </a:r>
          </a:p>
        </p:txBody>
      </p:sp>
      <p:pic>
        <p:nvPicPr>
          <p:cNvPr id="1536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4888" y="981075"/>
            <a:ext cx="2736850" cy="1366838"/>
          </a:xfrm>
        </p:spPr>
      </p:pic>
      <p:sp>
        <p:nvSpPr>
          <p:cNvPr id="15364" name="Rectangle 8"/>
          <p:cNvSpPr>
            <a:spLocks noChangeArrowheads="1"/>
          </p:cNvSpPr>
          <p:nvPr/>
        </p:nvSpPr>
        <p:spPr bwMode="auto">
          <a:xfrm>
            <a:off x="539750" y="1700213"/>
            <a:ext cx="53276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600" b="1" i="1"/>
              <a:t>Клавиатура</a:t>
            </a:r>
            <a:r>
              <a:rPr lang="ru-RU" sz="1600"/>
              <a:t> – стандартное устройство для </a:t>
            </a:r>
          </a:p>
          <a:p>
            <a:r>
              <a:rPr lang="ru-RU" sz="1600"/>
              <a:t>ввода алфавитно-цифровой информации и команд.</a:t>
            </a:r>
          </a:p>
        </p:txBody>
      </p:sp>
      <p:pic>
        <p:nvPicPr>
          <p:cNvPr id="15365" name="Picture 11" descr="00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03588" y="5489575"/>
            <a:ext cx="1809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7" descr="00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03588" y="5489575"/>
            <a:ext cx="1809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21"/>
          <p:cNvSpPr txBox="1">
            <a:spLocks noChangeArrowheads="1"/>
          </p:cNvSpPr>
          <p:nvPr/>
        </p:nvSpPr>
        <p:spPr bwMode="auto">
          <a:xfrm>
            <a:off x="250825" y="2349500"/>
            <a:ext cx="84963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200"/>
              <a:t>Кроме алфавитно-цифровых клавиш клавиатура обычно имеет </a:t>
            </a:r>
            <a:r>
              <a:rPr lang="ru-RU" sz="1200" b="1"/>
              <a:t>12 функциональных клавиш</a:t>
            </a:r>
            <a:r>
              <a:rPr lang="ru-RU" sz="1200"/>
              <a:t>, расположенных вдоль верхнего края. Функциональные клавиши могут программироваться пользователем. Например, во многих программах для получения помощи (подсказки) задействована клавиша </a:t>
            </a:r>
            <a:r>
              <a:rPr lang="ru-RU" sz="1200" b="1"/>
              <a:t>F1</a:t>
            </a:r>
            <a:r>
              <a:rPr lang="ru-RU" sz="1200"/>
              <a:t>, а для выхода из программы — клавиша </a:t>
            </a:r>
            <a:r>
              <a:rPr lang="ru-RU" sz="1200" b="1"/>
              <a:t>F10</a:t>
            </a:r>
            <a:r>
              <a:rPr lang="ru-RU" sz="1200"/>
              <a:t>.</a:t>
            </a:r>
            <a:endParaRPr lang="ru-RU" sz="1200" b="1"/>
          </a:p>
          <a:p>
            <a:pPr eaLnBrk="1" hangingPunct="1"/>
            <a:r>
              <a:rPr lang="ru-RU" sz="1200" b="1"/>
              <a:t>Управляющие клавиши</a:t>
            </a:r>
            <a:r>
              <a:rPr lang="ru-RU" sz="1200"/>
              <a:t> имеют следующее назначение: </a:t>
            </a:r>
            <a:endParaRPr lang="ru-RU" sz="1200" b="1"/>
          </a:p>
          <a:p>
            <a:pPr eaLnBrk="1" hangingPunct="1"/>
            <a:r>
              <a:rPr lang="ru-RU" sz="1200" b="1"/>
              <a:t>Enter</a:t>
            </a:r>
            <a:r>
              <a:rPr lang="ru-RU" sz="1200"/>
              <a:t> — клавиша </a:t>
            </a:r>
            <a:r>
              <a:rPr lang="ru-RU" sz="1200" b="1"/>
              <a:t>ввода</a:t>
            </a:r>
            <a:r>
              <a:rPr lang="ru-RU" sz="1200"/>
              <a:t>; </a:t>
            </a:r>
            <a:endParaRPr lang="ru-RU" sz="1200" b="1"/>
          </a:p>
          <a:p>
            <a:pPr eaLnBrk="1" hangingPunct="1"/>
            <a:r>
              <a:rPr lang="ru-RU" sz="1200" b="1"/>
              <a:t>Esc</a:t>
            </a:r>
            <a:r>
              <a:rPr lang="ru-RU" sz="1200"/>
              <a:t> (Escape — выход) клавиша </a:t>
            </a:r>
            <a:r>
              <a:rPr lang="ru-RU" sz="1200" b="1"/>
              <a:t>для отмены</a:t>
            </a:r>
            <a:r>
              <a:rPr lang="ru-RU" sz="1200"/>
              <a:t> каких-либо действий, выхода из программы, из меню и т.п.; </a:t>
            </a:r>
            <a:endParaRPr lang="ru-RU" sz="1200" b="1"/>
          </a:p>
          <a:p>
            <a:pPr eaLnBrk="1" hangingPunct="1"/>
            <a:r>
              <a:rPr lang="ru-RU" sz="1200" b="1"/>
              <a:t>Ctrl</a:t>
            </a:r>
            <a:r>
              <a:rPr lang="ru-RU" sz="1200"/>
              <a:t> и </a:t>
            </a:r>
            <a:r>
              <a:rPr lang="ru-RU" sz="1200" b="1"/>
              <a:t>Alt</a:t>
            </a:r>
            <a:r>
              <a:rPr lang="ru-RU" sz="1200"/>
              <a:t> — эти клавиши самостоятельного значения не имеют, но при нажатии совместно с другими управляющими клавишами изменяют их действие;  </a:t>
            </a:r>
            <a:endParaRPr lang="ru-RU" sz="1200" b="1"/>
          </a:p>
          <a:p>
            <a:pPr eaLnBrk="1" hangingPunct="1"/>
            <a:r>
              <a:rPr lang="ru-RU" sz="1200" b="1"/>
              <a:t>Shift</a:t>
            </a:r>
            <a:r>
              <a:rPr lang="ru-RU" sz="1200"/>
              <a:t> (регистр) — обеспечивает </a:t>
            </a:r>
            <a:r>
              <a:rPr lang="ru-RU" sz="1200" b="1"/>
              <a:t>смену регистра клавиш</a:t>
            </a:r>
            <a:r>
              <a:rPr lang="ru-RU" sz="1200"/>
              <a:t> (верхнего на нижний и наоборот); </a:t>
            </a:r>
            <a:endParaRPr lang="ru-RU" sz="1200" b="1"/>
          </a:p>
          <a:p>
            <a:pPr eaLnBrk="1" hangingPunct="1"/>
            <a:r>
              <a:rPr lang="ru-RU" sz="1200" b="1"/>
              <a:t>Insert</a:t>
            </a:r>
            <a:r>
              <a:rPr lang="ru-RU" sz="1200"/>
              <a:t> (вставлять) — </a:t>
            </a:r>
            <a:r>
              <a:rPr lang="ru-RU" sz="1200" b="1"/>
              <a:t>переключает режимы вставки</a:t>
            </a:r>
            <a:r>
              <a:rPr lang="ru-RU" sz="1200"/>
              <a:t> (новые символы вводятся посреди уже набранных, раздвигая их) </a:t>
            </a:r>
            <a:r>
              <a:rPr lang="ru-RU" sz="1200" b="1"/>
              <a:t>и замены</a:t>
            </a:r>
            <a:r>
              <a:rPr lang="ru-RU" sz="1200"/>
              <a:t> (старые символы замещаются новыми);  </a:t>
            </a:r>
            <a:endParaRPr lang="ru-RU" sz="1200" b="1"/>
          </a:p>
          <a:p>
            <a:pPr eaLnBrk="1" hangingPunct="1"/>
            <a:r>
              <a:rPr lang="ru-RU" sz="1200" b="1"/>
              <a:t>Delete</a:t>
            </a:r>
            <a:r>
              <a:rPr lang="ru-RU" sz="1200"/>
              <a:t> (удалять) — </a:t>
            </a:r>
            <a:r>
              <a:rPr lang="ru-RU" sz="1200" b="1"/>
              <a:t>удаляет символ</a:t>
            </a:r>
            <a:r>
              <a:rPr lang="ru-RU" sz="1200"/>
              <a:t> с позиции курсора; </a:t>
            </a:r>
            <a:endParaRPr lang="ru-RU" sz="1200" b="1"/>
          </a:p>
          <a:p>
            <a:pPr eaLnBrk="1" hangingPunct="1"/>
            <a:r>
              <a:rPr lang="ru-RU" sz="1200" b="1"/>
              <a:t>Back Space</a:t>
            </a:r>
            <a:r>
              <a:rPr lang="ru-RU" sz="1200"/>
              <a:t> или   </a:t>
            </a:r>
            <a:r>
              <a:rPr lang="ru-RU" sz="1200" b="1"/>
              <a:t>← </a:t>
            </a:r>
            <a:r>
              <a:rPr lang="ru-RU" sz="1200"/>
              <a:t>   — удаляет символ перед курсором; </a:t>
            </a:r>
            <a:endParaRPr lang="ru-RU" sz="1200" b="1"/>
          </a:p>
          <a:p>
            <a:pPr eaLnBrk="1" hangingPunct="1"/>
            <a:r>
              <a:rPr lang="ru-RU" sz="1200" b="1"/>
              <a:t>Home</a:t>
            </a:r>
            <a:r>
              <a:rPr lang="ru-RU" sz="1200"/>
              <a:t> и </a:t>
            </a:r>
            <a:r>
              <a:rPr lang="ru-RU" sz="1200" b="1"/>
              <a:t>End</a:t>
            </a:r>
            <a:r>
              <a:rPr lang="ru-RU" sz="1200"/>
              <a:t> — обеспечивают </a:t>
            </a:r>
            <a:r>
              <a:rPr lang="ru-RU" sz="1200" b="1"/>
              <a:t>перемещение курсора в первую и последнюю позицию строки</a:t>
            </a:r>
            <a:r>
              <a:rPr lang="ru-RU" sz="1200"/>
              <a:t>, соответственно; </a:t>
            </a:r>
            <a:endParaRPr lang="ru-RU" sz="1200" b="1"/>
          </a:p>
          <a:p>
            <a:pPr eaLnBrk="1" hangingPunct="1"/>
            <a:r>
              <a:rPr lang="ru-RU" sz="1200" b="1"/>
              <a:t>Page Up</a:t>
            </a:r>
            <a:r>
              <a:rPr lang="ru-RU" sz="1200"/>
              <a:t> и </a:t>
            </a:r>
            <a:r>
              <a:rPr lang="ru-RU" sz="1200" b="1"/>
              <a:t>Page Down</a:t>
            </a:r>
            <a:r>
              <a:rPr lang="ru-RU" sz="1200"/>
              <a:t> — обеспечивают </a:t>
            </a:r>
            <a:r>
              <a:rPr lang="ru-RU" sz="1200" b="1"/>
              <a:t>перемещение по тексту на одну страницу</a:t>
            </a:r>
            <a:r>
              <a:rPr lang="ru-RU" sz="1200"/>
              <a:t> (один экран) назад и вперед; </a:t>
            </a:r>
            <a:endParaRPr lang="ru-RU" sz="1200" b="1"/>
          </a:p>
          <a:p>
            <a:pPr eaLnBrk="1" hangingPunct="1"/>
            <a:r>
              <a:rPr lang="ru-RU" sz="1200" b="1"/>
              <a:t>Tab</a:t>
            </a:r>
            <a:r>
              <a:rPr lang="ru-RU" sz="1200"/>
              <a:t> — </a:t>
            </a:r>
            <a:r>
              <a:rPr lang="ru-RU" sz="1200" b="1"/>
              <a:t>клавиша табуляции</a:t>
            </a:r>
            <a:r>
              <a:rPr lang="ru-RU" sz="1200"/>
              <a:t>, обеспечивает перемещение курсора вправо сразу на несколько позиций до очередной позиции табуляции; </a:t>
            </a:r>
            <a:endParaRPr lang="ru-RU" sz="1200" b="1"/>
          </a:p>
          <a:p>
            <a:pPr eaLnBrk="1" hangingPunct="1"/>
            <a:r>
              <a:rPr lang="ru-RU" sz="1200" b="1"/>
              <a:t>Caps Lock</a:t>
            </a:r>
            <a:r>
              <a:rPr lang="ru-RU" sz="1200"/>
              <a:t> — фиксирует верхний регистр, обеспечивает </a:t>
            </a:r>
            <a:r>
              <a:rPr lang="ru-RU" sz="1200" b="1"/>
              <a:t>ввод прописных букв вместо строчных</a:t>
            </a:r>
            <a:r>
              <a:rPr lang="ru-RU" sz="1200"/>
              <a:t>; </a:t>
            </a:r>
            <a:endParaRPr lang="ru-RU" sz="1200" b="1"/>
          </a:p>
          <a:p>
            <a:pPr eaLnBrk="1" hangingPunct="1"/>
            <a:r>
              <a:rPr lang="ru-RU" sz="1200" b="1"/>
              <a:t>Print Screen</a:t>
            </a:r>
            <a:r>
              <a:rPr lang="ru-RU" sz="1200"/>
              <a:t> — обеспечивает </a:t>
            </a:r>
            <a:r>
              <a:rPr lang="ru-RU" sz="1200" b="1"/>
              <a:t>печать информации</a:t>
            </a:r>
            <a:r>
              <a:rPr lang="ru-RU" sz="1200"/>
              <a:t>, видимой в текущий момент на экране. </a:t>
            </a:r>
            <a:endParaRPr lang="ru-RU" sz="1200" b="1"/>
          </a:p>
          <a:p>
            <a:pPr eaLnBrk="1" hangingPunct="1"/>
            <a:r>
              <a:rPr lang="ru-RU" sz="1200" b="1"/>
              <a:t>Длинная нижняя клавиша</a:t>
            </a:r>
            <a:r>
              <a:rPr lang="ru-RU" sz="1200"/>
              <a:t> без названия — предназначена </a:t>
            </a:r>
            <a:r>
              <a:rPr lang="ru-RU" sz="1200" b="1"/>
              <a:t>для ввода пробелов</a:t>
            </a:r>
            <a:r>
              <a:rPr lang="ru-RU" sz="1200"/>
              <a:t>. </a:t>
            </a:r>
          </a:p>
          <a:p>
            <a:pPr eaLnBrk="1" hangingPunct="1"/>
            <a:r>
              <a:rPr lang="ru-RU" sz="1200"/>
              <a:t>Клавиши ↑, ↓ , → , ← служат для перемещения курсора </a:t>
            </a:r>
            <a:r>
              <a:rPr lang="ru-RU" sz="1200" b="1"/>
              <a:t>вверх, вниз, влево и вправо</a:t>
            </a:r>
            <a:r>
              <a:rPr lang="ru-RU" sz="1200"/>
              <a:t> на одну позицию или строку. </a:t>
            </a:r>
            <a:endParaRPr lang="ru-RU" sz="1200" b="1"/>
          </a:p>
          <a:p>
            <a:pPr eaLnBrk="1" hangingPunct="1"/>
            <a:r>
              <a:rPr lang="ru-RU" sz="1200" b="1"/>
              <a:t>Малая цифровая клавиатура</a:t>
            </a:r>
            <a:r>
              <a:rPr lang="ru-RU" sz="1200"/>
              <a:t> используется в двух режимах — </a:t>
            </a:r>
            <a:r>
              <a:rPr lang="ru-RU" sz="1200" b="1"/>
              <a:t>ввода чисел и управления курсором</a:t>
            </a:r>
            <a:r>
              <a:rPr lang="ru-RU" sz="1200"/>
              <a:t>. Переключение этих режимов осуществляется клавишей </a:t>
            </a:r>
            <a:r>
              <a:rPr lang="ru-RU" sz="1200" b="1"/>
              <a:t>Num Lock</a:t>
            </a:r>
            <a:r>
              <a:rPr lang="ru-RU" sz="1200"/>
              <a:t>.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Говори правильно!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525963"/>
          </a:xfrm>
          <a:extLst/>
        </p:spPr>
        <p:txBody>
          <a:bodyPr numCol="2"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600" dirty="0" smtClean="0"/>
              <a:t>Название клавиши на английском языке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600" dirty="0" smtClean="0"/>
              <a:t> 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1600" dirty="0" smtClean="0"/>
              <a:t>Esc (Escape)</a:t>
            </a:r>
            <a:endParaRPr lang="ru-RU" sz="16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1600" dirty="0" smtClean="0"/>
              <a:t>Enter</a:t>
            </a:r>
            <a:endParaRPr lang="ru-RU" sz="16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1600" dirty="0" smtClean="0"/>
              <a:t>Shift</a:t>
            </a:r>
            <a:endParaRPr lang="ru-RU" sz="16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1600" dirty="0" smtClean="0"/>
              <a:t>Caps Lock </a:t>
            </a:r>
            <a:endParaRPr lang="ru-RU" sz="16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1600" dirty="0" smtClean="0"/>
              <a:t>Ctrl (Control)</a:t>
            </a:r>
            <a:endParaRPr lang="ru-RU" sz="16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1600" dirty="0" smtClean="0"/>
              <a:t>Alt</a:t>
            </a:r>
            <a:endParaRPr lang="ru-RU" sz="16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1600" dirty="0" smtClean="0"/>
              <a:t>Backspace</a:t>
            </a:r>
            <a:endParaRPr lang="ru-RU" sz="16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1600" dirty="0" smtClean="0"/>
              <a:t>Delete</a:t>
            </a:r>
            <a:endParaRPr lang="ru-RU" sz="16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1600" dirty="0" smtClean="0"/>
              <a:t>Insert</a:t>
            </a:r>
            <a:endParaRPr lang="ru-RU" sz="16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600" dirty="0" smtClean="0"/>
              <a:t>Но</a:t>
            </a:r>
            <a:r>
              <a:rPr lang="en-US" sz="1600" dirty="0" smtClean="0"/>
              <a:t>m</a:t>
            </a:r>
            <a:r>
              <a:rPr lang="ru-RU" sz="1600" dirty="0" smtClean="0"/>
              <a:t>е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1600" dirty="0" smtClean="0"/>
              <a:t>End</a:t>
            </a:r>
            <a:endParaRPr lang="ru-RU" sz="16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1600" dirty="0" smtClean="0"/>
              <a:t>Page Up</a:t>
            </a:r>
            <a:endParaRPr lang="ru-RU" sz="16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1600" dirty="0" smtClean="0"/>
              <a:t>Page Down</a:t>
            </a:r>
            <a:endParaRPr lang="ru-RU" sz="16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1600" dirty="0" smtClean="0"/>
              <a:t>Num Lock</a:t>
            </a:r>
            <a:r>
              <a:rPr lang="ru-RU" sz="1600" dirty="0" smtClean="0"/>
              <a:t> 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600" dirty="0" smtClean="0"/>
              <a:t> 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600" dirty="0" smtClean="0"/>
              <a:t>Произношение названия на русском языке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600" dirty="0" smtClean="0"/>
              <a:t> 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600" dirty="0" smtClean="0"/>
              <a:t>[</a:t>
            </a:r>
            <a:r>
              <a:rPr lang="ru-RU" sz="1600" dirty="0" err="1" smtClean="0"/>
              <a:t>эскёйп</a:t>
            </a:r>
            <a:r>
              <a:rPr lang="ru-RU" sz="1600" dirty="0" smtClean="0"/>
              <a:t>]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600" dirty="0" smtClean="0"/>
              <a:t>[</a:t>
            </a:r>
            <a:r>
              <a:rPr lang="ru-RU" sz="1600" dirty="0" err="1" smtClean="0"/>
              <a:t>э'нтер</a:t>
            </a:r>
            <a:r>
              <a:rPr lang="ru-RU" sz="1600" dirty="0" smtClean="0"/>
              <a:t>]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600" dirty="0" smtClean="0"/>
              <a:t>[</a:t>
            </a:r>
            <a:r>
              <a:rPr lang="ru-RU" sz="1600" dirty="0" err="1" smtClean="0"/>
              <a:t>шифт</a:t>
            </a:r>
            <a:r>
              <a:rPr lang="ru-RU" sz="1600" dirty="0" smtClean="0"/>
              <a:t>]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600" dirty="0" smtClean="0"/>
              <a:t>[капе </a:t>
            </a:r>
            <a:r>
              <a:rPr lang="ru-RU" sz="1600" dirty="0" err="1" smtClean="0"/>
              <a:t>лок</a:t>
            </a:r>
            <a:r>
              <a:rPr lang="ru-RU" sz="1600" dirty="0" smtClean="0"/>
              <a:t>]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600" dirty="0" smtClean="0"/>
              <a:t>[</a:t>
            </a:r>
            <a:r>
              <a:rPr lang="ru-RU" sz="1600" dirty="0" err="1" smtClean="0"/>
              <a:t>контрл</a:t>
            </a:r>
            <a:r>
              <a:rPr lang="ru-RU" sz="1600" dirty="0" smtClean="0"/>
              <a:t>]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600" dirty="0" smtClean="0"/>
              <a:t>[альт]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600" dirty="0" smtClean="0"/>
              <a:t>[</a:t>
            </a:r>
            <a:r>
              <a:rPr lang="ru-RU" sz="1600" dirty="0" err="1" smtClean="0"/>
              <a:t>бэк</a:t>
            </a:r>
            <a:r>
              <a:rPr lang="ru-RU" sz="1600" dirty="0" smtClean="0"/>
              <a:t> </a:t>
            </a:r>
            <a:r>
              <a:rPr lang="ru-RU" sz="1600" dirty="0" err="1" smtClean="0"/>
              <a:t>спэйс</a:t>
            </a:r>
            <a:r>
              <a:rPr lang="ru-RU" sz="1600" dirty="0" smtClean="0"/>
              <a:t>]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600" dirty="0" smtClean="0"/>
              <a:t>[</a:t>
            </a:r>
            <a:r>
              <a:rPr lang="ru-RU" sz="1600" dirty="0" err="1" smtClean="0"/>
              <a:t>дели'т</a:t>
            </a:r>
            <a:r>
              <a:rPr lang="ru-RU" sz="1600" dirty="0" smtClean="0"/>
              <a:t>]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600" dirty="0" smtClean="0"/>
              <a:t>[</a:t>
            </a:r>
            <a:r>
              <a:rPr lang="ru-RU" sz="1600" dirty="0" err="1" smtClean="0"/>
              <a:t>инсэ'рт</a:t>
            </a:r>
            <a:r>
              <a:rPr lang="ru-RU" sz="1600" dirty="0" smtClean="0"/>
              <a:t>]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600" dirty="0" smtClean="0"/>
              <a:t>[</a:t>
            </a:r>
            <a:r>
              <a:rPr lang="ru-RU" sz="1600" dirty="0" err="1" smtClean="0"/>
              <a:t>хоум</a:t>
            </a:r>
            <a:r>
              <a:rPr lang="ru-RU" sz="1600" dirty="0" smtClean="0"/>
              <a:t>]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600" dirty="0" smtClean="0"/>
              <a:t>[</a:t>
            </a:r>
            <a:r>
              <a:rPr lang="ru-RU" sz="1600" dirty="0" err="1" smtClean="0"/>
              <a:t>энд</a:t>
            </a:r>
            <a:r>
              <a:rPr lang="ru-RU" sz="1600" dirty="0" smtClean="0"/>
              <a:t>]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600" dirty="0" smtClean="0"/>
              <a:t>[</a:t>
            </a:r>
            <a:r>
              <a:rPr lang="ru-RU" sz="1600" dirty="0" err="1" smtClean="0"/>
              <a:t>пейдж</a:t>
            </a:r>
            <a:r>
              <a:rPr lang="ru-RU" sz="1600" dirty="0" smtClean="0"/>
              <a:t> </a:t>
            </a:r>
            <a:r>
              <a:rPr lang="en-US" sz="1600" dirty="0" smtClean="0"/>
              <a:t>a</a:t>
            </a:r>
            <a:r>
              <a:rPr lang="ru-RU" sz="1600" dirty="0" err="1" smtClean="0"/>
              <a:t>п</a:t>
            </a:r>
            <a:r>
              <a:rPr lang="ru-RU" sz="1600" dirty="0" smtClean="0"/>
              <a:t>]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600" dirty="0" smtClean="0"/>
              <a:t>[</a:t>
            </a:r>
            <a:r>
              <a:rPr lang="ru-RU" sz="1600" dirty="0" err="1" smtClean="0"/>
              <a:t>пейдж</a:t>
            </a:r>
            <a:r>
              <a:rPr lang="ru-RU" sz="1600" dirty="0" smtClean="0"/>
              <a:t> </a:t>
            </a:r>
            <a:r>
              <a:rPr lang="ru-RU" sz="1600" dirty="0" err="1" smtClean="0"/>
              <a:t>даун</a:t>
            </a:r>
            <a:r>
              <a:rPr lang="ru-RU" sz="1600" dirty="0" smtClean="0"/>
              <a:t>]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600" dirty="0" smtClean="0"/>
              <a:t>[нам </a:t>
            </a:r>
            <a:r>
              <a:rPr lang="ru-RU" sz="1600" dirty="0" err="1" smtClean="0"/>
              <a:t>лок</a:t>
            </a:r>
            <a:r>
              <a:rPr lang="ru-RU" sz="1600" dirty="0" smtClean="0"/>
              <a:t>]</a:t>
            </a:r>
            <a:endParaRPr lang="ru-RU" sz="1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УСТРОЙСТВА ВВОДА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905000"/>
            <a:ext cx="5903912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000" b="1" i="1" smtClean="0">
                <a:solidFill>
                  <a:schemeClr val="tx1"/>
                </a:solidFill>
              </a:rPr>
              <a:t>Мышь</a:t>
            </a:r>
            <a:r>
              <a:rPr lang="ru-RU" sz="2000" smtClean="0">
                <a:solidFill>
                  <a:schemeClr val="tx1"/>
                </a:solidFill>
              </a:rPr>
              <a:t> – это устройство-манипулятор для управления курсором и для работы с графическим интерфейсом. </a:t>
            </a:r>
            <a:br>
              <a:rPr lang="ru-RU" sz="2000" smtClean="0">
                <a:solidFill>
                  <a:schemeClr val="tx1"/>
                </a:solidFill>
              </a:rPr>
            </a:br>
            <a:r>
              <a:rPr lang="ru-RU" sz="2000" smtClean="0">
                <a:solidFill>
                  <a:schemeClr val="tx1"/>
                </a:solidFill>
              </a:rPr>
              <a:t>При перемещении мыши по коврику на экране перемещается указатель мыши, при помощи которого можно указывать на объекты и/или выбирать их. Используя клавиши мыши (их может быть две или три) можно задать тот или другой тип операции с объектом. </a:t>
            </a:r>
          </a:p>
          <a:p>
            <a:pPr eaLnBrk="1" hangingPunct="1">
              <a:lnSpc>
                <a:spcPct val="90000"/>
              </a:lnSpc>
            </a:pPr>
            <a:endParaRPr lang="ru-RU" sz="200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000" b="1" smtClean="0">
                <a:solidFill>
                  <a:schemeClr val="tx1"/>
                </a:solidFill>
              </a:rPr>
              <a:t>Д</a:t>
            </a:r>
            <a:r>
              <a:rPr lang="ru-RU" sz="2000" b="1" i="1" smtClean="0">
                <a:solidFill>
                  <a:schemeClr val="tx1"/>
                </a:solidFill>
              </a:rPr>
              <a:t>жойстик</a:t>
            </a:r>
            <a:r>
              <a:rPr lang="ru-RU" sz="2000" i="1" smtClean="0">
                <a:solidFill>
                  <a:schemeClr val="tx1"/>
                </a:solidFill>
              </a:rPr>
              <a:t> </a:t>
            </a:r>
            <a:r>
              <a:rPr lang="ru-RU" sz="2000" smtClean="0">
                <a:solidFill>
                  <a:schemeClr val="tx1"/>
                </a:solidFill>
              </a:rPr>
              <a:t>— устройство-манипулятор для ввода информации о движениях руки</a:t>
            </a:r>
          </a:p>
          <a:p>
            <a:pPr eaLnBrk="1" hangingPunct="1">
              <a:lnSpc>
                <a:spcPct val="90000"/>
              </a:lnSpc>
            </a:pPr>
            <a:endParaRPr lang="ru-RU" sz="200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ru-RU" sz="2000" smtClean="0">
              <a:solidFill>
                <a:schemeClr val="tx1"/>
              </a:solidFill>
            </a:endParaRPr>
          </a:p>
        </p:txBody>
      </p:sp>
      <p:pic>
        <p:nvPicPr>
          <p:cNvPr id="17412" name="Picture 6" descr="gembird_gmbrd_jpdffb_8030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00813" y="4357688"/>
            <a:ext cx="2416175" cy="1981200"/>
          </a:xfr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7413" name="Picture 6" descr="MS802RD_0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15125" y="2000250"/>
            <a:ext cx="2084388" cy="1981200"/>
          </a:xfr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620713"/>
            <a:ext cx="7010400" cy="7207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УСТРОЙСТВА ВВОДА</a:t>
            </a:r>
          </a:p>
        </p:txBody>
      </p:sp>
      <p:sp>
        <p:nvSpPr>
          <p:cNvPr id="18435" name="Rectangle 11"/>
          <p:cNvSpPr>
            <a:spLocks noGrp="1" noChangeArrowheads="1"/>
          </p:cNvSpPr>
          <p:nvPr>
            <p:ph idx="1"/>
          </p:nvPr>
        </p:nvSpPr>
        <p:spPr>
          <a:xfrm>
            <a:off x="827088" y="1905000"/>
            <a:ext cx="6769100" cy="28924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2000" b="1" i="1" smtClean="0">
                <a:solidFill>
                  <a:schemeClr val="tx1"/>
                </a:solidFill>
              </a:rPr>
              <a:t>Сканер</a:t>
            </a:r>
            <a:r>
              <a:rPr lang="ru-RU" sz="2000" smtClean="0">
                <a:solidFill>
                  <a:schemeClr val="tx1"/>
                </a:solidFill>
              </a:rPr>
              <a:t> – устройство для оптического ввода изображений в память компьютера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sz="200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sz="200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2000" smtClean="0">
                <a:solidFill>
                  <a:schemeClr val="tx1"/>
                </a:solidFill>
              </a:rPr>
              <a:t>           Если при помощи сканера вводится текст, компьютер воспринимает его как картинку, а не как последовательность символов. Для преобразования такого графического текста в обычный символьный формат используют программы оптического распознавания образов.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smtClean="0">
              <a:solidFill>
                <a:schemeClr val="tx1"/>
              </a:solidFill>
            </a:endParaRPr>
          </a:p>
        </p:txBody>
      </p:sp>
      <p:pic>
        <p:nvPicPr>
          <p:cNvPr id="1843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5143500"/>
            <a:ext cx="2590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10008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4786313"/>
            <a:ext cx="2000250" cy="1881187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1152</TotalTime>
  <Words>1556</Words>
  <Application>Microsoft Office PowerPoint</Application>
  <PresentationFormat>Экран (4:3)</PresentationFormat>
  <Paragraphs>188</Paragraphs>
  <Slides>29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8" baseType="lpstr">
      <vt:lpstr>Arial</vt:lpstr>
      <vt:lpstr>Franklin Gothic Medium</vt:lpstr>
      <vt:lpstr>Franklin Gothic Book</vt:lpstr>
      <vt:lpstr>Wingdings 2</vt:lpstr>
      <vt:lpstr>Calibri</vt:lpstr>
      <vt:lpstr>Courier New</vt:lpstr>
      <vt:lpstr>Wingdings</vt:lpstr>
      <vt:lpstr>Трек</vt:lpstr>
      <vt:lpstr>Точечный рисунок</vt:lpstr>
      <vt:lpstr>Презентация PowerPoint</vt:lpstr>
      <vt:lpstr>МАГИСТРАЛЬНО-МОДУЛЬНЫЙ ПРИНЦИП ПОСТРОЕНИЯ КОМПЬЮТЕРА</vt:lpstr>
      <vt:lpstr>Презентация PowerPoint</vt:lpstr>
      <vt:lpstr>УСТРОЙСТВА ВВОДА </vt:lpstr>
      <vt:lpstr>Группы клавиш: Функциональные клавиши. Символьные (алфавитно-цифровые) клавиши. Клавиши управления курсором. Специальные клавиши. Дополнительная клавиатура. </vt:lpstr>
      <vt:lpstr>УСТРОЙСТВА ВВОДА</vt:lpstr>
      <vt:lpstr>Говори правильно!</vt:lpstr>
      <vt:lpstr>УСТРОЙСТВА ВВОДА</vt:lpstr>
      <vt:lpstr>УСТРОЙСТВА ВВОДА</vt:lpstr>
      <vt:lpstr>УСТРОЙСТВА ВВОДА</vt:lpstr>
      <vt:lpstr>УСТРОЙСТВА ВЫВОДА</vt:lpstr>
      <vt:lpstr>УСТРОЙСТВА ВЫВОДА</vt:lpstr>
      <vt:lpstr>УСТРОЙСТВА ВЫВОДА</vt:lpstr>
      <vt:lpstr>  УСТРОЙСТВА ВЫВОДА</vt:lpstr>
      <vt:lpstr>УСТРОЙСТВА ВЫВОДА</vt:lpstr>
      <vt:lpstr>ПРОЦЕССОР </vt:lpstr>
      <vt:lpstr>ПРОЦЕССОР</vt:lpstr>
      <vt:lpstr>ПРОЦЕССОР</vt:lpstr>
      <vt:lpstr>ВНУТРЕННЯЯ ПАМЯТЬ</vt:lpstr>
      <vt:lpstr>Презентация PowerPoint</vt:lpstr>
      <vt:lpstr>ВНЕШНЯЯ ПАМЯТЬ</vt:lpstr>
      <vt:lpstr>ВНЕШНЯЯ ПАМЯТЬ</vt:lpstr>
      <vt:lpstr>ВНЕШНЯЯ ПАМЯТЬ</vt:lpstr>
      <vt:lpstr>ВНЕШНЯЯ ПАМЯТЬ</vt:lpstr>
      <vt:lpstr>ВНЕШНЯЯ ПАМЯТЬ</vt:lpstr>
      <vt:lpstr>Презентация PowerPoint</vt:lpstr>
      <vt:lpstr>ВНЕШНЯЯ ПАМЯТЬ</vt:lpstr>
      <vt:lpstr>МАГИСТРАЛЬ  (СИСТЕМНАЯ ШИНА)</vt:lpstr>
      <vt:lpstr>Домашнее задание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Устройство компьютера</dc:title>
  <dc:creator>Мащенко Антон</dc:creator>
  <cp:lastModifiedBy>Максим</cp:lastModifiedBy>
  <cp:revision>29</cp:revision>
  <dcterms:created xsi:type="dcterms:W3CDTF">2006-11-11T18:18:42Z</dcterms:created>
  <dcterms:modified xsi:type="dcterms:W3CDTF">2015-11-29T17:20:05Z</dcterms:modified>
</cp:coreProperties>
</file>