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33"/>
  </p:notesMasterIdLst>
  <p:sldIdLst>
    <p:sldId id="412" r:id="rId2"/>
    <p:sldId id="256" r:id="rId3"/>
    <p:sldId id="413" r:id="rId4"/>
    <p:sldId id="415" r:id="rId5"/>
    <p:sldId id="421" r:id="rId6"/>
    <p:sldId id="432" r:id="rId7"/>
    <p:sldId id="433" r:id="rId8"/>
    <p:sldId id="392" r:id="rId9"/>
    <p:sldId id="406" r:id="rId10"/>
    <p:sldId id="407" r:id="rId11"/>
    <p:sldId id="393" r:id="rId12"/>
    <p:sldId id="394" r:id="rId13"/>
    <p:sldId id="414" r:id="rId14"/>
    <p:sldId id="420" r:id="rId15"/>
    <p:sldId id="422" r:id="rId16"/>
    <p:sldId id="351" r:id="rId17"/>
    <p:sldId id="423" r:id="rId18"/>
    <p:sldId id="419" r:id="rId19"/>
    <p:sldId id="424" r:id="rId20"/>
    <p:sldId id="425" r:id="rId21"/>
    <p:sldId id="426" r:id="rId22"/>
    <p:sldId id="427" r:id="rId23"/>
    <p:sldId id="428" r:id="rId24"/>
    <p:sldId id="429" r:id="rId25"/>
    <p:sldId id="430" r:id="rId26"/>
    <p:sldId id="431" r:id="rId27"/>
    <p:sldId id="418" r:id="rId28"/>
    <p:sldId id="409" r:id="rId29"/>
    <p:sldId id="410" r:id="rId30"/>
    <p:sldId id="402" r:id="rId31"/>
    <p:sldId id="434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51" autoAdjust="0"/>
    <p:restoredTop sz="94660"/>
  </p:normalViewPr>
  <p:slideViewPr>
    <p:cSldViewPr>
      <p:cViewPr varScale="1">
        <p:scale>
          <a:sx n="65" d="100"/>
          <a:sy n="65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6F5E8A-6799-4033-800B-A06A392FE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641110-A628-445E-A233-5938A1193D2F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А.П. Ершова, В.В. Голобородько, А.С. Ершова «Самостоятельные и контрольные работы по алгебре и геометрии для 8 класса»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D9F8E0-4A08-4E9A-B838-2656031A5002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0F55A2-95EF-45B7-9347-4779572667CA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E4A39-B91D-4C03-9E21-0D078CF56C8D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Каждый треугольник, стороны которого относятся, как 3:4:5 – прямоугольный, т.к. 3</a:t>
            </a:r>
            <a:r>
              <a:rPr lang="ru-RU" baseline="30000" smtClean="0"/>
              <a:t>2</a:t>
            </a:r>
            <a:r>
              <a:rPr lang="ru-RU" smtClean="0"/>
              <a:t>+4</a:t>
            </a:r>
            <a:r>
              <a:rPr lang="ru-RU" baseline="30000" smtClean="0"/>
              <a:t>2</a:t>
            </a:r>
            <a:r>
              <a:rPr lang="ru-RU" smtClean="0"/>
              <a:t>=5</a:t>
            </a:r>
            <a:r>
              <a:rPr lang="ru-RU" baseline="30000" smtClean="0"/>
              <a:t>2</a:t>
            </a: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158A3A8-211F-44C2-8A09-97F6275CD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1FF52-424C-4F38-98E0-CAFF3AC4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126AF-92D6-4999-9A85-BE1FE4ECFE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6B4ED-B08D-4E30-B6B3-4946E376D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DB8F6C-FCAD-4170-B130-B0E95E2FF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891625-10D0-44D9-B161-F0CEAC01B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32B63E-CC2E-4A69-8621-64CEF1871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94A4DD-033A-4C66-A6E2-A063730DD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8EE27-6A83-4B00-8EC7-DD84A9F36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0DED5A-0CD6-4B34-B682-C2F99E8BC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D79EB4A-8256-4916-B6FD-1474AB9A0D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A43961A-2843-48F6-B3D4-9D7A6DC3B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4" r:id="rId2"/>
    <p:sldLayoutId id="2147483859" r:id="rId3"/>
    <p:sldLayoutId id="2147483860" r:id="rId4"/>
    <p:sldLayoutId id="2147483861" r:id="rId5"/>
    <p:sldLayoutId id="2147483862" r:id="rId6"/>
    <p:sldLayoutId id="2147483855" r:id="rId7"/>
    <p:sldLayoutId id="2147483863" r:id="rId8"/>
    <p:sldLayoutId id="2147483864" r:id="rId9"/>
    <p:sldLayoutId id="2147483856" r:id="rId10"/>
    <p:sldLayoutId id="21474838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&#1059;&#1095;&#1080;&#1090;&#1077;&#1083;&#1100;\&#1056;&#1072;&#1073;&#1086;&#1095;&#1080;&#1081;%20&#1089;&#1090;&#1086;&#1083;\&#1090;&#1088;&#1077;&#1085;&#1072;&#1078;&#1077;&#1088;%20&#1041;&#1072;&#1079;&#1072;&#1088;&#1085;&#1086;&#1075;&#1086;%20&#1042;.&#1060;\Extract%20from%20CD%206%20-%20Track%205.mp3" TargetMode="External"/><Relationship Id="rId1" Type="http://schemas.openxmlformats.org/officeDocument/2006/relationships/audio" Target="file:///C:\Documents%20and%20Settings\1\&#1056;&#1072;&#1073;&#1086;&#1095;&#1080;&#1081;%20&#1089;&#1090;&#1086;&#1083;\&#1090;&#1088;&#1077;&#1085;&#1072;&#1078;&#1077;&#1088;%20&#1041;&#1072;&#1079;&#1072;&#1088;&#1085;&#1086;&#1075;&#1086;\Extract%20from%20CD%206%20-%20Track%205.mp3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Cj0415490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989138"/>
            <a:ext cx="3862387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755650" y="188913"/>
            <a:ext cx="619283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урок геометрии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900113" y="2428875"/>
            <a:ext cx="3743325" cy="2500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8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203575" y="2636838"/>
            <a:ext cx="2305050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V="1">
            <a:off x="3203575" y="2636838"/>
            <a:ext cx="230505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916238" y="23495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A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364163" y="23495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B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435600" y="37893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916238" y="37163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D</a:t>
            </a:r>
            <a:endParaRPr lang="ru-RU">
              <a:solidFill>
                <a:schemeClr val="tx2"/>
              </a:solidFill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924300" y="2997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17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140200" y="227647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15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6227763" y="2924175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tx2"/>
              </a:solidFill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6156325" y="3141663"/>
            <a:ext cx="596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tx2"/>
                </a:solidFill>
              </a:rPr>
              <a:t>P</a:t>
            </a:r>
            <a:r>
              <a:rPr lang="ru-RU">
                <a:solidFill>
                  <a:schemeClr val="tx2"/>
                </a:solidFill>
              </a:rPr>
              <a:t>=?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600200" y="609600"/>
            <a:ext cx="6248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>
                <a:cs typeface="Arial" charset="0"/>
              </a:rPr>
              <a:t>С древних времен известен очень простой способ построения прямых углов на местности.</a:t>
            </a: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 flipV="1">
            <a:off x="2971800" y="152400"/>
            <a:ext cx="5946775" cy="833438"/>
            <a:chOff x="1824" y="579"/>
            <a:chExt cx="3746" cy="525"/>
          </a:xfrm>
        </p:grpSpPr>
        <p:grpSp>
          <p:nvGrpSpPr>
            <p:cNvPr id="2" name="Group 4"/>
            <p:cNvGrpSpPr>
              <a:grpSpLocks/>
            </p:cNvGrpSpPr>
            <p:nvPr/>
          </p:nvGrpSpPr>
          <p:grpSpPr bwMode="auto">
            <a:xfrm rot="16757495" flipV="1">
              <a:off x="4969" y="429"/>
              <a:ext cx="405" cy="706"/>
              <a:chOff x="3451" y="2463"/>
              <a:chExt cx="733" cy="800"/>
            </a:xfrm>
          </p:grpSpPr>
          <p:sp>
            <p:nvSpPr>
              <p:cNvPr id="20190" name="Freeform 5" descr="Пробка"/>
              <p:cNvSpPr>
                <a:spLocks/>
              </p:cNvSpPr>
              <p:nvPr/>
            </p:nvSpPr>
            <p:spPr bwMode="auto">
              <a:xfrm rot="4868518">
                <a:off x="3481" y="3012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91" name="Freeform 6" descr="Пробка"/>
              <p:cNvSpPr>
                <a:spLocks/>
              </p:cNvSpPr>
              <p:nvPr/>
            </p:nvSpPr>
            <p:spPr bwMode="auto">
              <a:xfrm rot="7232186">
                <a:off x="3528" y="305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92" name="Freeform 7" descr="Пробка"/>
              <p:cNvSpPr>
                <a:spLocks/>
              </p:cNvSpPr>
              <p:nvPr/>
            </p:nvSpPr>
            <p:spPr bwMode="auto">
              <a:xfrm rot="4993949">
                <a:off x="3558" y="311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93" name="Freeform 8" descr="Пробка"/>
              <p:cNvSpPr>
                <a:spLocks/>
              </p:cNvSpPr>
              <p:nvPr/>
            </p:nvSpPr>
            <p:spPr bwMode="auto">
              <a:xfrm rot="3674503">
                <a:off x="3618" y="314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94" name="Freeform 9" descr="Пробка"/>
              <p:cNvSpPr>
                <a:spLocks/>
              </p:cNvSpPr>
              <p:nvPr/>
            </p:nvSpPr>
            <p:spPr bwMode="auto">
              <a:xfrm rot="2197089">
                <a:off x="3750" y="3150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95" name="Freeform 10" descr="Пробка"/>
              <p:cNvSpPr>
                <a:spLocks/>
              </p:cNvSpPr>
              <p:nvPr/>
            </p:nvSpPr>
            <p:spPr bwMode="auto">
              <a:xfrm rot="2197089">
                <a:off x="3684" y="3156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96" name="Freeform 11" descr="Пробка"/>
              <p:cNvSpPr>
                <a:spLocks/>
              </p:cNvSpPr>
              <p:nvPr/>
            </p:nvSpPr>
            <p:spPr bwMode="auto">
              <a:xfrm rot="1493582">
                <a:off x="3822" y="314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97" name="Freeform 12" descr="Пробка"/>
              <p:cNvSpPr>
                <a:spLocks/>
              </p:cNvSpPr>
              <p:nvPr/>
            </p:nvSpPr>
            <p:spPr bwMode="auto">
              <a:xfrm rot="925843">
                <a:off x="3888" y="3126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98" name="Freeform 13" descr="Пробка"/>
              <p:cNvSpPr>
                <a:spLocks/>
              </p:cNvSpPr>
              <p:nvPr/>
            </p:nvSpPr>
            <p:spPr bwMode="auto">
              <a:xfrm rot="-358935">
                <a:off x="3954" y="308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99" name="Freeform 14" descr="Пробка"/>
              <p:cNvSpPr>
                <a:spLocks/>
              </p:cNvSpPr>
              <p:nvPr/>
            </p:nvSpPr>
            <p:spPr bwMode="auto">
              <a:xfrm rot="-864554">
                <a:off x="4008" y="3036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00" name="Freeform 15" descr="Пробка"/>
              <p:cNvSpPr>
                <a:spLocks/>
              </p:cNvSpPr>
              <p:nvPr/>
            </p:nvSpPr>
            <p:spPr bwMode="auto">
              <a:xfrm rot="-1950779">
                <a:off x="4038" y="2979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01" name="Freeform 16" descr="Пробка"/>
              <p:cNvSpPr>
                <a:spLocks/>
              </p:cNvSpPr>
              <p:nvPr/>
            </p:nvSpPr>
            <p:spPr bwMode="auto">
              <a:xfrm rot="-2580267">
                <a:off x="4062" y="2913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02" name="Freeform 17" descr="Пробка"/>
              <p:cNvSpPr>
                <a:spLocks/>
              </p:cNvSpPr>
              <p:nvPr/>
            </p:nvSpPr>
            <p:spPr bwMode="auto">
              <a:xfrm rot="-2960679">
                <a:off x="4073" y="2841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03" name="Freeform 18" descr="Пробка"/>
              <p:cNvSpPr>
                <a:spLocks/>
              </p:cNvSpPr>
              <p:nvPr/>
            </p:nvSpPr>
            <p:spPr bwMode="auto">
              <a:xfrm rot="-3802853">
                <a:off x="4079" y="2769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04" name="Freeform 19" descr="Пробка"/>
              <p:cNvSpPr>
                <a:spLocks/>
              </p:cNvSpPr>
              <p:nvPr/>
            </p:nvSpPr>
            <p:spPr bwMode="auto">
              <a:xfrm rot="-4254283">
                <a:off x="4079" y="270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05" name="Freeform 20" descr="Пробка"/>
              <p:cNvSpPr>
                <a:spLocks/>
              </p:cNvSpPr>
              <p:nvPr/>
            </p:nvSpPr>
            <p:spPr bwMode="auto">
              <a:xfrm rot="-5400000">
                <a:off x="4064" y="2631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06" name="Freeform 21" descr="Пробка"/>
              <p:cNvSpPr>
                <a:spLocks/>
              </p:cNvSpPr>
              <p:nvPr/>
            </p:nvSpPr>
            <p:spPr bwMode="auto">
              <a:xfrm rot="-6116651">
                <a:off x="4028" y="2565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07" name="Freeform 22" descr="Пробка"/>
              <p:cNvSpPr>
                <a:spLocks/>
              </p:cNvSpPr>
              <p:nvPr/>
            </p:nvSpPr>
            <p:spPr bwMode="auto">
              <a:xfrm rot="-6694904">
                <a:off x="3974" y="2517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08" name="Freeform 23" descr="Пробка"/>
              <p:cNvSpPr>
                <a:spLocks/>
              </p:cNvSpPr>
              <p:nvPr/>
            </p:nvSpPr>
            <p:spPr bwMode="auto">
              <a:xfrm rot="-8027112">
                <a:off x="3914" y="2481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09" name="Freeform 24" descr="Пробка"/>
              <p:cNvSpPr>
                <a:spLocks/>
              </p:cNvSpPr>
              <p:nvPr/>
            </p:nvSpPr>
            <p:spPr bwMode="auto">
              <a:xfrm rot="-8931221">
                <a:off x="3848" y="2469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10" name="Freeform 25" descr="Пробка"/>
              <p:cNvSpPr>
                <a:spLocks/>
              </p:cNvSpPr>
              <p:nvPr/>
            </p:nvSpPr>
            <p:spPr bwMode="auto">
              <a:xfrm rot="-8931221">
                <a:off x="3782" y="246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11" name="Freeform 26" descr="Пробка"/>
              <p:cNvSpPr>
                <a:spLocks/>
              </p:cNvSpPr>
              <p:nvPr/>
            </p:nvSpPr>
            <p:spPr bwMode="auto">
              <a:xfrm rot="-10263430">
                <a:off x="3716" y="2475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12" name="Freeform 27" descr="Пробка"/>
              <p:cNvSpPr>
                <a:spLocks/>
              </p:cNvSpPr>
              <p:nvPr/>
            </p:nvSpPr>
            <p:spPr bwMode="auto">
              <a:xfrm rot="10606283">
                <a:off x="3650" y="249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13" name="Freeform 28" descr="Пробка"/>
              <p:cNvSpPr>
                <a:spLocks/>
              </p:cNvSpPr>
              <p:nvPr/>
            </p:nvSpPr>
            <p:spPr bwMode="auto">
              <a:xfrm rot="9811851">
                <a:off x="3596" y="2535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14" name="Freeform 29" descr="Пробка"/>
              <p:cNvSpPr>
                <a:spLocks/>
              </p:cNvSpPr>
              <p:nvPr/>
            </p:nvSpPr>
            <p:spPr bwMode="auto">
              <a:xfrm rot="9811851">
                <a:off x="3542" y="258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15" name="Freeform 30" descr="Пробка"/>
              <p:cNvSpPr>
                <a:spLocks/>
              </p:cNvSpPr>
              <p:nvPr/>
            </p:nvSpPr>
            <p:spPr bwMode="auto">
              <a:xfrm rot="8334437">
                <a:off x="3506" y="264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16" name="Freeform 31" descr="Пробка"/>
              <p:cNvSpPr>
                <a:spLocks/>
              </p:cNvSpPr>
              <p:nvPr/>
            </p:nvSpPr>
            <p:spPr bwMode="auto">
              <a:xfrm rot="7874429">
                <a:off x="3488" y="2697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17" name="Freeform 32" descr="Пробка"/>
              <p:cNvSpPr>
                <a:spLocks/>
              </p:cNvSpPr>
              <p:nvPr/>
            </p:nvSpPr>
            <p:spPr bwMode="auto">
              <a:xfrm rot="7874429">
                <a:off x="3470" y="276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18" name="Freeform 33" descr="Пробка"/>
              <p:cNvSpPr>
                <a:spLocks/>
              </p:cNvSpPr>
              <p:nvPr/>
            </p:nvSpPr>
            <p:spPr bwMode="auto">
              <a:xfrm rot="7285270">
                <a:off x="3458" y="2841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19" name="Freeform 34" descr="Пробка"/>
              <p:cNvSpPr>
                <a:spLocks/>
              </p:cNvSpPr>
              <p:nvPr/>
            </p:nvSpPr>
            <p:spPr bwMode="auto">
              <a:xfrm rot="7285270">
                <a:off x="3458" y="2919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20" name="Freeform 35" descr="Пробка"/>
              <p:cNvSpPr>
                <a:spLocks/>
              </p:cNvSpPr>
              <p:nvPr/>
            </p:nvSpPr>
            <p:spPr bwMode="auto">
              <a:xfrm rot="6158589">
                <a:off x="3452" y="297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996" name="Group 36"/>
            <p:cNvGrpSpPr>
              <a:grpSpLocks/>
            </p:cNvGrpSpPr>
            <p:nvPr/>
          </p:nvGrpSpPr>
          <p:grpSpPr bwMode="auto">
            <a:xfrm rot="16757495" flipV="1">
              <a:off x="5002" y="510"/>
              <a:ext cx="338" cy="531"/>
              <a:chOff x="3451" y="2463"/>
              <a:chExt cx="733" cy="800"/>
            </a:xfrm>
          </p:grpSpPr>
          <p:sp>
            <p:nvSpPr>
              <p:cNvPr id="20159" name="Freeform 37" descr="Пробка"/>
              <p:cNvSpPr>
                <a:spLocks/>
              </p:cNvSpPr>
              <p:nvPr/>
            </p:nvSpPr>
            <p:spPr bwMode="auto">
              <a:xfrm rot="4868518">
                <a:off x="3481" y="3012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60" name="Freeform 38" descr="Пробка"/>
              <p:cNvSpPr>
                <a:spLocks/>
              </p:cNvSpPr>
              <p:nvPr/>
            </p:nvSpPr>
            <p:spPr bwMode="auto">
              <a:xfrm rot="7232186">
                <a:off x="3528" y="305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61" name="Freeform 39" descr="Пробка"/>
              <p:cNvSpPr>
                <a:spLocks/>
              </p:cNvSpPr>
              <p:nvPr/>
            </p:nvSpPr>
            <p:spPr bwMode="auto">
              <a:xfrm rot="4993949">
                <a:off x="3558" y="311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62" name="Freeform 40" descr="Пробка"/>
              <p:cNvSpPr>
                <a:spLocks/>
              </p:cNvSpPr>
              <p:nvPr/>
            </p:nvSpPr>
            <p:spPr bwMode="auto">
              <a:xfrm rot="3674503">
                <a:off x="3618" y="314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63" name="Freeform 41" descr="Пробка"/>
              <p:cNvSpPr>
                <a:spLocks/>
              </p:cNvSpPr>
              <p:nvPr/>
            </p:nvSpPr>
            <p:spPr bwMode="auto">
              <a:xfrm rot="2197089">
                <a:off x="3750" y="3150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64" name="Freeform 42" descr="Пробка"/>
              <p:cNvSpPr>
                <a:spLocks/>
              </p:cNvSpPr>
              <p:nvPr/>
            </p:nvSpPr>
            <p:spPr bwMode="auto">
              <a:xfrm rot="2197089">
                <a:off x="3684" y="3156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65" name="Freeform 43" descr="Пробка"/>
              <p:cNvSpPr>
                <a:spLocks/>
              </p:cNvSpPr>
              <p:nvPr/>
            </p:nvSpPr>
            <p:spPr bwMode="auto">
              <a:xfrm rot="1493582">
                <a:off x="3822" y="314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66" name="Freeform 44" descr="Пробка"/>
              <p:cNvSpPr>
                <a:spLocks/>
              </p:cNvSpPr>
              <p:nvPr/>
            </p:nvSpPr>
            <p:spPr bwMode="auto">
              <a:xfrm rot="925843">
                <a:off x="3888" y="3126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67" name="Freeform 45" descr="Пробка"/>
              <p:cNvSpPr>
                <a:spLocks/>
              </p:cNvSpPr>
              <p:nvPr/>
            </p:nvSpPr>
            <p:spPr bwMode="auto">
              <a:xfrm rot="-358935">
                <a:off x="3954" y="308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68" name="Freeform 46" descr="Пробка"/>
              <p:cNvSpPr>
                <a:spLocks/>
              </p:cNvSpPr>
              <p:nvPr/>
            </p:nvSpPr>
            <p:spPr bwMode="auto">
              <a:xfrm rot="-864554">
                <a:off x="4008" y="3036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69" name="Freeform 47" descr="Пробка"/>
              <p:cNvSpPr>
                <a:spLocks/>
              </p:cNvSpPr>
              <p:nvPr/>
            </p:nvSpPr>
            <p:spPr bwMode="auto">
              <a:xfrm rot="-1950779">
                <a:off x="4038" y="2979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70" name="Freeform 48" descr="Пробка"/>
              <p:cNvSpPr>
                <a:spLocks/>
              </p:cNvSpPr>
              <p:nvPr/>
            </p:nvSpPr>
            <p:spPr bwMode="auto">
              <a:xfrm rot="-2580267">
                <a:off x="4062" y="2913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71" name="Freeform 49" descr="Пробка"/>
              <p:cNvSpPr>
                <a:spLocks/>
              </p:cNvSpPr>
              <p:nvPr/>
            </p:nvSpPr>
            <p:spPr bwMode="auto">
              <a:xfrm rot="-2960679">
                <a:off x="4073" y="2841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72" name="Freeform 50" descr="Пробка"/>
              <p:cNvSpPr>
                <a:spLocks/>
              </p:cNvSpPr>
              <p:nvPr/>
            </p:nvSpPr>
            <p:spPr bwMode="auto">
              <a:xfrm rot="-3802853">
                <a:off x="4079" y="2769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73" name="Freeform 51" descr="Пробка"/>
              <p:cNvSpPr>
                <a:spLocks/>
              </p:cNvSpPr>
              <p:nvPr/>
            </p:nvSpPr>
            <p:spPr bwMode="auto">
              <a:xfrm rot="-4254283">
                <a:off x="4079" y="270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74" name="Freeform 52" descr="Пробка"/>
              <p:cNvSpPr>
                <a:spLocks/>
              </p:cNvSpPr>
              <p:nvPr/>
            </p:nvSpPr>
            <p:spPr bwMode="auto">
              <a:xfrm rot="-5400000">
                <a:off x="4064" y="2631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75" name="Freeform 53" descr="Пробка"/>
              <p:cNvSpPr>
                <a:spLocks/>
              </p:cNvSpPr>
              <p:nvPr/>
            </p:nvSpPr>
            <p:spPr bwMode="auto">
              <a:xfrm rot="-6116651">
                <a:off x="4028" y="2565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76" name="Freeform 54" descr="Пробка"/>
              <p:cNvSpPr>
                <a:spLocks/>
              </p:cNvSpPr>
              <p:nvPr/>
            </p:nvSpPr>
            <p:spPr bwMode="auto">
              <a:xfrm rot="-6694904">
                <a:off x="3974" y="2517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77" name="Freeform 55" descr="Пробка"/>
              <p:cNvSpPr>
                <a:spLocks/>
              </p:cNvSpPr>
              <p:nvPr/>
            </p:nvSpPr>
            <p:spPr bwMode="auto">
              <a:xfrm rot="-8027112">
                <a:off x="3914" y="2481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78" name="Freeform 56" descr="Пробка"/>
              <p:cNvSpPr>
                <a:spLocks/>
              </p:cNvSpPr>
              <p:nvPr/>
            </p:nvSpPr>
            <p:spPr bwMode="auto">
              <a:xfrm rot="-8931221">
                <a:off x="3848" y="2469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79" name="Freeform 57" descr="Пробка"/>
              <p:cNvSpPr>
                <a:spLocks/>
              </p:cNvSpPr>
              <p:nvPr/>
            </p:nvSpPr>
            <p:spPr bwMode="auto">
              <a:xfrm rot="-8931221">
                <a:off x="3782" y="246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80" name="Freeform 58" descr="Пробка"/>
              <p:cNvSpPr>
                <a:spLocks/>
              </p:cNvSpPr>
              <p:nvPr/>
            </p:nvSpPr>
            <p:spPr bwMode="auto">
              <a:xfrm rot="-10263430">
                <a:off x="3716" y="2475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81" name="Freeform 59" descr="Пробка"/>
              <p:cNvSpPr>
                <a:spLocks/>
              </p:cNvSpPr>
              <p:nvPr/>
            </p:nvSpPr>
            <p:spPr bwMode="auto">
              <a:xfrm rot="10606283">
                <a:off x="3650" y="249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82" name="Freeform 60" descr="Пробка"/>
              <p:cNvSpPr>
                <a:spLocks/>
              </p:cNvSpPr>
              <p:nvPr/>
            </p:nvSpPr>
            <p:spPr bwMode="auto">
              <a:xfrm rot="9811851">
                <a:off x="3596" y="2535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83" name="Freeform 61" descr="Пробка"/>
              <p:cNvSpPr>
                <a:spLocks/>
              </p:cNvSpPr>
              <p:nvPr/>
            </p:nvSpPr>
            <p:spPr bwMode="auto">
              <a:xfrm rot="9811851">
                <a:off x="3542" y="258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84" name="Freeform 62" descr="Пробка"/>
              <p:cNvSpPr>
                <a:spLocks/>
              </p:cNvSpPr>
              <p:nvPr/>
            </p:nvSpPr>
            <p:spPr bwMode="auto">
              <a:xfrm rot="8334437">
                <a:off x="3506" y="264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85" name="Freeform 63" descr="Пробка"/>
              <p:cNvSpPr>
                <a:spLocks/>
              </p:cNvSpPr>
              <p:nvPr/>
            </p:nvSpPr>
            <p:spPr bwMode="auto">
              <a:xfrm rot="7874429">
                <a:off x="3488" y="2697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86" name="Freeform 64" descr="Пробка"/>
              <p:cNvSpPr>
                <a:spLocks/>
              </p:cNvSpPr>
              <p:nvPr/>
            </p:nvSpPr>
            <p:spPr bwMode="auto">
              <a:xfrm rot="7874429">
                <a:off x="3470" y="276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87" name="Freeform 65" descr="Пробка"/>
              <p:cNvSpPr>
                <a:spLocks/>
              </p:cNvSpPr>
              <p:nvPr/>
            </p:nvSpPr>
            <p:spPr bwMode="auto">
              <a:xfrm rot="7285270">
                <a:off x="3458" y="2841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88" name="Freeform 66" descr="Пробка"/>
              <p:cNvSpPr>
                <a:spLocks/>
              </p:cNvSpPr>
              <p:nvPr/>
            </p:nvSpPr>
            <p:spPr bwMode="auto">
              <a:xfrm rot="7285270">
                <a:off x="3458" y="2919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89" name="Freeform 67" descr="Пробка"/>
              <p:cNvSpPr>
                <a:spLocks/>
              </p:cNvSpPr>
              <p:nvPr/>
            </p:nvSpPr>
            <p:spPr bwMode="auto">
              <a:xfrm rot="6158589">
                <a:off x="3452" y="297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997" name="Group 68"/>
            <p:cNvGrpSpPr>
              <a:grpSpLocks/>
            </p:cNvGrpSpPr>
            <p:nvPr/>
          </p:nvGrpSpPr>
          <p:grpSpPr bwMode="auto">
            <a:xfrm rot="16757495" flipV="1">
              <a:off x="5024" y="561"/>
              <a:ext cx="259" cy="410"/>
              <a:chOff x="3451" y="2463"/>
              <a:chExt cx="733" cy="800"/>
            </a:xfrm>
          </p:grpSpPr>
          <p:sp>
            <p:nvSpPr>
              <p:cNvPr id="20128" name="Freeform 69" descr="Пробка"/>
              <p:cNvSpPr>
                <a:spLocks/>
              </p:cNvSpPr>
              <p:nvPr/>
            </p:nvSpPr>
            <p:spPr bwMode="auto">
              <a:xfrm rot="4868518">
                <a:off x="3481" y="3012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29" name="Freeform 70" descr="Пробка"/>
              <p:cNvSpPr>
                <a:spLocks/>
              </p:cNvSpPr>
              <p:nvPr/>
            </p:nvSpPr>
            <p:spPr bwMode="auto">
              <a:xfrm rot="7232186">
                <a:off x="3528" y="305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30" name="Freeform 71" descr="Пробка"/>
              <p:cNvSpPr>
                <a:spLocks/>
              </p:cNvSpPr>
              <p:nvPr/>
            </p:nvSpPr>
            <p:spPr bwMode="auto">
              <a:xfrm rot="4993949">
                <a:off x="3558" y="311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31" name="Freeform 72" descr="Пробка"/>
              <p:cNvSpPr>
                <a:spLocks/>
              </p:cNvSpPr>
              <p:nvPr/>
            </p:nvSpPr>
            <p:spPr bwMode="auto">
              <a:xfrm rot="3674503">
                <a:off x="3618" y="314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32" name="Freeform 73" descr="Пробка"/>
              <p:cNvSpPr>
                <a:spLocks/>
              </p:cNvSpPr>
              <p:nvPr/>
            </p:nvSpPr>
            <p:spPr bwMode="auto">
              <a:xfrm rot="2197089">
                <a:off x="3750" y="3150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33" name="Freeform 74" descr="Пробка"/>
              <p:cNvSpPr>
                <a:spLocks/>
              </p:cNvSpPr>
              <p:nvPr/>
            </p:nvSpPr>
            <p:spPr bwMode="auto">
              <a:xfrm rot="2197089">
                <a:off x="3684" y="3156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34" name="Freeform 75" descr="Пробка"/>
              <p:cNvSpPr>
                <a:spLocks/>
              </p:cNvSpPr>
              <p:nvPr/>
            </p:nvSpPr>
            <p:spPr bwMode="auto">
              <a:xfrm rot="1493582">
                <a:off x="3822" y="314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35" name="Freeform 76" descr="Пробка"/>
              <p:cNvSpPr>
                <a:spLocks/>
              </p:cNvSpPr>
              <p:nvPr/>
            </p:nvSpPr>
            <p:spPr bwMode="auto">
              <a:xfrm rot="925843">
                <a:off x="3888" y="3126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36" name="Freeform 77" descr="Пробка"/>
              <p:cNvSpPr>
                <a:spLocks/>
              </p:cNvSpPr>
              <p:nvPr/>
            </p:nvSpPr>
            <p:spPr bwMode="auto">
              <a:xfrm rot="-358935">
                <a:off x="3954" y="308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37" name="Freeform 78" descr="Пробка"/>
              <p:cNvSpPr>
                <a:spLocks/>
              </p:cNvSpPr>
              <p:nvPr/>
            </p:nvSpPr>
            <p:spPr bwMode="auto">
              <a:xfrm rot="-864554">
                <a:off x="4008" y="3036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38" name="Freeform 79" descr="Пробка"/>
              <p:cNvSpPr>
                <a:spLocks/>
              </p:cNvSpPr>
              <p:nvPr/>
            </p:nvSpPr>
            <p:spPr bwMode="auto">
              <a:xfrm rot="-1950779">
                <a:off x="4038" y="2979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39" name="Freeform 80" descr="Пробка"/>
              <p:cNvSpPr>
                <a:spLocks/>
              </p:cNvSpPr>
              <p:nvPr/>
            </p:nvSpPr>
            <p:spPr bwMode="auto">
              <a:xfrm rot="-2580267">
                <a:off x="4062" y="2913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40" name="Freeform 81" descr="Пробка"/>
              <p:cNvSpPr>
                <a:spLocks/>
              </p:cNvSpPr>
              <p:nvPr/>
            </p:nvSpPr>
            <p:spPr bwMode="auto">
              <a:xfrm rot="-2960679">
                <a:off x="4073" y="2841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41" name="Freeform 82" descr="Пробка"/>
              <p:cNvSpPr>
                <a:spLocks/>
              </p:cNvSpPr>
              <p:nvPr/>
            </p:nvSpPr>
            <p:spPr bwMode="auto">
              <a:xfrm rot="-3802853">
                <a:off x="4079" y="2769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42" name="Freeform 83" descr="Пробка"/>
              <p:cNvSpPr>
                <a:spLocks/>
              </p:cNvSpPr>
              <p:nvPr/>
            </p:nvSpPr>
            <p:spPr bwMode="auto">
              <a:xfrm rot="-4254283">
                <a:off x="4079" y="270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43" name="Freeform 84" descr="Пробка"/>
              <p:cNvSpPr>
                <a:spLocks/>
              </p:cNvSpPr>
              <p:nvPr/>
            </p:nvSpPr>
            <p:spPr bwMode="auto">
              <a:xfrm rot="-5400000">
                <a:off x="4064" y="2631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44" name="Freeform 85" descr="Пробка"/>
              <p:cNvSpPr>
                <a:spLocks/>
              </p:cNvSpPr>
              <p:nvPr/>
            </p:nvSpPr>
            <p:spPr bwMode="auto">
              <a:xfrm rot="-6116651">
                <a:off x="4028" y="2565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45" name="Freeform 86" descr="Пробка"/>
              <p:cNvSpPr>
                <a:spLocks/>
              </p:cNvSpPr>
              <p:nvPr/>
            </p:nvSpPr>
            <p:spPr bwMode="auto">
              <a:xfrm rot="-6694904">
                <a:off x="3974" y="2517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46" name="Freeform 87" descr="Пробка"/>
              <p:cNvSpPr>
                <a:spLocks/>
              </p:cNvSpPr>
              <p:nvPr/>
            </p:nvSpPr>
            <p:spPr bwMode="auto">
              <a:xfrm rot="-8027112">
                <a:off x="3914" y="2481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47" name="Freeform 88" descr="Пробка"/>
              <p:cNvSpPr>
                <a:spLocks/>
              </p:cNvSpPr>
              <p:nvPr/>
            </p:nvSpPr>
            <p:spPr bwMode="auto">
              <a:xfrm rot="-8931221">
                <a:off x="3848" y="2469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48" name="Freeform 89" descr="Пробка"/>
              <p:cNvSpPr>
                <a:spLocks/>
              </p:cNvSpPr>
              <p:nvPr/>
            </p:nvSpPr>
            <p:spPr bwMode="auto">
              <a:xfrm rot="-8931221">
                <a:off x="3782" y="246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49" name="Freeform 90" descr="Пробка"/>
              <p:cNvSpPr>
                <a:spLocks/>
              </p:cNvSpPr>
              <p:nvPr/>
            </p:nvSpPr>
            <p:spPr bwMode="auto">
              <a:xfrm rot="-10263430">
                <a:off x="3716" y="2475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50" name="Freeform 91" descr="Пробка"/>
              <p:cNvSpPr>
                <a:spLocks/>
              </p:cNvSpPr>
              <p:nvPr/>
            </p:nvSpPr>
            <p:spPr bwMode="auto">
              <a:xfrm rot="10606283">
                <a:off x="3650" y="249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51" name="Freeform 92" descr="Пробка"/>
              <p:cNvSpPr>
                <a:spLocks/>
              </p:cNvSpPr>
              <p:nvPr/>
            </p:nvSpPr>
            <p:spPr bwMode="auto">
              <a:xfrm rot="9811851">
                <a:off x="3596" y="2535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52" name="Freeform 93" descr="Пробка"/>
              <p:cNvSpPr>
                <a:spLocks/>
              </p:cNvSpPr>
              <p:nvPr/>
            </p:nvSpPr>
            <p:spPr bwMode="auto">
              <a:xfrm rot="9811851">
                <a:off x="3542" y="258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53" name="Freeform 94" descr="Пробка"/>
              <p:cNvSpPr>
                <a:spLocks/>
              </p:cNvSpPr>
              <p:nvPr/>
            </p:nvSpPr>
            <p:spPr bwMode="auto">
              <a:xfrm rot="8334437">
                <a:off x="3506" y="264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54" name="Freeform 95" descr="Пробка"/>
              <p:cNvSpPr>
                <a:spLocks/>
              </p:cNvSpPr>
              <p:nvPr/>
            </p:nvSpPr>
            <p:spPr bwMode="auto">
              <a:xfrm rot="7874429">
                <a:off x="3488" y="2697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55" name="Freeform 96" descr="Пробка"/>
              <p:cNvSpPr>
                <a:spLocks/>
              </p:cNvSpPr>
              <p:nvPr/>
            </p:nvSpPr>
            <p:spPr bwMode="auto">
              <a:xfrm rot="7874429">
                <a:off x="3470" y="276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56" name="Freeform 97" descr="Пробка"/>
              <p:cNvSpPr>
                <a:spLocks/>
              </p:cNvSpPr>
              <p:nvPr/>
            </p:nvSpPr>
            <p:spPr bwMode="auto">
              <a:xfrm rot="7285270">
                <a:off x="3458" y="2841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57" name="Freeform 98" descr="Пробка"/>
              <p:cNvSpPr>
                <a:spLocks/>
              </p:cNvSpPr>
              <p:nvPr/>
            </p:nvSpPr>
            <p:spPr bwMode="auto">
              <a:xfrm rot="7285270">
                <a:off x="3458" y="2919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58" name="Freeform 99" descr="Пробка"/>
              <p:cNvSpPr>
                <a:spLocks/>
              </p:cNvSpPr>
              <p:nvPr/>
            </p:nvSpPr>
            <p:spPr bwMode="auto">
              <a:xfrm rot="6158589">
                <a:off x="3452" y="297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998" name="Group 100"/>
            <p:cNvGrpSpPr>
              <a:grpSpLocks/>
            </p:cNvGrpSpPr>
            <p:nvPr/>
          </p:nvGrpSpPr>
          <p:grpSpPr bwMode="auto">
            <a:xfrm rot="16757495" flipV="1">
              <a:off x="5015" y="508"/>
              <a:ext cx="404" cy="707"/>
              <a:chOff x="3451" y="2463"/>
              <a:chExt cx="733" cy="800"/>
            </a:xfrm>
          </p:grpSpPr>
          <p:sp>
            <p:nvSpPr>
              <p:cNvPr id="20097" name="Freeform 101" descr="Пробка"/>
              <p:cNvSpPr>
                <a:spLocks/>
              </p:cNvSpPr>
              <p:nvPr/>
            </p:nvSpPr>
            <p:spPr bwMode="auto">
              <a:xfrm rot="4868518">
                <a:off x="3481" y="3012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098" name="Freeform 102" descr="Пробка"/>
              <p:cNvSpPr>
                <a:spLocks/>
              </p:cNvSpPr>
              <p:nvPr/>
            </p:nvSpPr>
            <p:spPr bwMode="auto">
              <a:xfrm rot="7232186">
                <a:off x="3528" y="305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099" name="Freeform 103" descr="Пробка"/>
              <p:cNvSpPr>
                <a:spLocks/>
              </p:cNvSpPr>
              <p:nvPr/>
            </p:nvSpPr>
            <p:spPr bwMode="auto">
              <a:xfrm rot="4993949">
                <a:off x="3558" y="311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00" name="Freeform 104" descr="Пробка"/>
              <p:cNvSpPr>
                <a:spLocks/>
              </p:cNvSpPr>
              <p:nvPr/>
            </p:nvSpPr>
            <p:spPr bwMode="auto">
              <a:xfrm rot="3674503">
                <a:off x="3618" y="314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01" name="Freeform 105" descr="Пробка"/>
              <p:cNvSpPr>
                <a:spLocks/>
              </p:cNvSpPr>
              <p:nvPr/>
            </p:nvSpPr>
            <p:spPr bwMode="auto">
              <a:xfrm rot="2197089">
                <a:off x="3750" y="3150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02" name="Freeform 106" descr="Пробка"/>
              <p:cNvSpPr>
                <a:spLocks/>
              </p:cNvSpPr>
              <p:nvPr/>
            </p:nvSpPr>
            <p:spPr bwMode="auto">
              <a:xfrm rot="2197089">
                <a:off x="3684" y="3156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03" name="Freeform 107" descr="Пробка"/>
              <p:cNvSpPr>
                <a:spLocks/>
              </p:cNvSpPr>
              <p:nvPr/>
            </p:nvSpPr>
            <p:spPr bwMode="auto">
              <a:xfrm rot="1493582">
                <a:off x="3822" y="314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04" name="Freeform 108" descr="Пробка"/>
              <p:cNvSpPr>
                <a:spLocks/>
              </p:cNvSpPr>
              <p:nvPr/>
            </p:nvSpPr>
            <p:spPr bwMode="auto">
              <a:xfrm rot="925843">
                <a:off x="3888" y="3126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05" name="Freeform 109" descr="Пробка"/>
              <p:cNvSpPr>
                <a:spLocks/>
              </p:cNvSpPr>
              <p:nvPr/>
            </p:nvSpPr>
            <p:spPr bwMode="auto">
              <a:xfrm rot="-358935">
                <a:off x="3954" y="3084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06" name="Freeform 110" descr="Пробка"/>
              <p:cNvSpPr>
                <a:spLocks/>
              </p:cNvSpPr>
              <p:nvPr/>
            </p:nvSpPr>
            <p:spPr bwMode="auto">
              <a:xfrm rot="-864554">
                <a:off x="4008" y="3036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07" name="Freeform 111" descr="Пробка"/>
              <p:cNvSpPr>
                <a:spLocks/>
              </p:cNvSpPr>
              <p:nvPr/>
            </p:nvSpPr>
            <p:spPr bwMode="auto">
              <a:xfrm rot="-1950779">
                <a:off x="4038" y="2979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08" name="Freeform 112" descr="Пробка"/>
              <p:cNvSpPr>
                <a:spLocks/>
              </p:cNvSpPr>
              <p:nvPr/>
            </p:nvSpPr>
            <p:spPr bwMode="auto">
              <a:xfrm rot="-2580267">
                <a:off x="4062" y="2913"/>
                <a:ext cx="104" cy="107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09" name="Freeform 113" descr="Пробка"/>
              <p:cNvSpPr>
                <a:spLocks/>
              </p:cNvSpPr>
              <p:nvPr/>
            </p:nvSpPr>
            <p:spPr bwMode="auto">
              <a:xfrm rot="-2960679">
                <a:off x="4073" y="2841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10" name="Freeform 114" descr="Пробка"/>
              <p:cNvSpPr>
                <a:spLocks/>
              </p:cNvSpPr>
              <p:nvPr/>
            </p:nvSpPr>
            <p:spPr bwMode="auto">
              <a:xfrm rot="-3802853">
                <a:off x="4079" y="2769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11" name="Freeform 115" descr="Пробка"/>
              <p:cNvSpPr>
                <a:spLocks/>
              </p:cNvSpPr>
              <p:nvPr/>
            </p:nvSpPr>
            <p:spPr bwMode="auto">
              <a:xfrm rot="-4254283">
                <a:off x="4079" y="270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12" name="Freeform 116" descr="Пробка"/>
              <p:cNvSpPr>
                <a:spLocks/>
              </p:cNvSpPr>
              <p:nvPr/>
            </p:nvSpPr>
            <p:spPr bwMode="auto">
              <a:xfrm rot="-5400000">
                <a:off x="4064" y="2631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13" name="Freeform 117" descr="Пробка"/>
              <p:cNvSpPr>
                <a:spLocks/>
              </p:cNvSpPr>
              <p:nvPr/>
            </p:nvSpPr>
            <p:spPr bwMode="auto">
              <a:xfrm rot="-6116651">
                <a:off x="4028" y="2565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14" name="Freeform 118" descr="Пробка"/>
              <p:cNvSpPr>
                <a:spLocks/>
              </p:cNvSpPr>
              <p:nvPr/>
            </p:nvSpPr>
            <p:spPr bwMode="auto">
              <a:xfrm rot="-6694904">
                <a:off x="3974" y="2517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15" name="Freeform 119" descr="Пробка"/>
              <p:cNvSpPr>
                <a:spLocks/>
              </p:cNvSpPr>
              <p:nvPr/>
            </p:nvSpPr>
            <p:spPr bwMode="auto">
              <a:xfrm rot="-8027112">
                <a:off x="3914" y="2481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16" name="Freeform 120" descr="Пробка"/>
              <p:cNvSpPr>
                <a:spLocks/>
              </p:cNvSpPr>
              <p:nvPr/>
            </p:nvSpPr>
            <p:spPr bwMode="auto">
              <a:xfrm rot="-8931221">
                <a:off x="3848" y="2469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17" name="Freeform 121" descr="Пробка"/>
              <p:cNvSpPr>
                <a:spLocks/>
              </p:cNvSpPr>
              <p:nvPr/>
            </p:nvSpPr>
            <p:spPr bwMode="auto">
              <a:xfrm rot="-8931221">
                <a:off x="3782" y="246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18" name="Freeform 122" descr="Пробка"/>
              <p:cNvSpPr>
                <a:spLocks/>
              </p:cNvSpPr>
              <p:nvPr/>
            </p:nvSpPr>
            <p:spPr bwMode="auto">
              <a:xfrm rot="-10263430">
                <a:off x="3716" y="2475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19" name="Freeform 123" descr="Пробка"/>
              <p:cNvSpPr>
                <a:spLocks/>
              </p:cNvSpPr>
              <p:nvPr/>
            </p:nvSpPr>
            <p:spPr bwMode="auto">
              <a:xfrm rot="10606283">
                <a:off x="3650" y="249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20" name="Freeform 124" descr="Пробка"/>
              <p:cNvSpPr>
                <a:spLocks/>
              </p:cNvSpPr>
              <p:nvPr/>
            </p:nvSpPr>
            <p:spPr bwMode="auto">
              <a:xfrm rot="9811851">
                <a:off x="3596" y="2535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21" name="Freeform 125" descr="Пробка"/>
              <p:cNvSpPr>
                <a:spLocks/>
              </p:cNvSpPr>
              <p:nvPr/>
            </p:nvSpPr>
            <p:spPr bwMode="auto">
              <a:xfrm rot="9811851">
                <a:off x="3542" y="258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22" name="Freeform 126" descr="Пробка"/>
              <p:cNvSpPr>
                <a:spLocks/>
              </p:cNvSpPr>
              <p:nvPr/>
            </p:nvSpPr>
            <p:spPr bwMode="auto">
              <a:xfrm rot="8334437">
                <a:off x="3506" y="264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23" name="Freeform 127" descr="Пробка"/>
              <p:cNvSpPr>
                <a:spLocks/>
              </p:cNvSpPr>
              <p:nvPr/>
            </p:nvSpPr>
            <p:spPr bwMode="auto">
              <a:xfrm rot="7874429">
                <a:off x="3488" y="2697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24" name="Freeform 128" descr="Пробка"/>
              <p:cNvSpPr>
                <a:spLocks/>
              </p:cNvSpPr>
              <p:nvPr/>
            </p:nvSpPr>
            <p:spPr bwMode="auto">
              <a:xfrm rot="7874429">
                <a:off x="3470" y="276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25" name="Freeform 129" descr="Пробка"/>
              <p:cNvSpPr>
                <a:spLocks/>
              </p:cNvSpPr>
              <p:nvPr/>
            </p:nvSpPr>
            <p:spPr bwMode="auto">
              <a:xfrm rot="7285270">
                <a:off x="3458" y="2841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26" name="Freeform 130" descr="Пробка"/>
              <p:cNvSpPr>
                <a:spLocks/>
              </p:cNvSpPr>
              <p:nvPr/>
            </p:nvSpPr>
            <p:spPr bwMode="auto">
              <a:xfrm rot="7285270">
                <a:off x="3458" y="2919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27" name="Freeform 131" descr="Пробка"/>
              <p:cNvSpPr>
                <a:spLocks/>
              </p:cNvSpPr>
              <p:nvPr/>
            </p:nvSpPr>
            <p:spPr bwMode="auto">
              <a:xfrm rot="6158589">
                <a:off x="3452" y="2973"/>
                <a:ext cx="104" cy="106"/>
              </a:xfrm>
              <a:custGeom>
                <a:avLst/>
                <a:gdLst>
                  <a:gd name="T0" fmla="*/ 17 w 624"/>
                  <a:gd name="T1" fmla="*/ 1 h 706"/>
                  <a:gd name="T2" fmla="*/ 10 w 624"/>
                  <a:gd name="T3" fmla="*/ 1 h 706"/>
                  <a:gd name="T4" fmla="*/ 7 w 624"/>
                  <a:gd name="T5" fmla="*/ 5 h 706"/>
                  <a:gd name="T6" fmla="*/ 11 w 624"/>
                  <a:gd name="T7" fmla="*/ 10 h 706"/>
                  <a:gd name="T8" fmla="*/ 10 w 624"/>
                  <a:gd name="T9" fmla="*/ 15 h 706"/>
                  <a:gd name="T10" fmla="*/ 4 w 624"/>
                  <a:gd name="T11" fmla="*/ 16 h 706"/>
                  <a:gd name="T12" fmla="*/ 0 w 624"/>
                  <a:gd name="T13" fmla="*/ 14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999" name="Group 132"/>
            <p:cNvGrpSpPr>
              <a:grpSpLocks/>
            </p:cNvGrpSpPr>
            <p:nvPr/>
          </p:nvGrpSpPr>
          <p:grpSpPr bwMode="auto">
            <a:xfrm>
              <a:off x="1824" y="912"/>
              <a:ext cx="3410" cy="192"/>
              <a:chOff x="576" y="3456"/>
              <a:chExt cx="3410" cy="192"/>
            </a:xfrm>
          </p:grpSpPr>
          <p:grpSp>
            <p:nvGrpSpPr>
              <p:cNvPr id="20000" name="Group 133"/>
              <p:cNvGrpSpPr>
                <a:grpSpLocks/>
              </p:cNvGrpSpPr>
              <p:nvPr/>
            </p:nvGrpSpPr>
            <p:grpSpPr bwMode="auto">
              <a:xfrm>
                <a:off x="576" y="3456"/>
                <a:ext cx="2324" cy="182"/>
                <a:chOff x="492" y="1428"/>
                <a:chExt cx="2954" cy="218"/>
              </a:xfrm>
            </p:grpSpPr>
            <p:grpSp>
              <p:nvGrpSpPr>
                <p:cNvPr id="20031" name="Group 134"/>
                <p:cNvGrpSpPr>
                  <a:grpSpLocks/>
                </p:cNvGrpSpPr>
                <p:nvPr/>
              </p:nvGrpSpPr>
              <p:grpSpPr bwMode="auto">
                <a:xfrm rot="19931270" flipH="1">
                  <a:off x="492" y="1428"/>
                  <a:ext cx="278" cy="206"/>
                  <a:chOff x="4632" y="1107"/>
                  <a:chExt cx="384" cy="498"/>
                </a:xfrm>
              </p:grpSpPr>
              <p:sp>
                <p:nvSpPr>
                  <p:cNvPr id="20092" name="Freeform 135" descr="Пробка"/>
                  <p:cNvSpPr>
                    <a:spLocks/>
                  </p:cNvSpPr>
                  <p:nvPr/>
                </p:nvSpPr>
                <p:spPr bwMode="auto">
                  <a:xfrm>
                    <a:off x="4872" y="110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0093" name="Group 136"/>
                  <p:cNvGrpSpPr>
                    <a:grpSpLocks/>
                  </p:cNvGrpSpPr>
                  <p:nvPr/>
                </p:nvGrpSpPr>
                <p:grpSpPr bwMode="auto">
                  <a:xfrm>
                    <a:off x="4632" y="1187"/>
                    <a:ext cx="304" cy="418"/>
                    <a:chOff x="4632" y="1187"/>
                    <a:chExt cx="304" cy="418"/>
                  </a:xfrm>
                </p:grpSpPr>
                <p:sp>
                  <p:nvSpPr>
                    <p:cNvPr id="20094" name="Freeform 137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92" y="118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95" name="Freeform 138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12" y="126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96" name="Freeform 139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632" y="134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0032" name="Group 140"/>
                <p:cNvGrpSpPr>
                  <a:grpSpLocks/>
                </p:cNvGrpSpPr>
                <p:nvPr/>
              </p:nvGrpSpPr>
              <p:grpSpPr bwMode="auto">
                <a:xfrm rot="19931270" flipH="1">
                  <a:off x="768" y="1440"/>
                  <a:ext cx="278" cy="206"/>
                  <a:chOff x="4632" y="1107"/>
                  <a:chExt cx="384" cy="498"/>
                </a:xfrm>
              </p:grpSpPr>
              <p:sp>
                <p:nvSpPr>
                  <p:cNvPr id="20087" name="Freeform 141" descr="Пробка"/>
                  <p:cNvSpPr>
                    <a:spLocks/>
                  </p:cNvSpPr>
                  <p:nvPr/>
                </p:nvSpPr>
                <p:spPr bwMode="auto">
                  <a:xfrm>
                    <a:off x="4872" y="110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0088" name="Group 142"/>
                  <p:cNvGrpSpPr>
                    <a:grpSpLocks/>
                  </p:cNvGrpSpPr>
                  <p:nvPr/>
                </p:nvGrpSpPr>
                <p:grpSpPr bwMode="auto">
                  <a:xfrm>
                    <a:off x="4632" y="1187"/>
                    <a:ext cx="304" cy="418"/>
                    <a:chOff x="4632" y="1187"/>
                    <a:chExt cx="304" cy="418"/>
                  </a:xfrm>
                </p:grpSpPr>
                <p:sp>
                  <p:nvSpPr>
                    <p:cNvPr id="20089" name="Freeform 143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92" y="118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90" name="Freeform 144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12" y="126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91" name="Freeform 145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632" y="134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0033" name="Group 146"/>
                <p:cNvGrpSpPr>
                  <a:grpSpLocks/>
                </p:cNvGrpSpPr>
                <p:nvPr/>
              </p:nvGrpSpPr>
              <p:grpSpPr bwMode="auto">
                <a:xfrm rot="19931270" flipH="1">
                  <a:off x="1056" y="1440"/>
                  <a:ext cx="278" cy="206"/>
                  <a:chOff x="4632" y="1107"/>
                  <a:chExt cx="384" cy="498"/>
                </a:xfrm>
              </p:grpSpPr>
              <p:sp>
                <p:nvSpPr>
                  <p:cNvPr id="20082" name="Freeform 147" descr="Пробка"/>
                  <p:cNvSpPr>
                    <a:spLocks/>
                  </p:cNvSpPr>
                  <p:nvPr/>
                </p:nvSpPr>
                <p:spPr bwMode="auto">
                  <a:xfrm>
                    <a:off x="4872" y="110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0083" name="Group 148"/>
                  <p:cNvGrpSpPr>
                    <a:grpSpLocks/>
                  </p:cNvGrpSpPr>
                  <p:nvPr/>
                </p:nvGrpSpPr>
                <p:grpSpPr bwMode="auto">
                  <a:xfrm>
                    <a:off x="4632" y="1187"/>
                    <a:ext cx="304" cy="418"/>
                    <a:chOff x="4632" y="1187"/>
                    <a:chExt cx="304" cy="418"/>
                  </a:xfrm>
                </p:grpSpPr>
                <p:sp>
                  <p:nvSpPr>
                    <p:cNvPr id="20084" name="Freeform 149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92" y="118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85" name="Freeform 150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12" y="126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86" name="Freeform 151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632" y="134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0034" name="Group 152"/>
                <p:cNvGrpSpPr>
                  <a:grpSpLocks/>
                </p:cNvGrpSpPr>
                <p:nvPr/>
              </p:nvGrpSpPr>
              <p:grpSpPr bwMode="auto">
                <a:xfrm rot="19931270" flipH="1">
                  <a:off x="1306" y="1440"/>
                  <a:ext cx="278" cy="206"/>
                  <a:chOff x="4632" y="1107"/>
                  <a:chExt cx="384" cy="498"/>
                </a:xfrm>
              </p:grpSpPr>
              <p:sp>
                <p:nvSpPr>
                  <p:cNvPr id="20077" name="Freeform 153" descr="Пробка"/>
                  <p:cNvSpPr>
                    <a:spLocks/>
                  </p:cNvSpPr>
                  <p:nvPr/>
                </p:nvSpPr>
                <p:spPr bwMode="auto">
                  <a:xfrm>
                    <a:off x="4872" y="110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0078" name="Group 154"/>
                  <p:cNvGrpSpPr>
                    <a:grpSpLocks/>
                  </p:cNvGrpSpPr>
                  <p:nvPr/>
                </p:nvGrpSpPr>
                <p:grpSpPr bwMode="auto">
                  <a:xfrm>
                    <a:off x="4632" y="1187"/>
                    <a:ext cx="304" cy="418"/>
                    <a:chOff x="4632" y="1187"/>
                    <a:chExt cx="304" cy="418"/>
                  </a:xfrm>
                </p:grpSpPr>
                <p:sp>
                  <p:nvSpPr>
                    <p:cNvPr id="20079" name="Freeform 155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92" y="118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80" name="Freeform 156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12" y="126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81" name="Freeform 157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632" y="134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0035" name="Group 158"/>
                <p:cNvGrpSpPr>
                  <a:grpSpLocks/>
                </p:cNvGrpSpPr>
                <p:nvPr/>
              </p:nvGrpSpPr>
              <p:grpSpPr bwMode="auto">
                <a:xfrm rot="19931270" flipH="1">
                  <a:off x="1584" y="1440"/>
                  <a:ext cx="278" cy="206"/>
                  <a:chOff x="4632" y="1107"/>
                  <a:chExt cx="384" cy="498"/>
                </a:xfrm>
              </p:grpSpPr>
              <p:sp>
                <p:nvSpPr>
                  <p:cNvPr id="20072" name="Freeform 159" descr="Пробка"/>
                  <p:cNvSpPr>
                    <a:spLocks/>
                  </p:cNvSpPr>
                  <p:nvPr/>
                </p:nvSpPr>
                <p:spPr bwMode="auto">
                  <a:xfrm>
                    <a:off x="4872" y="110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0073" name="Group 160"/>
                  <p:cNvGrpSpPr>
                    <a:grpSpLocks/>
                  </p:cNvGrpSpPr>
                  <p:nvPr/>
                </p:nvGrpSpPr>
                <p:grpSpPr bwMode="auto">
                  <a:xfrm>
                    <a:off x="4632" y="1187"/>
                    <a:ext cx="304" cy="418"/>
                    <a:chOff x="4632" y="1187"/>
                    <a:chExt cx="304" cy="418"/>
                  </a:xfrm>
                </p:grpSpPr>
                <p:sp>
                  <p:nvSpPr>
                    <p:cNvPr id="20074" name="Freeform 161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92" y="118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75" name="Freeform 162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12" y="126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76" name="Freeform 163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632" y="134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0036" name="Group 164"/>
                <p:cNvGrpSpPr>
                  <a:grpSpLocks/>
                </p:cNvGrpSpPr>
                <p:nvPr/>
              </p:nvGrpSpPr>
              <p:grpSpPr bwMode="auto">
                <a:xfrm rot="19931270" flipH="1">
                  <a:off x="1834" y="1440"/>
                  <a:ext cx="278" cy="206"/>
                  <a:chOff x="4632" y="1107"/>
                  <a:chExt cx="384" cy="498"/>
                </a:xfrm>
              </p:grpSpPr>
              <p:sp>
                <p:nvSpPr>
                  <p:cNvPr id="20067" name="Freeform 165" descr="Пробка"/>
                  <p:cNvSpPr>
                    <a:spLocks/>
                  </p:cNvSpPr>
                  <p:nvPr/>
                </p:nvSpPr>
                <p:spPr bwMode="auto">
                  <a:xfrm>
                    <a:off x="4872" y="110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0068" name="Group 166"/>
                  <p:cNvGrpSpPr>
                    <a:grpSpLocks/>
                  </p:cNvGrpSpPr>
                  <p:nvPr/>
                </p:nvGrpSpPr>
                <p:grpSpPr bwMode="auto">
                  <a:xfrm>
                    <a:off x="4632" y="1187"/>
                    <a:ext cx="304" cy="418"/>
                    <a:chOff x="4632" y="1187"/>
                    <a:chExt cx="304" cy="418"/>
                  </a:xfrm>
                </p:grpSpPr>
                <p:sp>
                  <p:nvSpPr>
                    <p:cNvPr id="20069" name="Freeform 167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92" y="118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70" name="Freeform 168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12" y="126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71" name="Freeform 169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632" y="134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0037" name="Group 170"/>
                <p:cNvGrpSpPr>
                  <a:grpSpLocks/>
                </p:cNvGrpSpPr>
                <p:nvPr/>
              </p:nvGrpSpPr>
              <p:grpSpPr bwMode="auto">
                <a:xfrm rot="19931270" flipH="1">
                  <a:off x="2112" y="1440"/>
                  <a:ext cx="278" cy="206"/>
                  <a:chOff x="4632" y="1107"/>
                  <a:chExt cx="384" cy="498"/>
                </a:xfrm>
              </p:grpSpPr>
              <p:sp>
                <p:nvSpPr>
                  <p:cNvPr id="20062" name="Freeform 171" descr="Пробка"/>
                  <p:cNvSpPr>
                    <a:spLocks/>
                  </p:cNvSpPr>
                  <p:nvPr/>
                </p:nvSpPr>
                <p:spPr bwMode="auto">
                  <a:xfrm>
                    <a:off x="4872" y="110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0063" name="Group 172"/>
                  <p:cNvGrpSpPr>
                    <a:grpSpLocks/>
                  </p:cNvGrpSpPr>
                  <p:nvPr/>
                </p:nvGrpSpPr>
                <p:grpSpPr bwMode="auto">
                  <a:xfrm>
                    <a:off x="4632" y="1187"/>
                    <a:ext cx="304" cy="418"/>
                    <a:chOff x="4632" y="1187"/>
                    <a:chExt cx="304" cy="418"/>
                  </a:xfrm>
                </p:grpSpPr>
                <p:sp>
                  <p:nvSpPr>
                    <p:cNvPr id="20064" name="Freeform 173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92" y="118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65" name="Freeform 174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12" y="126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66" name="Freeform 175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632" y="134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0038" name="Group 176"/>
                <p:cNvGrpSpPr>
                  <a:grpSpLocks/>
                </p:cNvGrpSpPr>
                <p:nvPr/>
              </p:nvGrpSpPr>
              <p:grpSpPr bwMode="auto">
                <a:xfrm rot="19931270" flipH="1">
                  <a:off x="2362" y="1440"/>
                  <a:ext cx="278" cy="206"/>
                  <a:chOff x="4632" y="1107"/>
                  <a:chExt cx="384" cy="498"/>
                </a:xfrm>
              </p:grpSpPr>
              <p:sp>
                <p:nvSpPr>
                  <p:cNvPr id="20057" name="Freeform 177" descr="Пробка"/>
                  <p:cNvSpPr>
                    <a:spLocks/>
                  </p:cNvSpPr>
                  <p:nvPr/>
                </p:nvSpPr>
                <p:spPr bwMode="auto">
                  <a:xfrm>
                    <a:off x="4872" y="110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0058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4632" y="1187"/>
                    <a:ext cx="304" cy="418"/>
                    <a:chOff x="4632" y="1187"/>
                    <a:chExt cx="304" cy="418"/>
                  </a:xfrm>
                </p:grpSpPr>
                <p:sp>
                  <p:nvSpPr>
                    <p:cNvPr id="20059" name="Freeform 179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92" y="118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60" name="Freeform 180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12" y="126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61" name="Freeform 181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632" y="134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0039" name="Group 182"/>
                <p:cNvGrpSpPr>
                  <a:grpSpLocks/>
                </p:cNvGrpSpPr>
                <p:nvPr/>
              </p:nvGrpSpPr>
              <p:grpSpPr bwMode="auto">
                <a:xfrm rot="19931270" flipH="1">
                  <a:off x="2640" y="1440"/>
                  <a:ext cx="278" cy="206"/>
                  <a:chOff x="4632" y="1107"/>
                  <a:chExt cx="384" cy="498"/>
                </a:xfrm>
              </p:grpSpPr>
              <p:sp>
                <p:nvSpPr>
                  <p:cNvPr id="20052" name="Freeform 183" descr="Пробка"/>
                  <p:cNvSpPr>
                    <a:spLocks/>
                  </p:cNvSpPr>
                  <p:nvPr/>
                </p:nvSpPr>
                <p:spPr bwMode="auto">
                  <a:xfrm>
                    <a:off x="4872" y="110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0053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4632" y="1187"/>
                    <a:ext cx="304" cy="418"/>
                    <a:chOff x="4632" y="1187"/>
                    <a:chExt cx="304" cy="418"/>
                  </a:xfrm>
                </p:grpSpPr>
                <p:sp>
                  <p:nvSpPr>
                    <p:cNvPr id="20054" name="Freeform 185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92" y="118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55" name="Freeform 186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12" y="126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56" name="Freeform 187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632" y="134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0040" name="Group 188"/>
                <p:cNvGrpSpPr>
                  <a:grpSpLocks/>
                </p:cNvGrpSpPr>
                <p:nvPr/>
              </p:nvGrpSpPr>
              <p:grpSpPr bwMode="auto">
                <a:xfrm rot="19931270" flipH="1">
                  <a:off x="2890" y="1440"/>
                  <a:ext cx="278" cy="206"/>
                  <a:chOff x="4632" y="1107"/>
                  <a:chExt cx="384" cy="498"/>
                </a:xfrm>
              </p:grpSpPr>
              <p:sp>
                <p:nvSpPr>
                  <p:cNvPr id="20047" name="Freeform 189" descr="Пробка"/>
                  <p:cNvSpPr>
                    <a:spLocks/>
                  </p:cNvSpPr>
                  <p:nvPr/>
                </p:nvSpPr>
                <p:spPr bwMode="auto">
                  <a:xfrm>
                    <a:off x="4872" y="110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3" name="Group 190"/>
                  <p:cNvGrpSpPr>
                    <a:grpSpLocks/>
                  </p:cNvGrpSpPr>
                  <p:nvPr/>
                </p:nvGrpSpPr>
                <p:grpSpPr bwMode="auto">
                  <a:xfrm>
                    <a:off x="4632" y="1187"/>
                    <a:ext cx="304" cy="418"/>
                    <a:chOff x="4632" y="1187"/>
                    <a:chExt cx="304" cy="418"/>
                  </a:xfrm>
                </p:grpSpPr>
                <p:sp>
                  <p:nvSpPr>
                    <p:cNvPr id="20049" name="Freeform 191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92" y="118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50" name="Freeform 192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12" y="126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51" name="Freeform 193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632" y="134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0041" name="Group 194"/>
                <p:cNvGrpSpPr>
                  <a:grpSpLocks/>
                </p:cNvGrpSpPr>
                <p:nvPr/>
              </p:nvGrpSpPr>
              <p:grpSpPr bwMode="auto">
                <a:xfrm rot="19931270" flipH="1">
                  <a:off x="3168" y="1440"/>
                  <a:ext cx="278" cy="206"/>
                  <a:chOff x="4632" y="1107"/>
                  <a:chExt cx="384" cy="498"/>
                </a:xfrm>
              </p:grpSpPr>
              <p:sp>
                <p:nvSpPr>
                  <p:cNvPr id="20042" name="Freeform 195" descr="Пробка"/>
                  <p:cNvSpPr>
                    <a:spLocks/>
                  </p:cNvSpPr>
                  <p:nvPr/>
                </p:nvSpPr>
                <p:spPr bwMode="auto">
                  <a:xfrm>
                    <a:off x="4872" y="110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0043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4632" y="1187"/>
                    <a:ext cx="304" cy="418"/>
                    <a:chOff x="4632" y="1187"/>
                    <a:chExt cx="304" cy="418"/>
                  </a:xfrm>
                </p:grpSpPr>
                <p:sp>
                  <p:nvSpPr>
                    <p:cNvPr id="20044" name="Freeform 197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92" y="118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45" name="Freeform 198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712" y="126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046" name="Freeform 199" descr="Пробка"/>
                    <p:cNvSpPr>
                      <a:spLocks/>
                    </p:cNvSpPr>
                    <p:nvPr/>
                  </p:nvSpPr>
                  <p:spPr bwMode="auto">
                    <a:xfrm>
                      <a:off x="4632" y="1347"/>
                      <a:ext cx="144" cy="258"/>
                    </a:xfrm>
                    <a:custGeom>
                      <a:avLst/>
                      <a:gdLst>
                        <a:gd name="T0" fmla="*/ 33 w 624"/>
                        <a:gd name="T1" fmla="*/ 6 h 706"/>
                        <a:gd name="T2" fmla="*/ 20 w 624"/>
                        <a:gd name="T3" fmla="*/ 4 h 706"/>
                        <a:gd name="T4" fmla="*/ 15 w 624"/>
                        <a:gd name="T5" fmla="*/ 30 h 706"/>
                        <a:gd name="T6" fmla="*/ 21 w 624"/>
                        <a:gd name="T7" fmla="*/ 60 h 706"/>
                        <a:gd name="T8" fmla="*/ 20 w 624"/>
                        <a:gd name="T9" fmla="*/ 87 h 706"/>
                        <a:gd name="T10" fmla="*/ 9 w 624"/>
                        <a:gd name="T11" fmla="*/ 94 h 706"/>
                        <a:gd name="T12" fmla="*/ 0 w 624"/>
                        <a:gd name="T13" fmla="*/ 83 h 70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624"/>
                        <a:gd name="T22" fmla="*/ 0 h 706"/>
                        <a:gd name="T23" fmla="*/ 624 w 624"/>
                        <a:gd name="T24" fmla="*/ 706 h 706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624" h="706">
                          <a:moveTo>
                            <a:pt x="624" y="45"/>
                          </a:moveTo>
                          <a:cubicBezTo>
                            <a:pt x="525" y="22"/>
                            <a:pt x="427" y="0"/>
                            <a:pt x="368" y="29"/>
                          </a:cubicBezTo>
                          <a:cubicBezTo>
                            <a:pt x="309" y="58"/>
                            <a:pt x="267" y="152"/>
                            <a:pt x="272" y="221"/>
                          </a:cubicBezTo>
                          <a:cubicBezTo>
                            <a:pt x="277" y="290"/>
                            <a:pt x="384" y="373"/>
                            <a:pt x="400" y="445"/>
                          </a:cubicBezTo>
                          <a:cubicBezTo>
                            <a:pt x="416" y="517"/>
                            <a:pt x="408" y="610"/>
                            <a:pt x="368" y="653"/>
                          </a:cubicBezTo>
                          <a:cubicBezTo>
                            <a:pt x="328" y="696"/>
                            <a:pt x="221" y="706"/>
                            <a:pt x="160" y="701"/>
                          </a:cubicBezTo>
                          <a:cubicBezTo>
                            <a:pt x="99" y="696"/>
                            <a:pt x="49" y="658"/>
                            <a:pt x="0" y="621"/>
                          </a:cubicBezTo>
                        </a:path>
                      </a:pathLst>
                    </a:custGeom>
                    <a:blipFill dpi="0" rotWithShape="1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20001" name="Group 200"/>
              <p:cNvGrpSpPr>
                <a:grpSpLocks/>
              </p:cNvGrpSpPr>
              <p:nvPr/>
            </p:nvGrpSpPr>
            <p:grpSpPr bwMode="auto">
              <a:xfrm rot="19931270" flipH="1">
                <a:off x="2908" y="3466"/>
                <a:ext cx="219" cy="172"/>
                <a:chOff x="4632" y="1107"/>
                <a:chExt cx="384" cy="498"/>
              </a:xfrm>
            </p:grpSpPr>
            <p:sp>
              <p:nvSpPr>
                <p:cNvPr id="20026" name="Freeform 20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027" name="Group 20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028" name="Freeform 20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029" name="Freeform 20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030" name="Freeform 20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002" name="Group 206"/>
              <p:cNvGrpSpPr>
                <a:grpSpLocks/>
              </p:cNvGrpSpPr>
              <p:nvPr/>
            </p:nvGrpSpPr>
            <p:grpSpPr bwMode="auto">
              <a:xfrm rot="19931270" flipH="1">
                <a:off x="3125" y="3476"/>
                <a:ext cx="219" cy="172"/>
                <a:chOff x="4632" y="1107"/>
                <a:chExt cx="384" cy="498"/>
              </a:xfrm>
            </p:grpSpPr>
            <p:sp>
              <p:nvSpPr>
                <p:cNvPr id="20021" name="Freeform 207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" name="Group 208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023" name="Freeform 209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024" name="Freeform 210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025" name="Freeform 211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003" name="Group 212"/>
              <p:cNvGrpSpPr>
                <a:grpSpLocks/>
              </p:cNvGrpSpPr>
              <p:nvPr/>
            </p:nvGrpSpPr>
            <p:grpSpPr bwMode="auto">
              <a:xfrm rot="19931270" flipH="1">
                <a:off x="3352" y="3476"/>
                <a:ext cx="218" cy="172"/>
                <a:chOff x="4632" y="1107"/>
                <a:chExt cx="384" cy="498"/>
              </a:xfrm>
            </p:grpSpPr>
            <p:sp>
              <p:nvSpPr>
                <p:cNvPr id="20016" name="Freeform 213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017" name="Group 214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018" name="Freeform 215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019" name="Freeform 216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020" name="Freeform 217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004" name="Group 218"/>
              <p:cNvGrpSpPr>
                <a:grpSpLocks/>
              </p:cNvGrpSpPr>
              <p:nvPr/>
            </p:nvGrpSpPr>
            <p:grpSpPr bwMode="auto">
              <a:xfrm rot="19931270" flipH="1">
                <a:off x="3548" y="3476"/>
                <a:ext cx="219" cy="172"/>
                <a:chOff x="4632" y="1107"/>
                <a:chExt cx="384" cy="498"/>
              </a:xfrm>
            </p:grpSpPr>
            <p:sp>
              <p:nvSpPr>
                <p:cNvPr id="20011" name="Freeform 219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012" name="Group 220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013" name="Freeform 221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014" name="Freeform 222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015" name="Freeform 223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005" name="Group 224"/>
              <p:cNvGrpSpPr>
                <a:grpSpLocks/>
              </p:cNvGrpSpPr>
              <p:nvPr/>
            </p:nvGrpSpPr>
            <p:grpSpPr bwMode="auto">
              <a:xfrm rot="19931270" flipH="1">
                <a:off x="3767" y="3476"/>
                <a:ext cx="219" cy="172"/>
                <a:chOff x="4632" y="1107"/>
                <a:chExt cx="384" cy="498"/>
              </a:xfrm>
            </p:grpSpPr>
            <p:sp>
              <p:nvSpPr>
                <p:cNvPr id="20006" name="Freeform 22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007" name="Group 22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008" name="Freeform 227" descr="Пробка"/>
                  <p:cNvSpPr>
                    <a:spLocks/>
                  </p:cNvSpPr>
                  <p:nvPr/>
                </p:nvSpPr>
                <p:spPr bwMode="auto">
                  <a:xfrm flipV="1"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009" name="Freeform 22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010" name="Freeform 22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19899" name="Group 230"/>
          <p:cNvGrpSpPr>
            <a:grpSpLocks/>
          </p:cNvGrpSpPr>
          <p:nvPr/>
        </p:nvGrpSpPr>
        <p:grpSpPr bwMode="auto">
          <a:xfrm>
            <a:off x="574675" y="6307138"/>
            <a:ext cx="1863725" cy="169862"/>
            <a:chOff x="2122" y="922"/>
            <a:chExt cx="1378" cy="134"/>
          </a:xfrm>
        </p:grpSpPr>
        <p:sp>
          <p:nvSpPr>
            <p:cNvPr id="19953" name="Freeform 231" descr="Пробка"/>
            <p:cNvSpPr>
              <a:spLocks/>
            </p:cNvSpPr>
            <p:nvPr/>
          </p:nvSpPr>
          <p:spPr bwMode="auto">
            <a:xfrm>
              <a:off x="2122" y="941"/>
              <a:ext cx="92" cy="102"/>
            </a:xfrm>
            <a:custGeom>
              <a:avLst/>
              <a:gdLst>
                <a:gd name="T0" fmla="*/ 65 w 103"/>
                <a:gd name="T1" fmla="*/ 54 h 131"/>
                <a:gd name="T2" fmla="*/ 68 w 103"/>
                <a:gd name="T3" fmla="*/ 54 h 131"/>
                <a:gd name="T4" fmla="*/ 79 w 103"/>
                <a:gd name="T5" fmla="*/ 61 h 131"/>
                <a:gd name="T6" fmla="*/ 54 w 103"/>
                <a:gd name="T7" fmla="*/ 79 h 131"/>
                <a:gd name="T8" fmla="*/ 20 w 103"/>
                <a:gd name="T9" fmla="*/ 66 h 131"/>
                <a:gd name="T10" fmla="*/ 4 w 103"/>
                <a:gd name="T11" fmla="*/ 37 h 131"/>
                <a:gd name="T12" fmla="*/ 4 w 103"/>
                <a:gd name="T13" fmla="*/ 15 h 131"/>
                <a:gd name="T14" fmla="*/ 25 w 103"/>
                <a:gd name="T15" fmla="*/ 2 h 131"/>
                <a:gd name="T16" fmla="*/ 37 w 103"/>
                <a:gd name="T17" fmla="*/ 2 h 131"/>
                <a:gd name="T18" fmla="*/ 63 w 103"/>
                <a:gd name="T19" fmla="*/ 15 h 131"/>
                <a:gd name="T20" fmla="*/ 65 w 103"/>
                <a:gd name="T21" fmla="*/ 43 h 131"/>
                <a:gd name="T22" fmla="*/ 54 w 103"/>
                <a:gd name="T23" fmla="*/ 51 h 131"/>
                <a:gd name="T24" fmla="*/ 65 w 103"/>
                <a:gd name="T25" fmla="*/ 40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3"/>
                <a:gd name="T40" fmla="*/ 0 h 131"/>
                <a:gd name="T41" fmla="*/ 103 w 103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954" name="Group 232"/>
            <p:cNvGrpSpPr>
              <a:grpSpLocks/>
            </p:cNvGrpSpPr>
            <p:nvPr/>
          </p:nvGrpSpPr>
          <p:grpSpPr bwMode="auto">
            <a:xfrm rot="19931270" flipH="1">
              <a:off x="2167" y="934"/>
              <a:ext cx="155" cy="112"/>
              <a:chOff x="4632" y="1187"/>
              <a:chExt cx="304" cy="418"/>
            </a:xfrm>
          </p:grpSpPr>
          <p:sp>
            <p:nvSpPr>
              <p:cNvPr id="19992" name="Freeform 233" descr="Пробка"/>
              <p:cNvSpPr>
                <a:spLocks/>
              </p:cNvSpPr>
              <p:nvPr/>
            </p:nvSpPr>
            <p:spPr bwMode="auto">
              <a:xfrm>
                <a:off x="4792" y="118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93" name="Freeform 234" descr="Пробка"/>
              <p:cNvSpPr>
                <a:spLocks/>
              </p:cNvSpPr>
              <p:nvPr/>
            </p:nvSpPr>
            <p:spPr bwMode="auto">
              <a:xfrm>
                <a:off x="4712" y="126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94" name="Freeform 235" descr="Пробка"/>
              <p:cNvSpPr>
                <a:spLocks/>
              </p:cNvSpPr>
              <p:nvPr/>
            </p:nvSpPr>
            <p:spPr bwMode="auto">
              <a:xfrm>
                <a:off x="4632" y="134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955" name="Group 236"/>
            <p:cNvGrpSpPr>
              <a:grpSpLocks/>
            </p:cNvGrpSpPr>
            <p:nvPr/>
          </p:nvGrpSpPr>
          <p:grpSpPr bwMode="auto">
            <a:xfrm rot="19931270" flipH="1">
              <a:off x="2299" y="922"/>
              <a:ext cx="197" cy="134"/>
              <a:chOff x="4632" y="1107"/>
              <a:chExt cx="384" cy="498"/>
            </a:xfrm>
          </p:grpSpPr>
          <p:sp>
            <p:nvSpPr>
              <p:cNvPr id="19987" name="Freeform 237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988" name="Group 238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989" name="Freeform 239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90" name="Freeform 240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91" name="Freeform 241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956" name="Group 242"/>
            <p:cNvGrpSpPr>
              <a:grpSpLocks/>
            </p:cNvGrpSpPr>
            <p:nvPr/>
          </p:nvGrpSpPr>
          <p:grpSpPr bwMode="auto">
            <a:xfrm rot="19931270" flipH="1">
              <a:off x="2496" y="922"/>
              <a:ext cx="196" cy="134"/>
              <a:chOff x="4632" y="1107"/>
              <a:chExt cx="384" cy="498"/>
            </a:xfrm>
          </p:grpSpPr>
          <p:sp>
            <p:nvSpPr>
              <p:cNvPr id="19982" name="Freeform 243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983" name="Group 244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984" name="Freeform 245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85" name="Freeform 246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86" name="Freeform 247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957" name="Group 248"/>
            <p:cNvGrpSpPr>
              <a:grpSpLocks/>
            </p:cNvGrpSpPr>
            <p:nvPr/>
          </p:nvGrpSpPr>
          <p:grpSpPr bwMode="auto">
            <a:xfrm rot="19931270" flipH="1">
              <a:off x="2672" y="922"/>
              <a:ext cx="197" cy="134"/>
              <a:chOff x="4632" y="1107"/>
              <a:chExt cx="384" cy="498"/>
            </a:xfrm>
          </p:grpSpPr>
          <p:sp>
            <p:nvSpPr>
              <p:cNvPr id="19977" name="Freeform 249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978" name="Group 250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979" name="Freeform 251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80" name="Freeform 252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81" name="Freeform 253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958" name="Group 254"/>
            <p:cNvGrpSpPr>
              <a:grpSpLocks/>
            </p:cNvGrpSpPr>
            <p:nvPr/>
          </p:nvGrpSpPr>
          <p:grpSpPr bwMode="auto">
            <a:xfrm rot="19931270" flipH="1">
              <a:off x="2869" y="922"/>
              <a:ext cx="195" cy="134"/>
              <a:chOff x="4632" y="1107"/>
              <a:chExt cx="384" cy="498"/>
            </a:xfrm>
          </p:grpSpPr>
          <p:sp>
            <p:nvSpPr>
              <p:cNvPr id="19972" name="Freeform 255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973" name="Group 256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974" name="Freeform 257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75" name="Freeform 258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76" name="Freeform 259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959" name="Group 260"/>
            <p:cNvGrpSpPr>
              <a:grpSpLocks/>
            </p:cNvGrpSpPr>
            <p:nvPr/>
          </p:nvGrpSpPr>
          <p:grpSpPr bwMode="auto">
            <a:xfrm rot="19931270" flipH="1">
              <a:off x="3044" y="922"/>
              <a:ext cx="196" cy="134"/>
              <a:chOff x="4632" y="1107"/>
              <a:chExt cx="384" cy="498"/>
            </a:xfrm>
          </p:grpSpPr>
          <p:sp>
            <p:nvSpPr>
              <p:cNvPr id="19967" name="Freeform 261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968" name="Group 262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969" name="Freeform 263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70" name="Freeform 264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71" name="Freeform 265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960" name="Group 266"/>
            <p:cNvGrpSpPr>
              <a:grpSpLocks/>
            </p:cNvGrpSpPr>
            <p:nvPr/>
          </p:nvGrpSpPr>
          <p:grpSpPr bwMode="auto">
            <a:xfrm rot="19931270" flipH="1">
              <a:off x="3240" y="922"/>
              <a:ext cx="197" cy="134"/>
              <a:chOff x="4632" y="1107"/>
              <a:chExt cx="384" cy="498"/>
            </a:xfrm>
          </p:grpSpPr>
          <p:sp>
            <p:nvSpPr>
              <p:cNvPr id="19962" name="Freeform 267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963" name="Group 268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964" name="Freeform 269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65" name="Freeform 270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66" name="Freeform 271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9961" name="Freeform 272" descr="Пробка"/>
            <p:cNvSpPr>
              <a:spLocks/>
            </p:cNvSpPr>
            <p:nvPr/>
          </p:nvSpPr>
          <p:spPr bwMode="auto">
            <a:xfrm>
              <a:off x="3408" y="952"/>
              <a:ext cx="92" cy="102"/>
            </a:xfrm>
            <a:custGeom>
              <a:avLst/>
              <a:gdLst>
                <a:gd name="T0" fmla="*/ 65 w 103"/>
                <a:gd name="T1" fmla="*/ 54 h 131"/>
                <a:gd name="T2" fmla="*/ 68 w 103"/>
                <a:gd name="T3" fmla="*/ 54 h 131"/>
                <a:gd name="T4" fmla="*/ 79 w 103"/>
                <a:gd name="T5" fmla="*/ 61 h 131"/>
                <a:gd name="T6" fmla="*/ 54 w 103"/>
                <a:gd name="T7" fmla="*/ 79 h 131"/>
                <a:gd name="T8" fmla="*/ 20 w 103"/>
                <a:gd name="T9" fmla="*/ 66 h 131"/>
                <a:gd name="T10" fmla="*/ 4 w 103"/>
                <a:gd name="T11" fmla="*/ 37 h 131"/>
                <a:gd name="T12" fmla="*/ 4 w 103"/>
                <a:gd name="T13" fmla="*/ 15 h 131"/>
                <a:gd name="T14" fmla="*/ 25 w 103"/>
                <a:gd name="T15" fmla="*/ 2 h 131"/>
                <a:gd name="T16" fmla="*/ 37 w 103"/>
                <a:gd name="T17" fmla="*/ 2 h 131"/>
                <a:gd name="T18" fmla="*/ 63 w 103"/>
                <a:gd name="T19" fmla="*/ 15 h 131"/>
                <a:gd name="T20" fmla="*/ 65 w 103"/>
                <a:gd name="T21" fmla="*/ 43 h 131"/>
                <a:gd name="T22" fmla="*/ 54 w 103"/>
                <a:gd name="T23" fmla="*/ 51 h 131"/>
                <a:gd name="T24" fmla="*/ 65 w 103"/>
                <a:gd name="T25" fmla="*/ 40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3"/>
                <a:gd name="T40" fmla="*/ 0 h 131"/>
                <a:gd name="T41" fmla="*/ 103 w 103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946" name="Group 273"/>
          <p:cNvGrpSpPr>
            <a:grpSpLocks/>
          </p:cNvGrpSpPr>
          <p:nvPr/>
        </p:nvGrpSpPr>
        <p:grpSpPr bwMode="auto">
          <a:xfrm>
            <a:off x="2362200" y="6307138"/>
            <a:ext cx="1865313" cy="169862"/>
            <a:chOff x="2122" y="922"/>
            <a:chExt cx="1378" cy="134"/>
          </a:xfrm>
        </p:grpSpPr>
        <p:sp>
          <p:nvSpPr>
            <p:cNvPr id="19911" name="Freeform 274" descr="Пробка"/>
            <p:cNvSpPr>
              <a:spLocks/>
            </p:cNvSpPr>
            <p:nvPr/>
          </p:nvSpPr>
          <p:spPr bwMode="auto">
            <a:xfrm>
              <a:off x="2122" y="941"/>
              <a:ext cx="92" cy="102"/>
            </a:xfrm>
            <a:custGeom>
              <a:avLst/>
              <a:gdLst>
                <a:gd name="T0" fmla="*/ 65 w 103"/>
                <a:gd name="T1" fmla="*/ 54 h 131"/>
                <a:gd name="T2" fmla="*/ 68 w 103"/>
                <a:gd name="T3" fmla="*/ 54 h 131"/>
                <a:gd name="T4" fmla="*/ 79 w 103"/>
                <a:gd name="T5" fmla="*/ 61 h 131"/>
                <a:gd name="T6" fmla="*/ 54 w 103"/>
                <a:gd name="T7" fmla="*/ 79 h 131"/>
                <a:gd name="T8" fmla="*/ 20 w 103"/>
                <a:gd name="T9" fmla="*/ 66 h 131"/>
                <a:gd name="T10" fmla="*/ 4 w 103"/>
                <a:gd name="T11" fmla="*/ 37 h 131"/>
                <a:gd name="T12" fmla="*/ 4 w 103"/>
                <a:gd name="T13" fmla="*/ 15 h 131"/>
                <a:gd name="T14" fmla="*/ 25 w 103"/>
                <a:gd name="T15" fmla="*/ 2 h 131"/>
                <a:gd name="T16" fmla="*/ 37 w 103"/>
                <a:gd name="T17" fmla="*/ 2 h 131"/>
                <a:gd name="T18" fmla="*/ 63 w 103"/>
                <a:gd name="T19" fmla="*/ 15 h 131"/>
                <a:gd name="T20" fmla="*/ 65 w 103"/>
                <a:gd name="T21" fmla="*/ 43 h 131"/>
                <a:gd name="T22" fmla="*/ 54 w 103"/>
                <a:gd name="T23" fmla="*/ 51 h 131"/>
                <a:gd name="T24" fmla="*/ 65 w 103"/>
                <a:gd name="T25" fmla="*/ 40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3"/>
                <a:gd name="T40" fmla="*/ 0 h 131"/>
                <a:gd name="T41" fmla="*/ 103 w 103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912" name="Group 275"/>
            <p:cNvGrpSpPr>
              <a:grpSpLocks/>
            </p:cNvGrpSpPr>
            <p:nvPr/>
          </p:nvGrpSpPr>
          <p:grpSpPr bwMode="auto">
            <a:xfrm rot="19931270" flipH="1">
              <a:off x="2167" y="934"/>
              <a:ext cx="155" cy="112"/>
              <a:chOff x="4632" y="1187"/>
              <a:chExt cx="304" cy="418"/>
            </a:xfrm>
          </p:grpSpPr>
          <p:sp>
            <p:nvSpPr>
              <p:cNvPr id="19950" name="Freeform 276" descr="Пробка"/>
              <p:cNvSpPr>
                <a:spLocks/>
              </p:cNvSpPr>
              <p:nvPr/>
            </p:nvSpPr>
            <p:spPr bwMode="auto">
              <a:xfrm>
                <a:off x="4792" y="118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51" name="Freeform 277" descr="Пробка"/>
              <p:cNvSpPr>
                <a:spLocks/>
              </p:cNvSpPr>
              <p:nvPr/>
            </p:nvSpPr>
            <p:spPr bwMode="auto">
              <a:xfrm>
                <a:off x="4712" y="126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52" name="Freeform 278" descr="Пробка"/>
              <p:cNvSpPr>
                <a:spLocks/>
              </p:cNvSpPr>
              <p:nvPr/>
            </p:nvSpPr>
            <p:spPr bwMode="auto">
              <a:xfrm>
                <a:off x="4632" y="134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913" name="Group 279"/>
            <p:cNvGrpSpPr>
              <a:grpSpLocks/>
            </p:cNvGrpSpPr>
            <p:nvPr/>
          </p:nvGrpSpPr>
          <p:grpSpPr bwMode="auto">
            <a:xfrm rot="19931270" flipH="1">
              <a:off x="2299" y="922"/>
              <a:ext cx="197" cy="134"/>
              <a:chOff x="4632" y="1107"/>
              <a:chExt cx="384" cy="498"/>
            </a:xfrm>
          </p:grpSpPr>
          <p:sp>
            <p:nvSpPr>
              <p:cNvPr id="19945" name="Freeform 280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" name="Group 281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947" name="Freeform 282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48" name="Freeform 283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49" name="Freeform 284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914" name="Group 285"/>
            <p:cNvGrpSpPr>
              <a:grpSpLocks/>
            </p:cNvGrpSpPr>
            <p:nvPr/>
          </p:nvGrpSpPr>
          <p:grpSpPr bwMode="auto">
            <a:xfrm rot="19931270" flipH="1">
              <a:off x="2496" y="922"/>
              <a:ext cx="196" cy="134"/>
              <a:chOff x="4632" y="1107"/>
              <a:chExt cx="384" cy="498"/>
            </a:xfrm>
          </p:grpSpPr>
          <p:sp>
            <p:nvSpPr>
              <p:cNvPr id="19940" name="Freeform 286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941" name="Group 287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942" name="Freeform 288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43" name="Freeform 289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44" name="Freeform 290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915" name="Group 291"/>
            <p:cNvGrpSpPr>
              <a:grpSpLocks/>
            </p:cNvGrpSpPr>
            <p:nvPr/>
          </p:nvGrpSpPr>
          <p:grpSpPr bwMode="auto">
            <a:xfrm rot="19931270" flipH="1">
              <a:off x="2672" y="922"/>
              <a:ext cx="197" cy="134"/>
              <a:chOff x="4632" y="1107"/>
              <a:chExt cx="384" cy="498"/>
            </a:xfrm>
          </p:grpSpPr>
          <p:sp>
            <p:nvSpPr>
              <p:cNvPr id="19935" name="Freeform 292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936" name="Group 293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937" name="Freeform 294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38" name="Freeform 295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39" name="Freeform 296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916" name="Group 297"/>
            <p:cNvGrpSpPr>
              <a:grpSpLocks/>
            </p:cNvGrpSpPr>
            <p:nvPr/>
          </p:nvGrpSpPr>
          <p:grpSpPr bwMode="auto">
            <a:xfrm rot="19931270" flipH="1">
              <a:off x="2869" y="922"/>
              <a:ext cx="195" cy="134"/>
              <a:chOff x="4632" y="1107"/>
              <a:chExt cx="384" cy="498"/>
            </a:xfrm>
          </p:grpSpPr>
          <p:sp>
            <p:nvSpPr>
              <p:cNvPr id="19930" name="Freeform 298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931" name="Group 299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932" name="Freeform 300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33" name="Freeform 301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34" name="Freeform 302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917" name="Group 303"/>
            <p:cNvGrpSpPr>
              <a:grpSpLocks/>
            </p:cNvGrpSpPr>
            <p:nvPr/>
          </p:nvGrpSpPr>
          <p:grpSpPr bwMode="auto">
            <a:xfrm rot="19931270" flipH="1">
              <a:off x="3044" y="922"/>
              <a:ext cx="196" cy="134"/>
              <a:chOff x="4632" y="1107"/>
              <a:chExt cx="384" cy="498"/>
            </a:xfrm>
          </p:grpSpPr>
          <p:sp>
            <p:nvSpPr>
              <p:cNvPr id="19925" name="Freeform 304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926" name="Group 305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927" name="Freeform 306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28" name="Freeform 307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29" name="Freeform 308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918" name="Group 309"/>
            <p:cNvGrpSpPr>
              <a:grpSpLocks/>
            </p:cNvGrpSpPr>
            <p:nvPr/>
          </p:nvGrpSpPr>
          <p:grpSpPr bwMode="auto">
            <a:xfrm rot="19931270" flipH="1">
              <a:off x="3240" y="922"/>
              <a:ext cx="197" cy="134"/>
              <a:chOff x="4632" y="1107"/>
              <a:chExt cx="384" cy="498"/>
            </a:xfrm>
          </p:grpSpPr>
          <p:sp>
            <p:nvSpPr>
              <p:cNvPr id="19920" name="Freeform 310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921" name="Group 311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922" name="Freeform 312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23" name="Freeform 313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24" name="Freeform 314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9919" name="Freeform 315" descr="Пробка"/>
            <p:cNvSpPr>
              <a:spLocks/>
            </p:cNvSpPr>
            <p:nvPr/>
          </p:nvSpPr>
          <p:spPr bwMode="auto">
            <a:xfrm>
              <a:off x="3408" y="952"/>
              <a:ext cx="92" cy="102"/>
            </a:xfrm>
            <a:custGeom>
              <a:avLst/>
              <a:gdLst>
                <a:gd name="T0" fmla="*/ 65 w 103"/>
                <a:gd name="T1" fmla="*/ 54 h 131"/>
                <a:gd name="T2" fmla="*/ 68 w 103"/>
                <a:gd name="T3" fmla="*/ 54 h 131"/>
                <a:gd name="T4" fmla="*/ 79 w 103"/>
                <a:gd name="T5" fmla="*/ 61 h 131"/>
                <a:gd name="T6" fmla="*/ 54 w 103"/>
                <a:gd name="T7" fmla="*/ 79 h 131"/>
                <a:gd name="T8" fmla="*/ 20 w 103"/>
                <a:gd name="T9" fmla="*/ 66 h 131"/>
                <a:gd name="T10" fmla="*/ 4 w 103"/>
                <a:gd name="T11" fmla="*/ 37 h 131"/>
                <a:gd name="T12" fmla="*/ 4 w 103"/>
                <a:gd name="T13" fmla="*/ 15 h 131"/>
                <a:gd name="T14" fmla="*/ 25 w 103"/>
                <a:gd name="T15" fmla="*/ 2 h 131"/>
                <a:gd name="T16" fmla="*/ 37 w 103"/>
                <a:gd name="T17" fmla="*/ 2 h 131"/>
                <a:gd name="T18" fmla="*/ 63 w 103"/>
                <a:gd name="T19" fmla="*/ 15 h 131"/>
                <a:gd name="T20" fmla="*/ 65 w 103"/>
                <a:gd name="T21" fmla="*/ 43 h 131"/>
                <a:gd name="T22" fmla="*/ 54 w 103"/>
                <a:gd name="T23" fmla="*/ 51 h 131"/>
                <a:gd name="T24" fmla="*/ 65 w 103"/>
                <a:gd name="T25" fmla="*/ 40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3"/>
                <a:gd name="T40" fmla="*/ 0 h 131"/>
                <a:gd name="T41" fmla="*/ 103 w 103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995" name="Group 316"/>
          <p:cNvGrpSpPr>
            <a:grpSpLocks/>
          </p:cNvGrpSpPr>
          <p:nvPr/>
        </p:nvGrpSpPr>
        <p:grpSpPr bwMode="auto">
          <a:xfrm>
            <a:off x="4114800" y="6307138"/>
            <a:ext cx="1863725" cy="169862"/>
            <a:chOff x="2122" y="922"/>
            <a:chExt cx="1378" cy="134"/>
          </a:xfrm>
        </p:grpSpPr>
        <p:sp>
          <p:nvSpPr>
            <p:cNvPr id="19869" name="Freeform 317" descr="Пробка"/>
            <p:cNvSpPr>
              <a:spLocks/>
            </p:cNvSpPr>
            <p:nvPr/>
          </p:nvSpPr>
          <p:spPr bwMode="auto">
            <a:xfrm>
              <a:off x="2122" y="941"/>
              <a:ext cx="92" cy="102"/>
            </a:xfrm>
            <a:custGeom>
              <a:avLst/>
              <a:gdLst>
                <a:gd name="T0" fmla="*/ 65 w 103"/>
                <a:gd name="T1" fmla="*/ 54 h 131"/>
                <a:gd name="T2" fmla="*/ 68 w 103"/>
                <a:gd name="T3" fmla="*/ 54 h 131"/>
                <a:gd name="T4" fmla="*/ 79 w 103"/>
                <a:gd name="T5" fmla="*/ 61 h 131"/>
                <a:gd name="T6" fmla="*/ 54 w 103"/>
                <a:gd name="T7" fmla="*/ 79 h 131"/>
                <a:gd name="T8" fmla="*/ 20 w 103"/>
                <a:gd name="T9" fmla="*/ 66 h 131"/>
                <a:gd name="T10" fmla="*/ 4 w 103"/>
                <a:gd name="T11" fmla="*/ 37 h 131"/>
                <a:gd name="T12" fmla="*/ 4 w 103"/>
                <a:gd name="T13" fmla="*/ 15 h 131"/>
                <a:gd name="T14" fmla="*/ 25 w 103"/>
                <a:gd name="T15" fmla="*/ 2 h 131"/>
                <a:gd name="T16" fmla="*/ 37 w 103"/>
                <a:gd name="T17" fmla="*/ 2 h 131"/>
                <a:gd name="T18" fmla="*/ 63 w 103"/>
                <a:gd name="T19" fmla="*/ 15 h 131"/>
                <a:gd name="T20" fmla="*/ 65 w 103"/>
                <a:gd name="T21" fmla="*/ 43 h 131"/>
                <a:gd name="T22" fmla="*/ 54 w 103"/>
                <a:gd name="T23" fmla="*/ 51 h 131"/>
                <a:gd name="T24" fmla="*/ 65 w 103"/>
                <a:gd name="T25" fmla="*/ 40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3"/>
                <a:gd name="T40" fmla="*/ 0 h 131"/>
                <a:gd name="T41" fmla="*/ 103 w 103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870" name="Group 318"/>
            <p:cNvGrpSpPr>
              <a:grpSpLocks/>
            </p:cNvGrpSpPr>
            <p:nvPr/>
          </p:nvGrpSpPr>
          <p:grpSpPr bwMode="auto">
            <a:xfrm rot="19931270" flipH="1">
              <a:off x="2167" y="934"/>
              <a:ext cx="155" cy="112"/>
              <a:chOff x="4632" y="1187"/>
              <a:chExt cx="304" cy="418"/>
            </a:xfrm>
          </p:grpSpPr>
          <p:sp>
            <p:nvSpPr>
              <p:cNvPr id="19908" name="Freeform 319" descr="Пробка"/>
              <p:cNvSpPr>
                <a:spLocks/>
              </p:cNvSpPr>
              <p:nvPr/>
            </p:nvSpPr>
            <p:spPr bwMode="auto">
              <a:xfrm>
                <a:off x="4792" y="118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09" name="Freeform 320" descr="Пробка"/>
              <p:cNvSpPr>
                <a:spLocks/>
              </p:cNvSpPr>
              <p:nvPr/>
            </p:nvSpPr>
            <p:spPr bwMode="auto">
              <a:xfrm>
                <a:off x="4712" y="126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10" name="Freeform 321" descr="Пробка"/>
              <p:cNvSpPr>
                <a:spLocks/>
              </p:cNvSpPr>
              <p:nvPr/>
            </p:nvSpPr>
            <p:spPr bwMode="auto">
              <a:xfrm>
                <a:off x="4632" y="134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871" name="Group 322"/>
            <p:cNvGrpSpPr>
              <a:grpSpLocks/>
            </p:cNvGrpSpPr>
            <p:nvPr/>
          </p:nvGrpSpPr>
          <p:grpSpPr bwMode="auto">
            <a:xfrm rot="19931270" flipH="1">
              <a:off x="2299" y="922"/>
              <a:ext cx="197" cy="134"/>
              <a:chOff x="4632" y="1107"/>
              <a:chExt cx="384" cy="498"/>
            </a:xfrm>
          </p:grpSpPr>
          <p:sp>
            <p:nvSpPr>
              <p:cNvPr id="19903" name="Freeform 323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904" name="Group 324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905" name="Freeform 325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06" name="Freeform 326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07" name="Freeform 327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872" name="Group 328"/>
            <p:cNvGrpSpPr>
              <a:grpSpLocks/>
            </p:cNvGrpSpPr>
            <p:nvPr/>
          </p:nvGrpSpPr>
          <p:grpSpPr bwMode="auto">
            <a:xfrm rot="19931270" flipH="1">
              <a:off x="2496" y="922"/>
              <a:ext cx="196" cy="134"/>
              <a:chOff x="4632" y="1107"/>
              <a:chExt cx="384" cy="498"/>
            </a:xfrm>
          </p:grpSpPr>
          <p:sp>
            <p:nvSpPr>
              <p:cNvPr id="19898" name="Freeform 329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" name="Group 330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900" name="Freeform 331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01" name="Freeform 332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902" name="Freeform 333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873" name="Group 334"/>
            <p:cNvGrpSpPr>
              <a:grpSpLocks/>
            </p:cNvGrpSpPr>
            <p:nvPr/>
          </p:nvGrpSpPr>
          <p:grpSpPr bwMode="auto">
            <a:xfrm rot="19931270" flipH="1">
              <a:off x="2672" y="922"/>
              <a:ext cx="197" cy="134"/>
              <a:chOff x="4632" y="1107"/>
              <a:chExt cx="384" cy="498"/>
            </a:xfrm>
          </p:grpSpPr>
          <p:sp>
            <p:nvSpPr>
              <p:cNvPr id="19893" name="Freeform 335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894" name="Group 336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895" name="Freeform 337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96" name="Freeform 338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97" name="Freeform 339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874" name="Group 340"/>
            <p:cNvGrpSpPr>
              <a:grpSpLocks/>
            </p:cNvGrpSpPr>
            <p:nvPr/>
          </p:nvGrpSpPr>
          <p:grpSpPr bwMode="auto">
            <a:xfrm rot="19931270" flipH="1">
              <a:off x="2869" y="922"/>
              <a:ext cx="195" cy="134"/>
              <a:chOff x="4632" y="1107"/>
              <a:chExt cx="384" cy="498"/>
            </a:xfrm>
          </p:grpSpPr>
          <p:sp>
            <p:nvSpPr>
              <p:cNvPr id="19888" name="Freeform 341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889" name="Group 342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890" name="Freeform 343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91" name="Freeform 344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92" name="Freeform 345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875" name="Group 346"/>
            <p:cNvGrpSpPr>
              <a:grpSpLocks/>
            </p:cNvGrpSpPr>
            <p:nvPr/>
          </p:nvGrpSpPr>
          <p:grpSpPr bwMode="auto">
            <a:xfrm rot="19931270" flipH="1">
              <a:off x="3044" y="922"/>
              <a:ext cx="196" cy="134"/>
              <a:chOff x="4632" y="1107"/>
              <a:chExt cx="384" cy="498"/>
            </a:xfrm>
          </p:grpSpPr>
          <p:sp>
            <p:nvSpPr>
              <p:cNvPr id="19883" name="Freeform 347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884" name="Group 348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885" name="Freeform 349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86" name="Freeform 350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87" name="Freeform 351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876" name="Group 352"/>
            <p:cNvGrpSpPr>
              <a:grpSpLocks/>
            </p:cNvGrpSpPr>
            <p:nvPr/>
          </p:nvGrpSpPr>
          <p:grpSpPr bwMode="auto">
            <a:xfrm rot="19931270" flipH="1">
              <a:off x="3240" y="922"/>
              <a:ext cx="197" cy="134"/>
              <a:chOff x="4632" y="1107"/>
              <a:chExt cx="384" cy="498"/>
            </a:xfrm>
          </p:grpSpPr>
          <p:sp>
            <p:nvSpPr>
              <p:cNvPr id="19878" name="Freeform 353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879" name="Group 354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880" name="Freeform 355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81" name="Freeform 356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82" name="Freeform 357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9877" name="Freeform 358" descr="Пробка"/>
            <p:cNvSpPr>
              <a:spLocks/>
            </p:cNvSpPr>
            <p:nvPr/>
          </p:nvSpPr>
          <p:spPr bwMode="auto">
            <a:xfrm>
              <a:off x="3408" y="952"/>
              <a:ext cx="92" cy="102"/>
            </a:xfrm>
            <a:custGeom>
              <a:avLst/>
              <a:gdLst>
                <a:gd name="T0" fmla="*/ 65 w 103"/>
                <a:gd name="T1" fmla="*/ 54 h 131"/>
                <a:gd name="T2" fmla="*/ 68 w 103"/>
                <a:gd name="T3" fmla="*/ 54 h 131"/>
                <a:gd name="T4" fmla="*/ 79 w 103"/>
                <a:gd name="T5" fmla="*/ 61 h 131"/>
                <a:gd name="T6" fmla="*/ 54 w 103"/>
                <a:gd name="T7" fmla="*/ 79 h 131"/>
                <a:gd name="T8" fmla="*/ 20 w 103"/>
                <a:gd name="T9" fmla="*/ 66 h 131"/>
                <a:gd name="T10" fmla="*/ 4 w 103"/>
                <a:gd name="T11" fmla="*/ 37 h 131"/>
                <a:gd name="T12" fmla="*/ 4 w 103"/>
                <a:gd name="T13" fmla="*/ 15 h 131"/>
                <a:gd name="T14" fmla="*/ 25 w 103"/>
                <a:gd name="T15" fmla="*/ 2 h 131"/>
                <a:gd name="T16" fmla="*/ 37 w 103"/>
                <a:gd name="T17" fmla="*/ 2 h 131"/>
                <a:gd name="T18" fmla="*/ 63 w 103"/>
                <a:gd name="T19" fmla="*/ 15 h 131"/>
                <a:gd name="T20" fmla="*/ 65 w 103"/>
                <a:gd name="T21" fmla="*/ 43 h 131"/>
                <a:gd name="T22" fmla="*/ 54 w 103"/>
                <a:gd name="T23" fmla="*/ 51 h 131"/>
                <a:gd name="T24" fmla="*/ 65 w 103"/>
                <a:gd name="T25" fmla="*/ 40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3"/>
                <a:gd name="T40" fmla="*/ 0 h 131"/>
                <a:gd name="T41" fmla="*/ 103 w 103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022" name="Group 359"/>
          <p:cNvGrpSpPr>
            <a:grpSpLocks/>
          </p:cNvGrpSpPr>
          <p:nvPr/>
        </p:nvGrpSpPr>
        <p:grpSpPr bwMode="auto">
          <a:xfrm>
            <a:off x="5867400" y="6307138"/>
            <a:ext cx="1863725" cy="169862"/>
            <a:chOff x="2122" y="922"/>
            <a:chExt cx="1378" cy="134"/>
          </a:xfrm>
        </p:grpSpPr>
        <p:sp>
          <p:nvSpPr>
            <p:cNvPr id="19827" name="Freeform 360" descr="Пробка"/>
            <p:cNvSpPr>
              <a:spLocks/>
            </p:cNvSpPr>
            <p:nvPr/>
          </p:nvSpPr>
          <p:spPr bwMode="auto">
            <a:xfrm>
              <a:off x="2122" y="941"/>
              <a:ext cx="92" cy="102"/>
            </a:xfrm>
            <a:custGeom>
              <a:avLst/>
              <a:gdLst>
                <a:gd name="T0" fmla="*/ 65 w 103"/>
                <a:gd name="T1" fmla="*/ 54 h 131"/>
                <a:gd name="T2" fmla="*/ 68 w 103"/>
                <a:gd name="T3" fmla="*/ 54 h 131"/>
                <a:gd name="T4" fmla="*/ 79 w 103"/>
                <a:gd name="T5" fmla="*/ 61 h 131"/>
                <a:gd name="T6" fmla="*/ 54 w 103"/>
                <a:gd name="T7" fmla="*/ 79 h 131"/>
                <a:gd name="T8" fmla="*/ 20 w 103"/>
                <a:gd name="T9" fmla="*/ 66 h 131"/>
                <a:gd name="T10" fmla="*/ 4 w 103"/>
                <a:gd name="T11" fmla="*/ 37 h 131"/>
                <a:gd name="T12" fmla="*/ 4 w 103"/>
                <a:gd name="T13" fmla="*/ 15 h 131"/>
                <a:gd name="T14" fmla="*/ 25 w 103"/>
                <a:gd name="T15" fmla="*/ 2 h 131"/>
                <a:gd name="T16" fmla="*/ 37 w 103"/>
                <a:gd name="T17" fmla="*/ 2 h 131"/>
                <a:gd name="T18" fmla="*/ 63 w 103"/>
                <a:gd name="T19" fmla="*/ 15 h 131"/>
                <a:gd name="T20" fmla="*/ 65 w 103"/>
                <a:gd name="T21" fmla="*/ 43 h 131"/>
                <a:gd name="T22" fmla="*/ 54 w 103"/>
                <a:gd name="T23" fmla="*/ 51 h 131"/>
                <a:gd name="T24" fmla="*/ 65 w 103"/>
                <a:gd name="T25" fmla="*/ 40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3"/>
                <a:gd name="T40" fmla="*/ 0 h 131"/>
                <a:gd name="T41" fmla="*/ 103 w 103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828" name="Group 361"/>
            <p:cNvGrpSpPr>
              <a:grpSpLocks/>
            </p:cNvGrpSpPr>
            <p:nvPr/>
          </p:nvGrpSpPr>
          <p:grpSpPr bwMode="auto">
            <a:xfrm rot="19931270" flipH="1">
              <a:off x="2167" y="934"/>
              <a:ext cx="155" cy="112"/>
              <a:chOff x="4632" y="1187"/>
              <a:chExt cx="304" cy="418"/>
            </a:xfrm>
          </p:grpSpPr>
          <p:sp>
            <p:nvSpPr>
              <p:cNvPr id="19866" name="Freeform 362" descr="Пробка"/>
              <p:cNvSpPr>
                <a:spLocks/>
              </p:cNvSpPr>
              <p:nvPr/>
            </p:nvSpPr>
            <p:spPr bwMode="auto">
              <a:xfrm>
                <a:off x="4792" y="118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7" name="Freeform 363" descr="Пробка"/>
              <p:cNvSpPr>
                <a:spLocks/>
              </p:cNvSpPr>
              <p:nvPr/>
            </p:nvSpPr>
            <p:spPr bwMode="auto">
              <a:xfrm>
                <a:off x="4712" y="126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68" name="Freeform 364" descr="Пробка"/>
              <p:cNvSpPr>
                <a:spLocks/>
              </p:cNvSpPr>
              <p:nvPr/>
            </p:nvSpPr>
            <p:spPr bwMode="auto">
              <a:xfrm>
                <a:off x="4632" y="134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829" name="Group 365"/>
            <p:cNvGrpSpPr>
              <a:grpSpLocks/>
            </p:cNvGrpSpPr>
            <p:nvPr/>
          </p:nvGrpSpPr>
          <p:grpSpPr bwMode="auto">
            <a:xfrm rot="19931270" flipH="1">
              <a:off x="2299" y="922"/>
              <a:ext cx="197" cy="134"/>
              <a:chOff x="4632" y="1107"/>
              <a:chExt cx="384" cy="498"/>
            </a:xfrm>
          </p:grpSpPr>
          <p:sp>
            <p:nvSpPr>
              <p:cNvPr id="19861" name="Freeform 366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862" name="Group 367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863" name="Freeform 368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64" name="Freeform 369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65" name="Freeform 370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830" name="Group 371"/>
            <p:cNvGrpSpPr>
              <a:grpSpLocks/>
            </p:cNvGrpSpPr>
            <p:nvPr/>
          </p:nvGrpSpPr>
          <p:grpSpPr bwMode="auto">
            <a:xfrm rot="19931270" flipH="1">
              <a:off x="2496" y="922"/>
              <a:ext cx="196" cy="134"/>
              <a:chOff x="4632" y="1107"/>
              <a:chExt cx="384" cy="498"/>
            </a:xfrm>
          </p:grpSpPr>
          <p:sp>
            <p:nvSpPr>
              <p:cNvPr id="19856" name="Freeform 372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857" name="Group 373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858" name="Freeform 374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59" name="Freeform 375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60" name="Freeform 376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831" name="Group 377"/>
            <p:cNvGrpSpPr>
              <a:grpSpLocks/>
            </p:cNvGrpSpPr>
            <p:nvPr/>
          </p:nvGrpSpPr>
          <p:grpSpPr bwMode="auto">
            <a:xfrm rot="19931270" flipH="1">
              <a:off x="2672" y="922"/>
              <a:ext cx="197" cy="134"/>
              <a:chOff x="4632" y="1107"/>
              <a:chExt cx="384" cy="498"/>
            </a:xfrm>
          </p:grpSpPr>
          <p:sp>
            <p:nvSpPr>
              <p:cNvPr id="19851" name="Freeform 378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852" name="Group 379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853" name="Freeform 380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54" name="Freeform 381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55" name="Freeform 382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832" name="Group 383"/>
            <p:cNvGrpSpPr>
              <a:grpSpLocks/>
            </p:cNvGrpSpPr>
            <p:nvPr/>
          </p:nvGrpSpPr>
          <p:grpSpPr bwMode="auto">
            <a:xfrm rot="19931270" flipH="1">
              <a:off x="2869" y="922"/>
              <a:ext cx="195" cy="134"/>
              <a:chOff x="4632" y="1107"/>
              <a:chExt cx="384" cy="498"/>
            </a:xfrm>
          </p:grpSpPr>
          <p:sp>
            <p:nvSpPr>
              <p:cNvPr id="19846" name="Freeform 384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847" name="Group 385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848" name="Freeform 386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49" name="Freeform 387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50" name="Freeform 388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833" name="Group 389"/>
            <p:cNvGrpSpPr>
              <a:grpSpLocks/>
            </p:cNvGrpSpPr>
            <p:nvPr/>
          </p:nvGrpSpPr>
          <p:grpSpPr bwMode="auto">
            <a:xfrm rot="19931270" flipH="1">
              <a:off x="3044" y="922"/>
              <a:ext cx="196" cy="134"/>
              <a:chOff x="4632" y="1107"/>
              <a:chExt cx="384" cy="498"/>
            </a:xfrm>
          </p:grpSpPr>
          <p:sp>
            <p:nvSpPr>
              <p:cNvPr id="19841" name="Freeform 390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842" name="Group 391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843" name="Freeform 392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44" name="Freeform 393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45" name="Freeform 394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834" name="Group 395"/>
            <p:cNvGrpSpPr>
              <a:grpSpLocks/>
            </p:cNvGrpSpPr>
            <p:nvPr/>
          </p:nvGrpSpPr>
          <p:grpSpPr bwMode="auto">
            <a:xfrm rot="19931270" flipH="1">
              <a:off x="3240" y="922"/>
              <a:ext cx="197" cy="134"/>
              <a:chOff x="4632" y="1107"/>
              <a:chExt cx="384" cy="498"/>
            </a:xfrm>
          </p:grpSpPr>
          <p:sp>
            <p:nvSpPr>
              <p:cNvPr id="19836" name="Freeform 396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837" name="Group 397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19838" name="Freeform 398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39" name="Freeform 399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40" name="Freeform 400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9835" name="Freeform 401" descr="Пробка"/>
            <p:cNvSpPr>
              <a:spLocks/>
            </p:cNvSpPr>
            <p:nvPr/>
          </p:nvSpPr>
          <p:spPr bwMode="auto">
            <a:xfrm>
              <a:off x="3408" y="952"/>
              <a:ext cx="92" cy="102"/>
            </a:xfrm>
            <a:custGeom>
              <a:avLst/>
              <a:gdLst>
                <a:gd name="T0" fmla="*/ 65 w 103"/>
                <a:gd name="T1" fmla="*/ 54 h 131"/>
                <a:gd name="T2" fmla="*/ 68 w 103"/>
                <a:gd name="T3" fmla="*/ 54 h 131"/>
                <a:gd name="T4" fmla="*/ 79 w 103"/>
                <a:gd name="T5" fmla="*/ 61 h 131"/>
                <a:gd name="T6" fmla="*/ 54 w 103"/>
                <a:gd name="T7" fmla="*/ 79 h 131"/>
                <a:gd name="T8" fmla="*/ 20 w 103"/>
                <a:gd name="T9" fmla="*/ 66 h 131"/>
                <a:gd name="T10" fmla="*/ 4 w 103"/>
                <a:gd name="T11" fmla="*/ 37 h 131"/>
                <a:gd name="T12" fmla="*/ 4 w 103"/>
                <a:gd name="T13" fmla="*/ 15 h 131"/>
                <a:gd name="T14" fmla="*/ 25 w 103"/>
                <a:gd name="T15" fmla="*/ 2 h 131"/>
                <a:gd name="T16" fmla="*/ 37 w 103"/>
                <a:gd name="T17" fmla="*/ 2 h 131"/>
                <a:gd name="T18" fmla="*/ 63 w 103"/>
                <a:gd name="T19" fmla="*/ 15 h 131"/>
                <a:gd name="T20" fmla="*/ 65 w 103"/>
                <a:gd name="T21" fmla="*/ 43 h 131"/>
                <a:gd name="T22" fmla="*/ 54 w 103"/>
                <a:gd name="T23" fmla="*/ 51 h 131"/>
                <a:gd name="T24" fmla="*/ 65 w 103"/>
                <a:gd name="T25" fmla="*/ 40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3"/>
                <a:gd name="T40" fmla="*/ 0 h 131"/>
                <a:gd name="T41" fmla="*/ 103 w 103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048" name="Group 402"/>
          <p:cNvGrpSpPr>
            <a:grpSpLocks/>
          </p:cNvGrpSpPr>
          <p:nvPr/>
        </p:nvGrpSpPr>
        <p:grpSpPr bwMode="auto">
          <a:xfrm>
            <a:off x="533400" y="1371600"/>
            <a:ext cx="180975" cy="5038725"/>
            <a:chOff x="336" y="864"/>
            <a:chExt cx="114" cy="3174"/>
          </a:xfrm>
        </p:grpSpPr>
        <p:grpSp>
          <p:nvGrpSpPr>
            <p:cNvPr id="19698" name="Group 403"/>
            <p:cNvGrpSpPr>
              <a:grpSpLocks/>
            </p:cNvGrpSpPr>
            <p:nvPr/>
          </p:nvGrpSpPr>
          <p:grpSpPr bwMode="auto">
            <a:xfrm rot="-5400000" flipH="1" flipV="1">
              <a:off x="-158" y="3431"/>
              <a:ext cx="1101" cy="114"/>
              <a:chOff x="2122" y="922"/>
              <a:chExt cx="1378" cy="134"/>
            </a:xfrm>
          </p:grpSpPr>
          <p:sp>
            <p:nvSpPr>
              <p:cNvPr id="19785" name="Freeform 404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786" name="Group 405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19824" name="Freeform 406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25" name="Freeform 407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826" name="Freeform 408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787" name="Group 409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19819" name="Freeform 410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820" name="Group 411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821" name="Freeform 412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22" name="Freeform 413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23" name="Freeform 414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788" name="Group 415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19814" name="Freeform 416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815" name="Group 417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816" name="Freeform 418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17" name="Freeform 419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18" name="Freeform 420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789" name="Group 421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19809" name="Freeform 422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810" name="Group 423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811" name="Freeform 424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12" name="Freeform 425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13" name="Freeform 426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790" name="Group 427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19804" name="Freeform 428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805" name="Group 429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806" name="Freeform 430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07" name="Freeform 431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08" name="Freeform 432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791" name="Group 433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19799" name="Freeform 434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800" name="Group 435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801" name="Freeform 436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02" name="Freeform 437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803" name="Freeform 438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792" name="Group 439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19794" name="Freeform 440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795" name="Group 441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796" name="Freeform 442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97" name="Freeform 443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98" name="Freeform 444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9793" name="Freeform 445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699" name="Group 446"/>
            <p:cNvGrpSpPr>
              <a:grpSpLocks/>
            </p:cNvGrpSpPr>
            <p:nvPr/>
          </p:nvGrpSpPr>
          <p:grpSpPr bwMode="auto">
            <a:xfrm rot="-5400000" flipH="1" flipV="1">
              <a:off x="-158" y="2394"/>
              <a:ext cx="1102" cy="114"/>
              <a:chOff x="2122" y="922"/>
              <a:chExt cx="1378" cy="134"/>
            </a:xfrm>
          </p:grpSpPr>
          <p:sp>
            <p:nvSpPr>
              <p:cNvPr id="19743" name="Freeform 447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448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19782" name="Freeform 449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783" name="Freeform 450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784" name="Freeform 451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452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19777" name="Freeform 453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778" name="Group 454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779" name="Freeform 455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80" name="Freeform 456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81" name="Freeform 457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746" name="Group 458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19772" name="Freeform 459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773" name="Group 460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774" name="Freeform 461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75" name="Freeform 462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76" name="Freeform 463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747" name="Group 464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19767" name="Freeform 46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768" name="Group 46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769" name="Freeform 467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70" name="Freeform 46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71" name="Freeform 46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748" name="Group 470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19762" name="Freeform 47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763" name="Group 47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764" name="Freeform 47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5" name="Freeform 47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6" name="Freeform 47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749" name="Group 476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19757" name="Freeform 477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758" name="Group 478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759" name="Freeform 479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0" name="Freeform 480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61" name="Freeform 481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750" name="Group 482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19752" name="Freeform 483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753" name="Group 484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754" name="Freeform 485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55" name="Freeform 486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56" name="Freeform 487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9751" name="Freeform 488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700" name="Group 489"/>
            <p:cNvGrpSpPr>
              <a:grpSpLocks/>
            </p:cNvGrpSpPr>
            <p:nvPr/>
          </p:nvGrpSpPr>
          <p:grpSpPr bwMode="auto">
            <a:xfrm rot="-5400000" flipH="1" flipV="1">
              <a:off x="-158" y="1358"/>
              <a:ext cx="1102" cy="114"/>
              <a:chOff x="2122" y="922"/>
              <a:chExt cx="1378" cy="134"/>
            </a:xfrm>
          </p:grpSpPr>
          <p:sp>
            <p:nvSpPr>
              <p:cNvPr id="19701" name="Freeform 490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702" name="Group 491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19740" name="Freeform 492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741" name="Freeform 493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742" name="Freeform 494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703" name="Group 495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19735" name="Freeform 496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9" name="Group 497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737" name="Freeform 498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38" name="Freeform 499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39" name="Freeform 500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704" name="Group 501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19730" name="Freeform 502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" name="Group 503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732" name="Freeform 504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33" name="Freeform 505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34" name="Freeform 506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705" name="Group 507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19725" name="Freeform 508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726" name="Group 509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727" name="Freeform 510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28" name="Freeform 511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29" name="Freeform 512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706" name="Group 513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19720" name="Freeform 514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721" name="Group 515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722" name="Freeform 516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23" name="Freeform 517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24" name="Freeform 518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707" name="Group 519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19715" name="Freeform 520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716" name="Group 521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717" name="Freeform 522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18" name="Freeform 523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19" name="Freeform 524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708" name="Group 525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19710" name="Freeform 526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711" name="Group 527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712" name="Freeform 528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13" name="Freeform 529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714" name="Freeform 530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9709" name="Freeform 531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9503" name="Group 532"/>
          <p:cNvGrpSpPr>
            <a:grpSpLocks/>
          </p:cNvGrpSpPr>
          <p:nvPr/>
        </p:nvGrpSpPr>
        <p:grpSpPr bwMode="auto">
          <a:xfrm>
            <a:off x="381000" y="1828800"/>
            <a:ext cx="7578725" cy="4132263"/>
            <a:chOff x="240" y="1152"/>
            <a:chExt cx="4774" cy="2603"/>
          </a:xfrm>
        </p:grpSpPr>
        <p:grpSp>
          <p:nvGrpSpPr>
            <p:cNvPr id="19483" name="Group 533"/>
            <p:cNvGrpSpPr>
              <a:grpSpLocks/>
            </p:cNvGrpSpPr>
            <p:nvPr/>
          </p:nvGrpSpPr>
          <p:grpSpPr bwMode="auto">
            <a:xfrm rot="-8727032" flipH="1" flipV="1">
              <a:off x="3840" y="3648"/>
              <a:ext cx="1174" cy="107"/>
              <a:chOff x="2122" y="922"/>
              <a:chExt cx="1378" cy="134"/>
            </a:xfrm>
          </p:grpSpPr>
          <p:sp>
            <p:nvSpPr>
              <p:cNvPr id="19656" name="Freeform 534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657" name="Group 535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19695" name="Freeform 536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696" name="Freeform 537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697" name="Freeform 538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658" name="Group 539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19690" name="Freeform 540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691" name="Group 541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692" name="Freeform 542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93" name="Freeform 543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94" name="Freeform 544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659" name="Group 545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19685" name="Freeform 546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686" name="Group 547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687" name="Freeform 548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88" name="Freeform 549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89" name="Freeform 550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660" name="Group 551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19680" name="Freeform 552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681" name="Group 553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682" name="Freeform 554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83" name="Freeform 555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84" name="Freeform 556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661" name="Group 557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19675" name="Freeform 558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676" name="Group 559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677" name="Freeform 560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78" name="Freeform 561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79" name="Freeform 562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662" name="Group 563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19670" name="Freeform 564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671" name="Group 565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672" name="Freeform 566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73" name="Freeform 567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74" name="Freeform 568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663" name="Group 569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19665" name="Freeform 570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666" name="Group 571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667" name="Freeform 572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8" name="Freeform 573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69" name="Freeform 574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9664" name="Freeform 575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84" name="Group 576"/>
            <p:cNvGrpSpPr>
              <a:grpSpLocks/>
            </p:cNvGrpSpPr>
            <p:nvPr/>
          </p:nvGrpSpPr>
          <p:grpSpPr bwMode="auto">
            <a:xfrm rot="-8727032" flipH="1" flipV="1">
              <a:off x="2928" y="3024"/>
              <a:ext cx="1174" cy="107"/>
              <a:chOff x="2122" y="922"/>
              <a:chExt cx="1378" cy="134"/>
            </a:xfrm>
          </p:grpSpPr>
          <p:sp>
            <p:nvSpPr>
              <p:cNvPr id="19614" name="Freeform 577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615" name="Group 578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19653" name="Freeform 579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654" name="Freeform 580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655" name="Freeform 581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616" name="Group 582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19648" name="Freeform 583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649" name="Group 584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650" name="Freeform 585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51" name="Freeform 586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52" name="Freeform 587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617" name="Group 588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19643" name="Freeform 589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644" name="Group 590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645" name="Freeform 591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46" name="Freeform 592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47" name="Freeform 593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618" name="Group 594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19638" name="Freeform 59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639" name="Group 59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640" name="Freeform 597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41" name="Freeform 59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42" name="Freeform 59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619" name="Group 600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19633" name="Freeform 60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634" name="Group 60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635" name="Freeform 60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36" name="Freeform 60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37" name="Freeform 60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620" name="Group 606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19628" name="Freeform 607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629" name="Group 608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630" name="Freeform 609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31" name="Freeform 610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32" name="Freeform 611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621" name="Group 612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19623" name="Freeform 613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624" name="Group 614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625" name="Freeform 615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26" name="Freeform 616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27" name="Freeform 617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9622" name="Freeform 618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85" name="Group 619"/>
            <p:cNvGrpSpPr>
              <a:grpSpLocks/>
            </p:cNvGrpSpPr>
            <p:nvPr/>
          </p:nvGrpSpPr>
          <p:grpSpPr bwMode="auto">
            <a:xfrm rot="-8727032" flipH="1" flipV="1">
              <a:off x="2016" y="2389"/>
              <a:ext cx="1174" cy="107"/>
              <a:chOff x="2122" y="922"/>
              <a:chExt cx="1378" cy="134"/>
            </a:xfrm>
          </p:grpSpPr>
          <p:sp>
            <p:nvSpPr>
              <p:cNvPr id="19572" name="Freeform 620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573" name="Group 621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19611" name="Freeform 622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612" name="Freeform 623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613" name="Freeform 624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574" name="Group 625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19606" name="Freeform 626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607" name="Group 627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608" name="Freeform 628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09" name="Freeform 629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10" name="Freeform 630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575" name="Group 631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19601" name="Freeform 632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602" name="Group 633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603" name="Freeform 634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04" name="Freeform 635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05" name="Freeform 636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576" name="Group 637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19596" name="Freeform 638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597" name="Group 639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598" name="Freeform 640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99" name="Freeform 641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600" name="Freeform 642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577" name="Group 643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19591" name="Freeform 644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592" name="Group 645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593" name="Freeform 646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94" name="Freeform 647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95" name="Freeform 648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578" name="Group 649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19586" name="Freeform 650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587" name="Group 651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588" name="Freeform 652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89" name="Freeform 653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90" name="Freeform 654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579" name="Group 655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19581" name="Freeform 656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582" name="Group 657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583" name="Freeform 658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84" name="Freeform 659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85" name="Freeform 660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9580" name="Freeform 661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86" name="Group 662"/>
            <p:cNvGrpSpPr>
              <a:grpSpLocks/>
            </p:cNvGrpSpPr>
            <p:nvPr/>
          </p:nvGrpSpPr>
          <p:grpSpPr bwMode="auto">
            <a:xfrm rot="-8727032" flipH="1" flipV="1">
              <a:off x="1104" y="1765"/>
              <a:ext cx="1174" cy="107"/>
              <a:chOff x="2122" y="922"/>
              <a:chExt cx="1378" cy="134"/>
            </a:xfrm>
          </p:grpSpPr>
          <p:sp>
            <p:nvSpPr>
              <p:cNvPr id="19530" name="Freeform 663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531" name="Group 664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19569" name="Freeform 665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70" name="Freeform 666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71" name="Freeform 667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532" name="Group 668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19564" name="Freeform 669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565" name="Group 670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566" name="Freeform 671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67" name="Freeform 672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68" name="Freeform 673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533" name="Group 674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19559" name="Freeform 67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560" name="Group 67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561" name="Freeform 677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62" name="Freeform 67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63" name="Freeform 67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534" name="Group 680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19554" name="Freeform 68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555" name="Group 68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556" name="Freeform 68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57" name="Freeform 68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58" name="Freeform 68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535" name="Group 686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19549" name="Freeform 687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550" name="Group 688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551" name="Freeform 689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52" name="Freeform 690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53" name="Freeform 691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536" name="Group 692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19544" name="Freeform 693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545" name="Group 694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546" name="Freeform 695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47" name="Freeform 696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48" name="Freeform 697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537" name="Group 698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19539" name="Freeform 699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540" name="Group 700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541" name="Freeform 701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42" name="Freeform 702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43" name="Freeform 703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9538" name="Freeform 704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9487" name="Group 705"/>
            <p:cNvGrpSpPr>
              <a:grpSpLocks/>
            </p:cNvGrpSpPr>
            <p:nvPr/>
          </p:nvGrpSpPr>
          <p:grpSpPr bwMode="auto">
            <a:xfrm rot="-8727032" flipH="1" flipV="1">
              <a:off x="240" y="1152"/>
              <a:ext cx="1174" cy="107"/>
              <a:chOff x="2122" y="922"/>
              <a:chExt cx="1378" cy="134"/>
            </a:xfrm>
          </p:grpSpPr>
          <p:sp>
            <p:nvSpPr>
              <p:cNvPr id="19488" name="Freeform 706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9489" name="Group 707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19527" name="Freeform 708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8" name="Freeform 709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29" name="Freeform 710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490" name="Group 711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19522" name="Freeform 712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523" name="Group 713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524" name="Freeform 714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25" name="Freeform 715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26" name="Freeform 716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491" name="Group 717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19517" name="Freeform 718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518" name="Group 719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519" name="Freeform 720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20" name="Freeform 721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21" name="Freeform 722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492" name="Group 723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19512" name="Freeform 724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513" name="Group 725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514" name="Freeform 726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15" name="Freeform 727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16" name="Freeform 728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493" name="Group 729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19507" name="Freeform 730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508" name="Group 731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509" name="Freeform 732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10" name="Freeform 733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11" name="Freeform 734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494" name="Group 735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19502" name="Freeform 736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1" name="Group 737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504" name="Freeform 738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05" name="Freeform 739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06" name="Freeform 740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495" name="Group 741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19497" name="Freeform 742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9498" name="Group 743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19499" name="Freeform 744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00" name="Freeform 745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501" name="Freeform 746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9496" name="Freeform 747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9731" name="Group 748"/>
          <p:cNvGrpSpPr>
            <a:grpSpLocks/>
          </p:cNvGrpSpPr>
          <p:nvPr/>
        </p:nvGrpSpPr>
        <p:grpSpPr bwMode="auto">
          <a:xfrm>
            <a:off x="609600" y="5018088"/>
            <a:ext cx="609600" cy="1403350"/>
            <a:chOff x="384" y="3161"/>
            <a:chExt cx="384" cy="884"/>
          </a:xfrm>
        </p:grpSpPr>
        <p:sp>
          <p:nvSpPr>
            <p:cNvPr id="19480" name="Freeform 749" descr="Дуб"/>
            <p:cNvSpPr>
              <a:spLocks/>
            </p:cNvSpPr>
            <p:nvPr/>
          </p:nvSpPr>
          <p:spPr bwMode="auto">
            <a:xfrm rot="588902">
              <a:off x="451" y="3161"/>
              <a:ext cx="209" cy="884"/>
            </a:xfrm>
            <a:custGeom>
              <a:avLst/>
              <a:gdLst>
                <a:gd name="T0" fmla="*/ 142 w 210"/>
                <a:gd name="T1" fmla="*/ 9 h 1269"/>
                <a:gd name="T2" fmla="*/ 208 w 210"/>
                <a:gd name="T3" fmla="*/ 0 h 1269"/>
                <a:gd name="T4" fmla="*/ 48 w 210"/>
                <a:gd name="T5" fmla="*/ 593 h 1269"/>
                <a:gd name="T6" fmla="*/ 0 w 210"/>
                <a:gd name="T7" fmla="*/ 616 h 1269"/>
                <a:gd name="T8" fmla="*/ 142 w 210"/>
                <a:gd name="T9" fmla="*/ 10 h 1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"/>
                <a:gd name="T16" fmla="*/ 0 h 1269"/>
                <a:gd name="T17" fmla="*/ 210 w 210"/>
                <a:gd name="T18" fmla="*/ 1269 h 12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" h="1269">
                  <a:moveTo>
                    <a:pt x="144" y="18"/>
                  </a:moveTo>
                  <a:lnTo>
                    <a:pt x="210" y="0"/>
                  </a:lnTo>
                  <a:lnTo>
                    <a:pt x="48" y="1221"/>
                  </a:lnTo>
                  <a:lnTo>
                    <a:pt x="0" y="1269"/>
                  </a:lnTo>
                  <a:lnTo>
                    <a:pt x="144" y="21"/>
                  </a:lnTo>
                </a:path>
              </a:pathLst>
            </a:cu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0974" name="Freeform 750" descr="Дуб"/>
            <p:cNvSpPr>
              <a:spLocks/>
            </p:cNvSpPr>
            <p:nvPr/>
          </p:nvSpPr>
          <p:spPr bwMode="auto">
            <a:xfrm rot="588902">
              <a:off x="397" y="3255"/>
              <a:ext cx="371" cy="415"/>
            </a:xfrm>
            <a:custGeom>
              <a:avLst/>
              <a:gdLst/>
              <a:ahLst/>
              <a:cxnLst>
                <a:cxn ang="0">
                  <a:pos x="96" y="48"/>
                </a:cxn>
                <a:cxn ang="0">
                  <a:pos x="480" y="0"/>
                </a:cxn>
                <a:cxn ang="0">
                  <a:pos x="384" y="624"/>
                </a:cxn>
                <a:cxn ang="0">
                  <a:pos x="0" y="672"/>
                </a:cxn>
                <a:cxn ang="0">
                  <a:pos x="96" y="48"/>
                </a:cxn>
              </a:cxnLst>
              <a:rect l="0" t="0" r="r" b="b"/>
              <a:pathLst>
                <a:path w="480" h="672">
                  <a:moveTo>
                    <a:pt x="96" y="48"/>
                  </a:moveTo>
                  <a:lnTo>
                    <a:pt x="480" y="0"/>
                  </a:lnTo>
                  <a:lnTo>
                    <a:pt x="384" y="624"/>
                  </a:lnTo>
                  <a:lnTo>
                    <a:pt x="0" y="672"/>
                  </a:lnTo>
                  <a:lnTo>
                    <a:pt x="96" y="48"/>
                  </a:lnTo>
                  <a:close/>
                </a:path>
              </a:pathLst>
            </a:cu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A4000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2" name="Text Box 751"/>
            <p:cNvSpPr txBox="1">
              <a:spLocks noChangeArrowheads="1"/>
            </p:cNvSpPr>
            <p:nvPr/>
          </p:nvSpPr>
          <p:spPr bwMode="auto">
            <a:xfrm rot="588902">
              <a:off x="384" y="3254"/>
              <a:ext cx="34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 i="1" dirty="0">
                  <a:cs typeface="Arial" charset="0"/>
                </a:rPr>
                <a:t>С</a:t>
              </a:r>
            </a:p>
          </p:txBody>
        </p:sp>
      </p:grpSp>
      <p:grpSp>
        <p:nvGrpSpPr>
          <p:cNvPr id="19736" name="Group 752"/>
          <p:cNvGrpSpPr>
            <a:grpSpLocks/>
          </p:cNvGrpSpPr>
          <p:nvPr/>
        </p:nvGrpSpPr>
        <p:grpSpPr bwMode="auto">
          <a:xfrm>
            <a:off x="515938" y="271463"/>
            <a:ext cx="550862" cy="1328737"/>
            <a:chOff x="336" y="240"/>
            <a:chExt cx="347" cy="837"/>
          </a:xfrm>
        </p:grpSpPr>
        <p:sp>
          <p:nvSpPr>
            <p:cNvPr id="19477" name="Freeform 753" descr="Дуб"/>
            <p:cNvSpPr>
              <a:spLocks/>
            </p:cNvSpPr>
            <p:nvPr/>
          </p:nvSpPr>
          <p:spPr bwMode="auto">
            <a:xfrm>
              <a:off x="404" y="240"/>
              <a:ext cx="165" cy="837"/>
            </a:xfrm>
            <a:custGeom>
              <a:avLst/>
              <a:gdLst>
                <a:gd name="T0" fmla="*/ 89 w 210"/>
                <a:gd name="T1" fmla="*/ 8 h 1269"/>
                <a:gd name="T2" fmla="*/ 130 w 210"/>
                <a:gd name="T3" fmla="*/ 0 h 1269"/>
                <a:gd name="T4" fmla="*/ 30 w 210"/>
                <a:gd name="T5" fmla="*/ 531 h 1269"/>
                <a:gd name="T6" fmla="*/ 0 w 210"/>
                <a:gd name="T7" fmla="*/ 552 h 1269"/>
                <a:gd name="T8" fmla="*/ 89 w 210"/>
                <a:gd name="T9" fmla="*/ 9 h 1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"/>
                <a:gd name="T16" fmla="*/ 0 h 1269"/>
                <a:gd name="T17" fmla="*/ 210 w 210"/>
                <a:gd name="T18" fmla="*/ 1269 h 12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" h="1269">
                  <a:moveTo>
                    <a:pt x="144" y="18"/>
                  </a:moveTo>
                  <a:lnTo>
                    <a:pt x="210" y="0"/>
                  </a:lnTo>
                  <a:lnTo>
                    <a:pt x="48" y="1221"/>
                  </a:lnTo>
                  <a:lnTo>
                    <a:pt x="0" y="1269"/>
                  </a:lnTo>
                  <a:lnTo>
                    <a:pt x="144" y="21"/>
                  </a:lnTo>
                </a:path>
              </a:pathLst>
            </a:cu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0978" name="Freeform 754" descr="Дуб"/>
            <p:cNvSpPr>
              <a:spLocks/>
            </p:cNvSpPr>
            <p:nvPr/>
          </p:nvSpPr>
          <p:spPr bwMode="auto">
            <a:xfrm>
              <a:off x="343" y="327"/>
              <a:ext cx="338" cy="393"/>
            </a:xfrm>
            <a:custGeom>
              <a:avLst/>
              <a:gdLst/>
              <a:ahLst/>
              <a:cxnLst>
                <a:cxn ang="0">
                  <a:pos x="96" y="48"/>
                </a:cxn>
                <a:cxn ang="0">
                  <a:pos x="480" y="0"/>
                </a:cxn>
                <a:cxn ang="0">
                  <a:pos x="384" y="624"/>
                </a:cxn>
                <a:cxn ang="0">
                  <a:pos x="0" y="672"/>
                </a:cxn>
                <a:cxn ang="0">
                  <a:pos x="96" y="48"/>
                </a:cxn>
              </a:cxnLst>
              <a:rect l="0" t="0" r="r" b="b"/>
              <a:pathLst>
                <a:path w="480" h="672">
                  <a:moveTo>
                    <a:pt x="96" y="48"/>
                  </a:moveTo>
                  <a:lnTo>
                    <a:pt x="480" y="0"/>
                  </a:lnTo>
                  <a:lnTo>
                    <a:pt x="384" y="624"/>
                  </a:lnTo>
                  <a:lnTo>
                    <a:pt x="0" y="672"/>
                  </a:lnTo>
                  <a:lnTo>
                    <a:pt x="96" y="48"/>
                  </a:lnTo>
                  <a:close/>
                </a:path>
              </a:pathLst>
            </a:cu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A4000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9" name="Text Box 755"/>
            <p:cNvSpPr txBox="1">
              <a:spLocks noChangeArrowheads="1"/>
            </p:cNvSpPr>
            <p:nvPr/>
          </p:nvSpPr>
          <p:spPr bwMode="auto">
            <a:xfrm>
              <a:off x="336" y="288"/>
              <a:ext cx="34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000" b="1" i="1">
                  <a:cs typeface="Arial" charset="0"/>
                </a:rPr>
                <a:t>В</a:t>
              </a:r>
            </a:p>
          </p:txBody>
        </p:sp>
      </p:grpSp>
      <p:grpSp>
        <p:nvGrpSpPr>
          <p:cNvPr id="19744" name="Group 756"/>
          <p:cNvGrpSpPr>
            <a:grpSpLocks/>
          </p:cNvGrpSpPr>
          <p:nvPr/>
        </p:nvGrpSpPr>
        <p:grpSpPr bwMode="auto">
          <a:xfrm>
            <a:off x="7620000" y="4919663"/>
            <a:ext cx="550863" cy="1557337"/>
            <a:chOff x="4812" y="3023"/>
            <a:chExt cx="347" cy="981"/>
          </a:xfrm>
        </p:grpSpPr>
        <p:sp>
          <p:nvSpPr>
            <p:cNvPr id="19474" name="Freeform 757" descr="Дуб"/>
            <p:cNvSpPr>
              <a:spLocks/>
            </p:cNvSpPr>
            <p:nvPr/>
          </p:nvSpPr>
          <p:spPr bwMode="auto">
            <a:xfrm rot="427501">
              <a:off x="4887" y="3023"/>
              <a:ext cx="153" cy="981"/>
            </a:xfrm>
            <a:custGeom>
              <a:avLst/>
              <a:gdLst>
                <a:gd name="T0" fmla="*/ 77 w 210"/>
                <a:gd name="T1" fmla="*/ 11 h 1269"/>
                <a:gd name="T2" fmla="*/ 111 w 210"/>
                <a:gd name="T3" fmla="*/ 0 h 1269"/>
                <a:gd name="T4" fmla="*/ 26 w 210"/>
                <a:gd name="T5" fmla="*/ 730 h 1269"/>
                <a:gd name="T6" fmla="*/ 0 w 210"/>
                <a:gd name="T7" fmla="*/ 758 h 1269"/>
                <a:gd name="T8" fmla="*/ 77 w 210"/>
                <a:gd name="T9" fmla="*/ 12 h 1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"/>
                <a:gd name="T16" fmla="*/ 0 h 1269"/>
                <a:gd name="T17" fmla="*/ 210 w 210"/>
                <a:gd name="T18" fmla="*/ 1269 h 12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" h="1269">
                  <a:moveTo>
                    <a:pt x="144" y="18"/>
                  </a:moveTo>
                  <a:lnTo>
                    <a:pt x="210" y="0"/>
                  </a:lnTo>
                  <a:lnTo>
                    <a:pt x="48" y="1221"/>
                  </a:lnTo>
                  <a:lnTo>
                    <a:pt x="0" y="1269"/>
                  </a:lnTo>
                  <a:lnTo>
                    <a:pt x="144" y="21"/>
                  </a:lnTo>
                </a:path>
              </a:pathLst>
            </a:cu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0982" name="Freeform 758" descr="Дуб"/>
            <p:cNvSpPr>
              <a:spLocks/>
            </p:cNvSpPr>
            <p:nvPr/>
          </p:nvSpPr>
          <p:spPr bwMode="auto">
            <a:xfrm rot="427501">
              <a:off x="4832" y="3122"/>
              <a:ext cx="327" cy="405"/>
            </a:xfrm>
            <a:custGeom>
              <a:avLst/>
              <a:gdLst/>
              <a:ahLst/>
              <a:cxnLst>
                <a:cxn ang="0">
                  <a:pos x="96" y="48"/>
                </a:cxn>
                <a:cxn ang="0">
                  <a:pos x="480" y="0"/>
                </a:cxn>
                <a:cxn ang="0">
                  <a:pos x="384" y="624"/>
                </a:cxn>
                <a:cxn ang="0">
                  <a:pos x="0" y="672"/>
                </a:cxn>
                <a:cxn ang="0">
                  <a:pos x="96" y="48"/>
                </a:cxn>
              </a:cxnLst>
              <a:rect l="0" t="0" r="r" b="b"/>
              <a:pathLst>
                <a:path w="480" h="672">
                  <a:moveTo>
                    <a:pt x="96" y="48"/>
                  </a:moveTo>
                  <a:lnTo>
                    <a:pt x="480" y="0"/>
                  </a:lnTo>
                  <a:lnTo>
                    <a:pt x="384" y="624"/>
                  </a:lnTo>
                  <a:lnTo>
                    <a:pt x="0" y="672"/>
                  </a:lnTo>
                  <a:lnTo>
                    <a:pt x="96" y="48"/>
                  </a:lnTo>
                  <a:close/>
                </a:path>
              </a:pathLst>
            </a:cu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A4000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6" name="Text Box 759"/>
            <p:cNvSpPr txBox="1">
              <a:spLocks noChangeArrowheads="1"/>
            </p:cNvSpPr>
            <p:nvPr/>
          </p:nvSpPr>
          <p:spPr bwMode="auto">
            <a:xfrm rot="427501">
              <a:off x="4812" y="3120"/>
              <a:ext cx="3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 i="1" dirty="0">
                  <a:cs typeface="Arial" charset="0"/>
                </a:rPr>
                <a:t>А</a:t>
              </a:r>
            </a:p>
          </p:txBody>
        </p:sp>
      </p:grpSp>
      <p:sp>
        <p:nvSpPr>
          <p:cNvPr id="180984" name="Freeform 760"/>
          <p:cNvSpPr>
            <a:spLocks/>
          </p:cNvSpPr>
          <p:nvPr/>
        </p:nvSpPr>
        <p:spPr bwMode="auto">
          <a:xfrm>
            <a:off x="609600" y="4953000"/>
            <a:ext cx="1371600" cy="1447800"/>
          </a:xfrm>
          <a:custGeom>
            <a:avLst/>
            <a:gdLst>
              <a:gd name="T0" fmla="*/ 0 w 864"/>
              <a:gd name="T1" fmla="*/ 0 h 912"/>
              <a:gd name="T2" fmla="*/ 2147483647 w 864"/>
              <a:gd name="T3" fmla="*/ 0 h 912"/>
              <a:gd name="T4" fmla="*/ 2147483647 w 864"/>
              <a:gd name="T5" fmla="*/ 2147483647 h 912"/>
              <a:gd name="T6" fmla="*/ 0 60000 65536"/>
              <a:gd name="T7" fmla="*/ 0 60000 65536"/>
              <a:gd name="T8" fmla="*/ 0 60000 65536"/>
              <a:gd name="T9" fmla="*/ 0 w 864"/>
              <a:gd name="T10" fmla="*/ 0 h 912"/>
              <a:gd name="T11" fmla="*/ 864 w 864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912">
                <a:moveTo>
                  <a:pt x="0" y="0"/>
                </a:moveTo>
                <a:lnTo>
                  <a:pt x="864" y="0"/>
                </a:lnTo>
                <a:lnTo>
                  <a:pt x="864" y="912"/>
                </a:lnTo>
              </a:path>
            </a:pathLst>
          </a:custGeom>
          <a:noFill/>
          <a:ln w="38100">
            <a:solidFill>
              <a:srgbClr val="5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9745" name="Group 761"/>
          <p:cNvGrpSpPr>
            <a:grpSpLocks/>
          </p:cNvGrpSpPr>
          <p:nvPr/>
        </p:nvGrpSpPr>
        <p:grpSpPr bwMode="auto">
          <a:xfrm>
            <a:off x="304800" y="3124200"/>
            <a:ext cx="4132263" cy="3505200"/>
            <a:chOff x="192" y="1872"/>
            <a:chExt cx="2651" cy="2352"/>
          </a:xfrm>
        </p:grpSpPr>
        <p:pic>
          <p:nvPicPr>
            <p:cNvPr id="19471" name="Picture 762" descr="334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2" y="1968"/>
              <a:ext cx="468" cy="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2" name="Picture 763" descr="434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087" y="3390"/>
              <a:ext cx="457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3" name="Picture 764" descr="533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77" y="1872"/>
              <a:ext cx="466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7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7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7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7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7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7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7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7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0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7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7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7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7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7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7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7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7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3000"/>
                                        <p:tgtEl>
                                          <p:spTgt spid="20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30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09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0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09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0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09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09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09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09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7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7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7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7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7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7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7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7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9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0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52400"/>
            <a:ext cx="14462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971800" y="4572000"/>
            <a:ext cx="6096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r>
              <a:rPr lang="ru-RU" sz="2400">
                <a:cs typeface="Arial" charset="0"/>
              </a:rPr>
              <a:t>Этот способ применялся тысячелетия</a:t>
            </a:r>
          </a:p>
          <a:p>
            <a:pPr algn="r">
              <a:lnSpc>
                <a:spcPct val="90000"/>
              </a:lnSpc>
            </a:pPr>
            <a:r>
              <a:rPr lang="ru-RU" sz="2400">
                <a:cs typeface="Arial" charset="0"/>
              </a:rPr>
              <a:t>     назад строителями египетских пирамид.</a:t>
            </a:r>
          </a:p>
        </p:txBody>
      </p:sp>
      <p:pic>
        <p:nvPicPr>
          <p:cNvPr id="20484" name="Picture 4" descr="Пирамиды Египт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66675"/>
            <a:ext cx="62484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300038" y="6424613"/>
            <a:ext cx="1422400" cy="128587"/>
            <a:chOff x="2122" y="922"/>
            <a:chExt cx="1378" cy="134"/>
          </a:xfrm>
        </p:grpSpPr>
        <p:sp>
          <p:nvSpPr>
            <p:cNvPr id="20971" name="Freeform 6" descr="Пробка"/>
            <p:cNvSpPr>
              <a:spLocks/>
            </p:cNvSpPr>
            <p:nvPr/>
          </p:nvSpPr>
          <p:spPr bwMode="auto">
            <a:xfrm>
              <a:off x="2122" y="941"/>
              <a:ext cx="92" cy="102"/>
            </a:xfrm>
            <a:custGeom>
              <a:avLst/>
              <a:gdLst>
                <a:gd name="T0" fmla="*/ 65 w 103"/>
                <a:gd name="T1" fmla="*/ 54 h 131"/>
                <a:gd name="T2" fmla="*/ 68 w 103"/>
                <a:gd name="T3" fmla="*/ 54 h 131"/>
                <a:gd name="T4" fmla="*/ 79 w 103"/>
                <a:gd name="T5" fmla="*/ 61 h 131"/>
                <a:gd name="T6" fmla="*/ 54 w 103"/>
                <a:gd name="T7" fmla="*/ 79 h 131"/>
                <a:gd name="T8" fmla="*/ 20 w 103"/>
                <a:gd name="T9" fmla="*/ 66 h 131"/>
                <a:gd name="T10" fmla="*/ 4 w 103"/>
                <a:gd name="T11" fmla="*/ 37 h 131"/>
                <a:gd name="T12" fmla="*/ 4 w 103"/>
                <a:gd name="T13" fmla="*/ 15 h 131"/>
                <a:gd name="T14" fmla="*/ 25 w 103"/>
                <a:gd name="T15" fmla="*/ 2 h 131"/>
                <a:gd name="T16" fmla="*/ 37 w 103"/>
                <a:gd name="T17" fmla="*/ 2 h 131"/>
                <a:gd name="T18" fmla="*/ 63 w 103"/>
                <a:gd name="T19" fmla="*/ 15 h 131"/>
                <a:gd name="T20" fmla="*/ 65 w 103"/>
                <a:gd name="T21" fmla="*/ 43 h 131"/>
                <a:gd name="T22" fmla="*/ 54 w 103"/>
                <a:gd name="T23" fmla="*/ 51 h 131"/>
                <a:gd name="T24" fmla="*/ 65 w 103"/>
                <a:gd name="T25" fmla="*/ 40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3"/>
                <a:gd name="T40" fmla="*/ 0 h 131"/>
                <a:gd name="T41" fmla="*/ 103 w 103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972" name="Group 7"/>
            <p:cNvGrpSpPr>
              <a:grpSpLocks/>
            </p:cNvGrpSpPr>
            <p:nvPr/>
          </p:nvGrpSpPr>
          <p:grpSpPr bwMode="auto">
            <a:xfrm rot="19931270" flipH="1">
              <a:off x="2167" y="934"/>
              <a:ext cx="155" cy="112"/>
              <a:chOff x="4632" y="1187"/>
              <a:chExt cx="304" cy="418"/>
            </a:xfrm>
          </p:grpSpPr>
          <p:sp>
            <p:nvSpPr>
              <p:cNvPr id="21010" name="Freeform 8" descr="Пробка"/>
              <p:cNvSpPr>
                <a:spLocks/>
              </p:cNvSpPr>
              <p:nvPr/>
            </p:nvSpPr>
            <p:spPr bwMode="auto">
              <a:xfrm>
                <a:off x="4792" y="118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1" name="Freeform 9" descr="Пробка"/>
              <p:cNvSpPr>
                <a:spLocks/>
              </p:cNvSpPr>
              <p:nvPr/>
            </p:nvSpPr>
            <p:spPr bwMode="auto">
              <a:xfrm>
                <a:off x="4712" y="126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2" name="Freeform 10" descr="Пробка"/>
              <p:cNvSpPr>
                <a:spLocks/>
              </p:cNvSpPr>
              <p:nvPr/>
            </p:nvSpPr>
            <p:spPr bwMode="auto">
              <a:xfrm>
                <a:off x="4632" y="134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973" name="Group 11"/>
            <p:cNvGrpSpPr>
              <a:grpSpLocks/>
            </p:cNvGrpSpPr>
            <p:nvPr/>
          </p:nvGrpSpPr>
          <p:grpSpPr bwMode="auto">
            <a:xfrm rot="19931270" flipH="1">
              <a:off x="2299" y="922"/>
              <a:ext cx="197" cy="134"/>
              <a:chOff x="4632" y="1107"/>
              <a:chExt cx="384" cy="498"/>
            </a:xfrm>
          </p:grpSpPr>
          <p:sp>
            <p:nvSpPr>
              <p:cNvPr id="21005" name="Freeform 12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006" name="Group 13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1007" name="Freeform 14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008" name="Freeform 15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009" name="Freeform 16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974" name="Group 17"/>
            <p:cNvGrpSpPr>
              <a:grpSpLocks/>
            </p:cNvGrpSpPr>
            <p:nvPr/>
          </p:nvGrpSpPr>
          <p:grpSpPr bwMode="auto">
            <a:xfrm rot="19931270" flipH="1">
              <a:off x="2496" y="922"/>
              <a:ext cx="196" cy="134"/>
              <a:chOff x="4632" y="1107"/>
              <a:chExt cx="384" cy="498"/>
            </a:xfrm>
          </p:grpSpPr>
          <p:sp>
            <p:nvSpPr>
              <p:cNvPr id="21000" name="Freeform 18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1001" name="Group 19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1002" name="Freeform 20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003" name="Freeform 21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004" name="Freeform 22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975" name="Group 23"/>
            <p:cNvGrpSpPr>
              <a:grpSpLocks/>
            </p:cNvGrpSpPr>
            <p:nvPr/>
          </p:nvGrpSpPr>
          <p:grpSpPr bwMode="auto">
            <a:xfrm rot="19931270" flipH="1">
              <a:off x="2672" y="922"/>
              <a:ext cx="197" cy="134"/>
              <a:chOff x="4632" y="1107"/>
              <a:chExt cx="384" cy="498"/>
            </a:xfrm>
          </p:grpSpPr>
          <p:sp>
            <p:nvSpPr>
              <p:cNvPr id="20995" name="Freeform 24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96" name="Group 25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997" name="Freeform 26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98" name="Freeform 27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99" name="Freeform 28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976" name="Group 29"/>
            <p:cNvGrpSpPr>
              <a:grpSpLocks/>
            </p:cNvGrpSpPr>
            <p:nvPr/>
          </p:nvGrpSpPr>
          <p:grpSpPr bwMode="auto">
            <a:xfrm rot="19931270" flipH="1">
              <a:off x="2869" y="922"/>
              <a:ext cx="195" cy="134"/>
              <a:chOff x="4632" y="1107"/>
              <a:chExt cx="384" cy="498"/>
            </a:xfrm>
          </p:grpSpPr>
          <p:sp>
            <p:nvSpPr>
              <p:cNvPr id="20990" name="Freeform 30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91" name="Group 31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992" name="Freeform 32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93" name="Freeform 33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94" name="Freeform 34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977" name="Group 35"/>
            <p:cNvGrpSpPr>
              <a:grpSpLocks/>
            </p:cNvGrpSpPr>
            <p:nvPr/>
          </p:nvGrpSpPr>
          <p:grpSpPr bwMode="auto">
            <a:xfrm rot="19931270" flipH="1">
              <a:off x="3044" y="922"/>
              <a:ext cx="196" cy="134"/>
              <a:chOff x="4632" y="1107"/>
              <a:chExt cx="384" cy="498"/>
            </a:xfrm>
          </p:grpSpPr>
          <p:sp>
            <p:nvSpPr>
              <p:cNvPr id="20985" name="Freeform 36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86" name="Group 37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987" name="Freeform 38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88" name="Freeform 39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89" name="Freeform 40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978" name="Group 41"/>
            <p:cNvGrpSpPr>
              <a:grpSpLocks/>
            </p:cNvGrpSpPr>
            <p:nvPr/>
          </p:nvGrpSpPr>
          <p:grpSpPr bwMode="auto">
            <a:xfrm rot="19931270" flipH="1">
              <a:off x="3240" y="922"/>
              <a:ext cx="197" cy="134"/>
              <a:chOff x="4632" y="1107"/>
              <a:chExt cx="384" cy="498"/>
            </a:xfrm>
          </p:grpSpPr>
          <p:sp>
            <p:nvSpPr>
              <p:cNvPr id="20980" name="Freeform 42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81" name="Group 43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982" name="Freeform 44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83" name="Freeform 45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84" name="Freeform 46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0979" name="Freeform 47" descr="Пробка"/>
            <p:cNvSpPr>
              <a:spLocks/>
            </p:cNvSpPr>
            <p:nvPr/>
          </p:nvSpPr>
          <p:spPr bwMode="auto">
            <a:xfrm>
              <a:off x="3408" y="952"/>
              <a:ext cx="92" cy="102"/>
            </a:xfrm>
            <a:custGeom>
              <a:avLst/>
              <a:gdLst>
                <a:gd name="T0" fmla="*/ 65 w 103"/>
                <a:gd name="T1" fmla="*/ 54 h 131"/>
                <a:gd name="T2" fmla="*/ 68 w 103"/>
                <a:gd name="T3" fmla="*/ 54 h 131"/>
                <a:gd name="T4" fmla="*/ 79 w 103"/>
                <a:gd name="T5" fmla="*/ 61 h 131"/>
                <a:gd name="T6" fmla="*/ 54 w 103"/>
                <a:gd name="T7" fmla="*/ 79 h 131"/>
                <a:gd name="T8" fmla="*/ 20 w 103"/>
                <a:gd name="T9" fmla="*/ 66 h 131"/>
                <a:gd name="T10" fmla="*/ 4 w 103"/>
                <a:gd name="T11" fmla="*/ 37 h 131"/>
                <a:gd name="T12" fmla="*/ 4 w 103"/>
                <a:gd name="T13" fmla="*/ 15 h 131"/>
                <a:gd name="T14" fmla="*/ 25 w 103"/>
                <a:gd name="T15" fmla="*/ 2 h 131"/>
                <a:gd name="T16" fmla="*/ 37 w 103"/>
                <a:gd name="T17" fmla="*/ 2 h 131"/>
                <a:gd name="T18" fmla="*/ 63 w 103"/>
                <a:gd name="T19" fmla="*/ 15 h 131"/>
                <a:gd name="T20" fmla="*/ 65 w 103"/>
                <a:gd name="T21" fmla="*/ 43 h 131"/>
                <a:gd name="T22" fmla="*/ 54 w 103"/>
                <a:gd name="T23" fmla="*/ 51 h 131"/>
                <a:gd name="T24" fmla="*/ 65 w 103"/>
                <a:gd name="T25" fmla="*/ 40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3"/>
                <a:gd name="T40" fmla="*/ 0 h 131"/>
                <a:gd name="T41" fmla="*/ 103 w 103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86" name="Group 48"/>
          <p:cNvGrpSpPr>
            <a:grpSpLocks/>
          </p:cNvGrpSpPr>
          <p:nvPr/>
        </p:nvGrpSpPr>
        <p:grpSpPr bwMode="auto">
          <a:xfrm>
            <a:off x="1663700" y="6424613"/>
            <a:ext cx="1423988" cy="128587"/>
            <a:chOff x="2122" y="922"/>
            <a:chExt cx="1378" cy="134"/>
          </a:xfrm>
        </p:grpSpPr>
        <p:sp>
          <p:nvSpPr>
            <p:cNvPr id="20929" name="Freeform 49" descr="Пробка"/>
            <p:cNvSpPr>
              <a:spLocks/>
            </p:cNvSpPr>
            <p:nvPr/>
          </p:nvSpPr>
          <p:spPr bwMode="auto">
            <a:xfrm>
              <a:off x="2122" y="941"/>
              <a:ext cx="92" cy="102"/>
            </a:xfrm>
            <a:custGeom>
              <a:avLst/>
              <a:gdLst>
                <a:gd name="T0" fmla="*/ 65 w 103"/>
                <a:gd name="T1" fmla="*/ 54 h 131"/>
                <a:gd name="T2" fmla="*/ 68 w 103"/>
                <a:gd name="T3" fmla="*/ 54 h 131"/>
                <a:gd name="T4" fmla="*/ 79 w 103"/>
                <a:gd name="T5" fmla="*/ 61 h 131"/>
                <a:gd name="T6" fmla="*/ 54 w 103"/>
                <a:gd name="T7" fmla="*/ 79 h 131"/>
                <a:gd name="T8" fmla="*/ 20 w 103"/>
                <a:gd name="T9" fmla="*/ 66 h 131"/>
                <a:gd name="T10" fmla="*/ 4 w 103"/>
                <a:gd name="T11" fmla="*/ 37 h 131"/>
                <a:gd name="T12" fmla="*/ 4 w 103"/>
                <a:gd name="T13" fmla="*/ 15 h 131"/>
                <a:gd name="T14" fmla="*/ 25 w 103"/>
                <a:gd name="T15" fmla="*/ 2 h 131"/>
                <a:gd name="T16" fmla="*/ 37 w 103"/>
                <a:gd name="T17" fmla="*/ 2 h 131"/>
                <a:gd name="T18" fmla="*/ 63 w 103"/>
                <a:gd name="T19" fmla="*/ 15 h 131"/>
                <a:gd name="T20" fmla="*/ 65 w 103"/>
                <a:gd name="T21" fmla="*/ 43 h 131"/>
                <a:gd name="T22" fmla="*/ 54 w 103"/>
                <a:gd name="T23" fmla="*/ 51 h 131"/>
                <a:gd name="T24" fmla="*/ 65 w 103"/>
                <a:gd name="T25" fmla="*/ 40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3"/>
                <a:gd name="T40" fmla="*/ 0 h 131"/>
                <a:gd name="T41" fmla="*/ 103 w 103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930" name="Group 50"/>
            <p:cNvGrpSpPr>
              <a:grpSpLocks/>
            </p:cNvGrpSpPr>
            <p:nvPr/>
          </p:nvGrpSpPr>
          <p:grpSpPr bwMode="auto">
            <a:xfrm rot="19931270" flipH="1">
              <a:off x="2167" y="934"/>
              <a:ext cx="155" cy="112"/>
              <a:chOff x="4632" y="1187"/>
              <a:chExt cx="304" cy="418"/>
            </a:xfrm>
          </p:grpSpPr>
          <p:sp>
            <p:nvSpPr>
              <p:cNvPr id="20968" name="Freeform 51" descr="Пробка"/>
              <p:cNvSpPr>
                <a:spLocks/>
              </p:cNvSpPr>
              <p:nvPr/>
            </p:nvSpPr>
            <p:spPr bwMode="auto">
              <a:xfrm>
                <a:off x="4792" y="118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69" name="Freeform 52" descr="Пробка"/>
              <p:cNvSpPr>
                <a:spLocks/>
              </p:cNvSpPr>
              <p:nvPr/>
            </p:nvSpPr>
            <p:spPr bwMode="auto">
              <a:xfrm>
                <a:off x="4712" y="126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70" name="Freeform 53" descr="Пробка"/>
              <p:cNvSpPr>
                <a:spLocks/>
              </p:cNvSpPr>
              <p:nvPr/>
            </p:nvSpPr>
            <p:spPr bwMode="auto">
              <a:xfrm>
                <a:off x="4632" y="134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931" name="Group 54"/>
            <p:cNvGrpSpPr>
              <a:grpSpLocks/>
            </p:cNvGrpSpPr>
            <p:nvPr/>
          </p:nvGrpSpPr>
          <p:grpSpPr bwMode="auto">
            <a:xfrm rot="19931270" flipH="1">
              <a:off x="2299" y="922"/>
              <a:ext cx="197" cy="134"/>
              <a:chOff x="4632" y="1107"/>
              <a:chExt cx="384" cy="498"/>
            </a:xfrm>
          </p:grpSpPr>
          <p:sp>
            <p:nvSpPr>
              <p:cNvPr id="20963" name="Freeform 55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64" name="Group 56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965" name="Freeform 57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66" name="Freeform 58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67" name="Freeform 59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932" name="Group 60"/>
            <p:cNvGrpSpPr>
              <a:grpSpLocks/>
            </p:cNvGrpSpPr>
            <p:nvPr/>
          </p:nvGrpSpPr>
          <p:grpSpPr bwMode="auto">
            <a:xfrm rot="19931270" flipH="1">
              <a:off x="2496" y="922"/>
              <a:ext cx="196" cy="134"/>
              <a:chOff x="4632" y="1107"/>
              <a:chExt cx="384" cy="498"/>
            </a:xfrm>
          </p:grpSpPr>
          <p:sp>
            <p:nvSpPr>
              <p:cNvPr id="20958" name="Freeform 61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59" name="Group 62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960" name="Freeform 63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61" name="Freeform 64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62" name="Freeform 65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933" name="Group 66"/>
            <p:cNvGrpSpPr>
              <a:grpSpLocks/>
            </p:cNvGrpSpPr>
            <p:nvPr/>
          </p:nvGrpSpPr>
          <p:grpSpPr bwMode="auto">
            <a:xfrm rot="19931270" flipH="1">
              <a:off x="2672" y="922"/>
              <a:ext cx="197" cy="134"/>
              <a:chOff x="4632" y="1107"/>
              <a:chExt cx="384" cy="498"/>
            </a:xfrm>
          </p:grpSpPr>
          <p:sp>
            <p:nvSpPr>
              <p:cNvPr id="20953" name="Freeform 67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54" name="Group 68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955" name="Freeform 69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56" name="Freeform 70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57" name="Freeform 71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934" name="Group 72"/>
            <p:cNvGrpSpPr>
              <a:grpSpLocks/>
            </p:cNvGrpSpPr>
            <p:nvPr/>
          </p:nvGrpSpPr>
          <p:grpSpPr bwMode="auto">
            <a:xfrm rot="19931270" flipH="1">
              <a:off x="2869" y="922"/>
              <a:ext cx="195" cy="134"/>
              <a:chOff x="4632" y="1107"/>
              <a:chExt cx="384" cy="498"/>
            </a:xfrm>
          </p:grpSpPr>
          <p:sp>
            <p:nvSpPr>
              <p:cNvPr id="20948" name="Freeform 73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49" name="Group 74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950" name="Freeform 75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51" name="Freeform 76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52" name="Freeform 77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935" name="Group 78"/>
            <p:cNvGrpSpPr>
              <a:grpSpLocks/>
            </p:cNvGrpSpPr>
            <p:nvPr/>
          </p:nvGrpSpPr>
          <p:grpSpPr bwMode="auto">
            <a:xfrm rot="19931270" flipH="1">
              <a:off x="3044" y="922"/>
              <a:ext cx="196" cy="134"/>
              <a:chOff x="4632" y="1107"/>
              <a:chExt cx="384" cy="498"/>
            </a:xfrm>
          </p:grpSpPr>
          <p:sp>
            <p:nvSpPr>
              <p:cNvPr id="20943" name="Freeform 79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44" name="Group 80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945" name="Freeform 81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46" name="Freeform 82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47" name="Freeform 83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936" name="Group 84"/>
            <p:cNvGrpSpPr>
              <a:grpSpLocks/>
            </p:cNvGrpSpPr>
            <p:nvPr/>
          </p:nvGrpSpPr>
          <p:grpSpPr bwMode="auto">
            <a:xfrm rot="19931270" flipH="1">
              <a:off x="3240" y="922"/>
              <a:ext cx="197" cy="134"/>
              <a:chOff x="4632" y="1107"/>
              <a:chExt cx="384" cy="498"/>
            </a:xfrm>
          </p:grpSpPr>
          <p:sp>
            <p:nvSpPr>
              <p:cNvPr id="20938" name="Freeform 85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39" name="Group 86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940" name="Freeform 87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41" name="Freeform 88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42" name="Freeform 89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0937" name="Freeform 90" descr="Пробка"/>
            <p:cNvSpPr>
              <a:spLocks/>
            </p:cNvSpPr>
            <p:nvPr/>
          </p:nvSpPr>
          <p:spPr bwMode="auto">
            <a:xfrm>
              <a:off x="3408" y="952"/>
              <a:ext cx="92" cy="102"/>
            </a:xfrm>
            <a:custGeom>
              <a:avLst/>
              <a:gdLst>
                <a:gd name="T0" fmla="*/ 65 w 103"/>
                <a:gd name="T1" fmla="*/ 54 h 131"/>
                <a:gd name="T2" fmla="*/ 68 w 103"/>
                <a:gd name="T3" fmla="*/ 54 h 131"/>
                <a:gd name="T4" fmla="*/ 79 w 103"/>
                <a:gd name="T5" fmla="*/ 61 h 131"/>
                <a:gd name="T6" fmla="*/ 54 w 103"/>
                <a:gd name="T7" fmla="*/ 79 h 131"/>
                <a:gd name="T8" fmla="*/ 20 w 103"/>
                <a:gd name="T9" fmla="*/ 66 h 131"/>
                <a:gd name="T10" fmla="*/ 4 w 103"/>
                <a:gd name="T11" fmla="*/ 37 h 131"/>
                <a:gd name="T12" fmla="*/ 4 w 103"/>
                <a:gd name="T13" fmla="*/ 15 h 131"/>
                <a:gd name="T14" fmla="*/ 25 w 103"/>
                <a:gd name="T15" fmla="*/ 2 h 131"/>
                <a:gd name="T16" fmla="*/ 37 w 103"/>
                <a:gd name="T17" fmla="*/ 2 h 131"/>
                <a:gd name="T18" fmla="*/ 63 w 103"/>
                <a:gd name="T19" fmla="*/ 15 h 131"/>
                <a:gd name="T20" fmla="*/ 65 w 103"/>
                <a:gd name="T21" fmla="*/ 43 h 131"/>
                <a:gd name="T22" fmla="*/ 54 w 103"/>
                <a:gd name="T23" fmla="*/ 51 h 131"/>
                <a:gd name="T24" fmla="*/ 65 w 103"/>
                <a:gd name="T25" fmla="*/ 40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3"/>
                <a:gd name="T40" fmla="*/ 0 h 131"/>
                <a:gd name="T41" fmla="*/ 103 w 103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87" name="Group 91"/>
          <p:cNvGrpSpPr>
            <a:grpSpLocks/>
          </p:cNvGrpSpPr>
          <p:nvPr/>
        </p:nvGrpSpPr>
        <p:grpSpPr bwMode="auto">
          <a:xfrm>
            <a:off x="3001963" y="6424613"/>
            <a:ext cx="1420812" cy="128587"/>
            <a:chOff x="2122" y="922"/>
            <a:chExt cx="1378" cy="134"/>
          </a:xfrm>
        </p:grpSpPr>
        <p:sp>
          <p:nvSpPr>
            <p:cNvPr id="20887" name="Freeform 92" descr="Пробка"/>
            <p:cNvSpPr>
              <a:spLocks/>
            </p:cNvSpPr>
            <p:nvPr/>
          </p:nvSpPr>
          <p:spPr bwMode="auto">
            <a:xfrm>
              <a:off x="2122" y="941"/>
              <a:ext cx="92" cy="102"/>
            </a:xfrm>
            <a:custGeom>
              <a:avLst/>
              <a:gdLst>
                <a:gd name="T0" fmla="*/ 65 w 103"/>
                <a:gd name="T1" fmla="*/ 54 h 131"/>
                <a:gd name="T2" fmla="*/ 68 w 103"/>
                <a:gd name="T3" fmla="*/ 54 h 131"/>
                <a:gd name="T4" fmla="*/ 79 w 103"/>
                <a:gd name="T5" fmla="*/ 61 h 131"/>
                <a:gd name="T6" fmla="*/ 54 w 103"/>
                <a:gd name="T7" fmla="*/ 79 h 131"/>
                <a:gd name="T8" fmla="*/ 20 w 103"/>
                <a:gd name="T9" fmla="*/ 66 h 131"/>
                <a:gd name="T10" fmla="*/ 4 w 103"/>
                <a:gd name="T11" fmla="*/ 37 h 131"/>
                <a:gd name="T12" fmla="*/ 4 w 103"/>
                <a:gd name="T13" fmla="*/ 15 h 131"/>
                <a:gd name="T14" fmla="*/ 25 w 103"/>
                <a:gd name="T15" fmla="*/ 2 h 131"/>
                <a:gd name="T16" fmla="*/ 37 w 103"/>
                <a:gd name="T17" fmla="*/ 2 h 131"/>
                <a:gd name="T18" fmla="*/ 63 w 103"/>
                <a:gd name="T19" fmla="*/ 15 h 131"/>
                <a:gd name="T20" fmla="*/ 65 w 103"/>
                <a:gd name="T21" fmla="*/ 43 h 131"/>
                <a:gd name="T22" fmla="*/ 54 w 103"/>
                <a:gd name="T23" fmla="*/ 51 h 131"/>
                <a:gd name="T24" fmla="*/ 65 w 103"/>
                <a:gd name="T25" fmla="*/ 40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3"/>
                <a:gd name="T40" fmla="*/ 0 h 131"/>
                <a:gd name="T41" fmla="*/ 103 w 103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888" name="Group 93"/>
            <p:cNvGrpSpPr>
              <a:grpSpLocks/>
            </p:cNvGrpSpPr>
            <p:nvPr/>
          </p:nvGrpSpPr>
          <p:grpSpPr bwMode="auto">
            <a:xfrm rot="19931270" flipH="1">
              <a:off x="2167" y="934"/>
              <a:ext cx="155" cy="112"/>
              <a:chOff x="4632" y="1187"/>
              <a:chExt cx="304" cy="418"/>
            </a:xfrm>
          </p:grpSpPr>
          <p:sp>
            <p:nvSpPr>
              <p:cNvPr id="20926" name="Freeform 94" descr="Пробка"/>
              <p:cNvSpPr>
                <a:spLocks/>
              </p:cNvSpPr>
              <p:nvPr/>
            </p:nvSpPr>
            <p:spPr bwMode="auto">
              <a:xfrm>
                <a:off x="4792" y="118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27" name="Freeform 95" descr="Пробка"/>
              <p:cNvSpPr>
                <a:spLocks/>
              </p:cNvSpPr>
              <p:nvPr/>
            </p:nvSpPr>
            <p:spPr bwMode="auto">
              <a:xfrm>
                <a:off x="4712" y="126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28" name="Freeform 96" descr="Пробка"/>
              <p:cNvSpPr>
                <a:spLocks/>
              </p:cNvSpPr>
              <p:nvPr/>
            </p:nvSpPr>
            <p:spPr bwMode="auto">
              <a:xfrm>
                <a:off x="4632" y="134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889" name="Group 97"/>
            <p:cNvGrpSpPr>
              <a:grpSpLocks/>
            </p:cNvGrpSpPr>
            <p:nvPr/>
          </p:nvGrpSpPr>
          <p:grpSpPr bwMode="auto">
            <a:xfrm rot="19931270" flipH="1">
              <a:off x="2299" y="922"/>
              <a:ext cx="197" cy="134"/>
              <a:chOff x="4632" y="1107"/>
              <a:chExt cx="384" cy="498"/>
            </a:xfrm>
          </p:grpSpPr>
          <p:sp>
            <p:nvSpPr>
              <p:cNvPr id="20921" name="Freeform 98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22" name="Group 99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923" name="Freeform 100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24" name="Freeform 101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25" name="Freeform 102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890" name="Group 103"/>
            <p:cNvGrpSpPr>
              <a:grpSpLocks/>
            </p:cNvGrpSpPr>
            <p:nvPr/>
          </p:nvGrpSpPr>
          <p:grpSpPr bwMode="auto">
            <a:xfrm rot="19931270" flipH="1">
              <a:off x="2496" y="922"/>
              <a:ext cx="196" cy="134"/>
              <a:chOff x="4632" y="1107"/>
              <a:chExt cx="384" cy="498"/>
            </a:xfrm>
          </p:grpSpPr>
          <p:sp>
            <p:nvSpPr>
              <p:cNvPr id="20916" name="Freeform 104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17" name="Group 105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918" name="Freeform 106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19" name="Freeform 107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20" name="Freeform 108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891" name="Group 109"/>
            <p:cNvGrpSpPr>
              <a:grpSpLocks/>
            </p:cNvGrpSpPr>
            <p:nvPr/>
          </p:nvGrpSpPr>
          <p:grpSpPr bwMode="auto">
            <a:xfrm rot="19931270" flipH="1">
              <a:off x="2672" y="922"/>
              <a:ext cx="197" cy="134"/>
              <a:chOff x="4632" y="1107"/>
              <a:chExt cx="384" cy="498"/>
            </a:xfrm>
          </p:grpSpPr>
          <p:sp>
            <p:nvSpPr>
              <p:cNvPr id="20911" name="Freeform 110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12" name="Group 111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913" name="Freeform 112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14" name="Freeform 113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15" name="Freeform 114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892" name="Group 115"/>
            <p:cNvGrpSpPr>
              <a:grpSpLocks/>
            </p:cNvGrpSpPr>
            <p:nvPr/>
          </p:nvGrpSpPr>
          <p:grpSpPr bwMode="auto">
            <a:xfrm rot="19931270" flipH="1">
              <a:off x="2869" y="922"/>
              <a:ext cx="195" cy="134"/>
              <a:chOff x="4632" y="1107"/>
              <a:chExt cx="384" cy="498"/>
            </a:xfrm>
          </p:grpSpPr>
          <p:sp>
            <p:nvSpPr>
              <p:cNvPr id="20906" name="Freeform 116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07" name="Group 117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908" name="Freeform 118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09" name="Freeform 119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10" name="Freeform 120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893" name="Group 121"/>
            <p:cNvGrpSpPr>
              <a:grpSpLocks/>
            </p:cNvGrpSpPr>
            <p:nvPr/>
          </p:nvGrpSpPr>
          <p:grpSpPr bwMode="auto">
            <a:xfrm rot="19931270" flipH="1">
              <a:off x="3044" y="922"/>
              <a:ext cx="196" cy="134"/>
              <a:chOff x="4632" y="1107"/>
              <a:chExt cx="384" cy="498"/>
            </a:xfrm>
          </p:grpSpPr>
          <p:sp>
            <p:nvSpPr>
              <p:cNvPr id="20901" name="Freeform 122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902" name="Group 123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903" name="Freeform 124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04" name="Freeform 125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05" name="Freeform 126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894" name="Group 127"/>
            <p:cNvGrpSpPr>
              <a:grpSpLocks/>
            </p:cNvGrpSpPr>
            <p:nvPr/>
          </p:nvGrpSpPr>
          <p:grpSpPr bwMode="auto">
            <a:xfrm rot="19931270" flipH="1">
              <a:off x="3240" y="922"/>
              <a:ext cx="197" cy="134"/>
              <a:chOff x="4632" y="1107"/>
              <a:chExt cx="384" cy="498"/>
            </a:xfrm>
          </p:grpSpPr>
          <p:sp>
            <p:nvSpPr>
              <p:cNvPr id="20896" name="Freeform 128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897" name="Group 129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898" name="Freeform 130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99" name="Freeform 131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00" name="Freeform 132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0895" name="Freeform 133" descr="Пробка"/>
            <p:cNvSpPr>
              <a:spLocks/>
            </p:cNvSpPr>
            <p:nvPr/>
          </p:nvSpPr>
          <p:spPr bwMode="auto">
            <a:xfrm>
              <a:off x="3408" y="952"/>
              <a:ext cx="92" cy="102"/>
            </a:xfrm>
            <a:custGeom>
              <a:avLst/>
              <a:gdLst>
                <a:gd name="T0" fmla="*/ 65 w 103"/>
                <a:gd name="T1" fmla="*/ 54 h 131"/>
                <a:gd name="T2" fmla="*/ 68 w 103"/>
                <a:gd name="T3" fmla="*/ 54 h 131"/>
                <a:gd name="T4" fmla="*/ 79 w 103"/>
                <a:gd name="T5" fmla="*/ 61 h 131"/>
                <a:gd name="T6" fmla="*/ 54 w 103"/>
                <a:gd name="T7" fmla="*/ 79 h 131"/>
                <a:gd name="T8" fmla="*/ 20 w 103"/>
                <a:gd name="T9" fmla="*/ 66 h 131"/>
                <a:gd name="T10" fmla="*/ 4 w 103"/>
                <a:gd name="T11" fmla="*/ 37 h 131"/>
                <a:gd name="T12" fmla="*/ 4 w 103"/>
                <a:gd name="T13" fmla="*/ 15 h 131"/>
                <a:gd name="T14" fmla="*/ 25 w 103"/>
                <a:gd name="T15" fmla="*/ 2 h 131"/>
                <a:gd name="T16" fmla="*/ 37 w 103"/>
                <a:gd name="T17" fmla="*/ 2 h 131"/>
                <a:gd name="T18" fmla="*/ 63 w 103"/>
                <a:gd name="T19" fmla="*/ 15 h 131"/>
                <a:gd name="T20" fmla="*/ 65 w 103"/>
                <a:gd name="T21" fmla="*/ 43 h 131"/>
                <a:gd name="T22" fmla="*/ 54 w 103"/>
                <a:gd name="T23" fmla="*/ 51 h 131"/>
                <a:gd name="T24" fmla="*/ 65 w 103"/>
                <a:gd name="T25" fmla="*/ 40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3"/>
                <a:gd name="T40" fmla="*/ 0 h 131"/>
                <a:gd name="T41" fmla="*/ 103 w 103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88" name="Group 134"/>
          <p:cNvGrpSpPr>
            <a:grpSpLocks/>
          </p:cNvGrpSpPr>
          <p:nvPr/>
        </p:nvGrpSpPr>
        <p:grpSpPr bwMode="auto">
          <a:xfrm>
            <a:off x="4338638" y="6424613"/>
            <a:ext cx="1422400" cy="128587"/>
            <a:chOff x="2122" y="922"/>
            <a:chExt cx="1378" cy="134"/>
          </a:xfrm>
        </p:grpSpPr>
        <p:sp>
          <p:nvSpPr>
            <p:cNvPr id="20845" name="Freeform 135" descr="Пробка"/>
            <p:cNvSpPr>
              <a:spLocks/>
            </p:cNvSpPr>
            <p:nvPr/>
          </p:nvSpPr>
          <p:spPr bwMode="auto">
            <a:xfrm>
              <a:off x="2122" y="941"/>
              <a:ext cx="92" cy="102"/>
            </a:xfrm>
            <a:custGeom>
              <a:avLst/>
              <a:gdLst>
                <a:gd name="T0" fmla="*/ 65 w 103"/>
                <a:gd name="T1" fmla="*/ 54 h 131"/>
                <a:gd name="T2" fmla="*/ 68 w 103"/>
                <a:gd name="T3" fmla="*/ 54 h 131"/>
                <a:gd name="T4" fmla="*/ 79 w 103"/>
                <a:gd name="T5" fmla="*/ 61 h 131"/>
                <a:gd name="T6" fmla="*/ 54 w 103"/>
                <a:gd name="T7" fmla="*/ 79 h 131"/>
                <a:gd name="T8" fmla="*/ 20 w 103"/>
                <a:gd name="T9" fmla="*/ 66 h 131"/>
                <a:gd name="T10" fmla="*/ 4 w 103"/>
                <a:gd name="T11" fmla="*/ 37 h 131"/>
                <a:gd name="T12" fmla="*/ 4 w 103"/>
                <a:gd name="T13" fmla="*/ 15 h 131"/>
                <a:gd name="T14" fmla="*/ 25 w 103"/>
                <a:gd name="T15" fmla="*/ 2 h 131"/>
                <a:gd name="T16" fmla="*/ 37 w 103"/>
                <a:gd name="T17" fmla="*/ 2 h 131"/>
                <a:gd name="T18" fmla="*/ 63 w 103"/>
                <a:gd name="T19" fmla="*/ 15 h 131"/>
                <a:gd name="T20" fmla="*/ 65 w 103"/>
                <a:gd name="T21" fmla="*/ 43 h 131"/>
                <a:gd name="T22" fmla="*/ 54 w 103"/>
                <a:gd name="T23" fmla="*/ 51 h 131"/>
                <a:gd name="T24" fmla="*/ 65 w 103"/>
                <a:gd name="T25" fmla="*/ 40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3"/>
                <a:gd name="T40" fmla="*/ 0 h 131"/>
                <a:gd name="T41" fmla="*/ 103 w 103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846" name="Group 136"/>
            <p:cNvGrpSpPr>
              <a:grpSpLocks/>
            </p:cNvGrpSpPr>
            <p:nvPr/>
          </p:nvGrpSpPr>
          <p:grpSpPr bwMode="auto">
            <a:xfrm rot="19931270" flipH="1">
              <a:off x="2167" y="934"/>
              <a:ext cx="155" cy="112"/>
              <a:chOff x="4632" y="1187"/>
              <a:chExt cx="304" cy="418"/>
            </a:xfrm>
          </p:grpSpPr>
          <p:sp>
            <p:nvSpPr>
              <p:cNvPr id="20884" name="Freeform 137" descr="Пробка"/>
              <p:cNvSpPr>
                <a:spLocks/>
              </p:cNvSpPr>
              <p:nvPr/>
            </p:nvSpPr>
            <p:spPr bwMode="auto">
              <a:xfrm>
                <a:off x="4792" y="118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5" name="Freeform 138" descr="Пробка"/>
              <p:cNvSpPr>
                <a:spLocks/>
              </p:cNvSpPr>
              <p:nvPr/>
            </p:nvSpPr>
            <p:spPr bwMode="auto">
              <a:xfrm>
                <a:off x="4712" y="126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86" name="Freeform 139" descr="Пробка"/>
              <p:cNvSpPr>
                <a:spLocks/>
              </p:cNvSpPr>
              <p:nvPr/>
            </p:nvSpPr>
            <p:spPr bwMode="auto">
              <a:xfrm>
                <a:off x="4632" y="134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847" name="Group 140"/>
            <p:cNvGrpSpPr>
              <a:grpSpLocks/>
            </p:cNvGrpSpPr>
            <p:nvPr/>
          </p:nvGrpSpPr>
          <p:grpSpPr bwMode="auto">
            <a:xfrm rot="19931270" flipH="1">
              <a:off x="2299" y="922"/>
              <a:ext cx="197" cy="134"/>
              <a:chOff x="4632" y="1107"/>
              <a:chExt cx="384" cy="498"/>
            </a:xfrm>
          </p:grpSpPr>
          <p:sp>
            <p:nvSpPr>
              <p:cNvPr id="20879" name="Freeform 141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880" name="Group 142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881" name="Freeform 143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82" name="Freeform 144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83" name="Freeform 145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848" name="Group 146"/>
            <p:cNvGrpSpPr>
              <a:grpSpLocks/>
            </p:cNvGrpSpPr>
            <p:nvPr/>
          </p:nvGrpSpPr>
          <p:grpSpPr bwMode="auto">
            <a:xfrm rot="19931270" flipH="1">
              <a:off x="2496" y="922"/>
              <a:ext cx="196" cy="134"/>
              <a:chOff x="4632" y="1107"/>
              <a:chExt cx="384" cy="498"/>
            </a:xfrm>
          </p:grpSpPr>
          <p:sp>
            <p:nvSpPr>
              <p:cNvPr id="20874" name="Freeform 147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875" name="Group 148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876" name="Freeform 149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77" name="Freeform 150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78" name="Freeform 151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849" name="Group 152"/>
            <p:cNvGrpSpPr>
              <a:grpSpLocks/>
            </p:cNvGrpSpPr>
            <p:nvPr/>
          </p:nvGrpSpPr>
          <p:grpSpPr bwMode="auto">
            <a:xfrm rot="19931270" flipH="1">
              <a:off x="2672" y="922"/>
              <a:ext cx="197" cy="134"/>
              <a:chOff x="4632" y="1107"/>
              <a:chExt cx="384" cy="498"/>
            </a:xfrm>
          </p:grpSpPr>
          <p:sp>
            <p:nvSpPr>
              <p:cNvPr id="20869" name="Freeform 153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870" name="Group 154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871" name="Freeform 155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72" name="Freeform 156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73" name="Freeform 157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850" name="Group 158"/>
            <p:cNvGrpSpPr>
              <a:grpSpLocks/>
            </p:cNvGrpSpPr>
            <p:nvPr/>
          </p:nvGrpSpPr>
          <p:grpSpPr bwMode="auto">
            <a:xfrm rot="19931270" flipH="1">
              <a:off x="2869" y="922"/>
              <a:ext cx="195" cy="134"/>
              <a:chOff x="4632" y="1107"/>
              <a:chExt cx="384" cy="498"/>
            </a:xfrm>
          </p:grpSpPr>
          <p:sp>
            <p:nvSpPr>
              <p:cNvPr id="20864" name="Freeform 159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865" name="Group 160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866" name="Freeform 161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67" name="Freeform 162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68" name="Freeform 163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851" name="Group 164"/>
            <p:cNvGrpSpPr>
              <a:grpSpLocks/>
            </p:cNvGrpSpPr>
            <p:nvPr/>
          </p:nvGrpSpPr>
          <p:grpSpPr bwMode="auto">
            <a:xfrm rot="19931270" flipH="1">
              <a:off x="3044" y="922"/>
              <a:ext cx="196" cy="134"/>
              <a:chOff x="4632" y="1107"/>
              <a:chExt cx="384" cy="498"/>
            </a:xfrm>
          </p:grpSpPr>
          <p:sp>
            <p:nvSpPr>
              <p:cNvPr id="20859" name="Freeform 165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860" name="Group 166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861" name="Freeform 167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62" name="Freeform 168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63" name="Freeform 169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0852" name="Group 170"/>
            <p:cNvGrpSpPr>
              <a:grpSpLocks/>
            </p:cNvGrpSpPr>
            <p:nvPr/>
          </p:nvGrpSpPr>
          <p:grpSpPr bwMode="auto">
            <a:xfrm rot="19931270" flipH="1">
              <a:off x="3240" y="922"/>
              <a:ext cx="197" cy="134"/>
              <a:chOff x="4632" y="1107"/>
              <a:chExt cx="384" cy="498"/>
            </a:xfrm>
          </p:grpSpPr>
          <p:sp>
            <p:nvSpPr>
              <p:cNvPr id="20854" name="Freeform 171" descr="Пробка"/>
              <p:cNvSpPr>
                <a:spLocks/>
              </p:cNvSpPr>
              <p:nvPr/>
            </p:nvSpPr>
            <p:spPr bwMode="auto">
              <a:xfrm>
                <a:off x="4872" y="1107"/>
                <a:ext cx="144" cy="258"/>
              </a:xfrm>
              <a:custGeom>
                <a:avLst/>
                <a:gdLst>
                  <a:gd name="T0" fmla="*/ 33 w 624"/>
                  <a:gd name="T1" fmla="*/ 6 h 706"/>
                  <a:gd name="T2" fmla="*/ 20 w 624"/>
                  <a:gd name="T3" fmla="*/ 4 h 706"/>
                  <a:gd name="T4" fmla="*/ 15 w 624"/>
                  <a:gd name="T5" fmla="*/ 30 h 706"/>
                  <a:gd name="T6" fmla="*/ 21 w 624"/>
                  <a:gd name="T7" fmla="*/ 60 h 706"/>
                  <a:gd name="T8" fmla="*/ 20 w 624"/>
                  <a:gd name="T9" fmla="*/ 87 h 706"/>
                  <a:gd name="T10" fmla="*/ 9 w 624"/>
                  <a:gd name="T11" fmla="*/ 94 h 706"/>
                  <a:gd name="T12" fmla="*/ 0 w 624"/>
                  <a:gd name="T13" fmla="*/ 83 h 7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4"/>
                  <a:gd name="T22" fmla="*/ 0 h 706"/>
                  <a:gd name="T23" fmla="*/ 624 w 624"/>
                  <a:gd name="T24" fmla="*/ 706 h 7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4" h="706">
                    <a:moveTo>
                      <a:pt x="624" y="45"/>
                    </a:moveTo>
                    <a:cubicBezTo>
                      <a:pt x="525" y="22"/>
                      <a:pt x="427" y="0"/>
                      <a:pt x="368" y="29"/>
                    </a:cubicBezTo>
                    <a:cubicBezTo>
                      <a:pt x="309" y="58"/>
                      <a:pt x="267" y="152"/>
                      <a:pt x="272" y="221"/>
                    </a:cubicBezTo>
                    <a:cubicBezTo>
                      <a:pt x="277" y="290"/>
                      <a:pt x="384" y="373"/>
                      <a:pt x="400" y="445"/>
                    </a:cubicBezTo>
                    <a:cubicBezTo>
                      <a:pt x="416" y="517"/>
                      <a:pt x="408" y="610"/>
                      <a:pt x="368" y="653"/>
                    </a:cubicBezTo>
                    <a:cubicBezTo>
                      <a:pt x="328" y="696"/>
                      <a:pt x="221" y="706"/>
                      <a:pt x="160" y="701"/>
                    </a:cubicBezTo>
                    <a:cubicBezTo>
                      <a:pt x="99" y="696"/>
                      <a:pt x="49" y="658"/>
                      <a:pt x="0" y="621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855" name="Group 172"/>
              <p:cNvGrpSpPr>
                <a:grpSpLocks/>
              </p:cNvGrpSpPr>
              <p:nvPr/>
            </p:nvGrpSpPr>
            <p:grpSpPr bwMode="auto">
              <a:xfrm>
                <a:off x="4632" y="1187"/>
                <a:ext cx="304" cy="418"/>
                <a:chOff x="4632" y="1187"/>
                <a:chExt cx="304" cy="418"/>
              </a:xfrm>
            </p:grpSpPr>
            <p:sp>
              <p:nvSpPr>
                <p:cNvPr id="20856" name="Freeform 173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57" name="Freeform 174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58" name="Freeform 175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0853" name="Freeform 176" descr="Пробка"/>
            <p:cNvSpPr>
              <a:spLocks/>
            </p:cNvSpPr>
            <p:nvPr/>
          </p:nvSpPr>
          <p:spPr bwMode="auto">
            <a:xfrm>
              <a:off x="3408" y="952"/>
              <a:ext cx="92" cy="102"/>
            </a:xfrm>
            <a:custGeom>
              <a:avLst/>
              <a:gdLst>
                <a:gd name="T0" fmla="*/ 65 w 103"/>
                <a:gd name="T1" fmla="*/ 54 h 131"/>
                <a:gd name="T2" fmla="*/ 68 w 103"/>
                <a:gd name="T3" fmla="*/ 54 h 131"/>
                <a:gd name="T4" fmla="*/ 79 w 103"/>
                <a:gd name="T5" fmla="*/ 61 h 131"/>
                <a:gd name="T6" fmla="*/ 54 w 103"/>
                <a:gd name="T7" fmla="*/ 79 h 131"/>
                <a:gd name="T8" fmla="*/ 20 w 103"/>
                <a:gd name="T9" fmla="*/ 66 h 131"/>
                <a:gd name="T10" fmla="*/ 4 w 103"/>
                <a:gd name="T11" fmla="*/ 37 h 131"/>
                <a:gd name="T12" fmla="*/ 4 w 103"/>
                <a:gd name="T13" fmla="*/ 15 h 131"/>
                <a:gd name="T14" fmla="*/ 25 w 103"/>
                <a:gd name="T15" fmla="*/ 2 h 131"/>
                <a:gd name="T16" fmla="*/ 37 w 103"/>
                <a:gd name="T17" fmla="*/ 2 h 131"/>
                <a:gd name="T18" fmla="*/ 63 w 103"/>
                <a:gd name="T19" fmla="*/ 15 h 131"/>
                <a:gd name="T20" fmla="*/ 65 w 103"/>
                <a:gd name="T21" fmla="*/ 43 h 131"/>
                <a:gd name="T22" fmla="*/ 54 w 103"/>
                <a:gd name="T23" fmla="*/ 51 h 131"/>
                <a:gd name="T24" fmla="*/ 65 w 103"/>
                <a:gd name="T25" fmla="*/ 40 h 13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3"/>
                <a:gd name="T40" fmla="*/ 0 h 131"/>
                <a:gd name="T41" fmla="*/ 103 w 103"/>
                <a:gd name="T42" fmla="*/ 131 h 13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3" h="131">
                  <a:moveTo>
                    <a:pt x="82" y="88"/>
                  </a:moveTo>
                  <a:cubicBezTo>
                    <a:pt x="82" y="88"/>
                    <a:pt x="82" y="86"/>
                    <a:pt x="85" y="88"/>
                  </a:cubicBezTo>
                  <a:cubicBezTo>
                    <a:pt x="88" y="90"/>
                    <a:pt x="103" y="93"/>
                    <a:pt x="100" y="100"/>
                  </a:cubicBezTo>
                  <a:cubicBezTo>
                    <a:pt x="97" y="107"/>
                    <a:pt x="79" y="129"/>
                    <a:pt x="67" y="130"/>
                  </a:cubicBezTo>
                  <a:cubicBezTo>
                    <a:pt x="55" y="131"/>
                    <a:pt x="35" y="120"/>
                    <a:pt x="25" y="109"/>
                  </a:cubicBezTo>
                  <a:cubicBezTo>
                    <a:pt x="15" y="98"/>
                    <a:pt x="7" y="75"/>
                    <a:pt x="4" y="61"/>
                  </a:cubicBezTo>
                  <a:cubicBezTo>
                    <a:pt x="1" y="47"/>
                    <a:pt x="0" y="34"/>
                    <a:pt x="5" y="24"/>
                  </a:cubicBezTo>
                  <a:cubicBezTo>
                    <a:pt x="10" y="14"/>
                    <a:pt x="24" y="7"/>
                    <a:pt x="31" y="4"/>
                  </a:cubicBezTo>
                  <a:cubicBezTo>
                    <a:pt x="38" y="1"/>
                    <a:pt x="38" y="0"/>
                    <a:pt x="46" y="4"/>
                  </a:cubicBezTo>
                  <a:cubicBezTo>
                    <a:pt x="54" y="8"/>
                    <a:pt x="73" y="14"/>
                    <a:pt x="79" y="25"/>
                  </a:cubicBezTo>
                  <a:cubicBezTo>
                    <a:pt x="85" y="36"/>
                    <a:pt x="84" y="60"/>
                    <a:pt x="82" y="70"/>
                  </a:cubicBezTo>
                  <a:cubicBezTo>
                    <a:pt x="80" y="80"/>
                    <a:pt x="68" y="85"/>
                    <a:pt x="68" y="85"/>
                  </a:cubicBezTo>
                  <a:cubicBezTo>
                    <a:pt x="68" y="85"/>
                    <a:pt x="79" y="74"/>
                    <a:pt x="82" y="67"/>
                  </a:cubicBezTo>
                </a:path>
              </a:pathLst>
            </a:cu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89" name="Group 177"/>
          <p:cNvGrpSpPr>
            <a:grpSpLocks/>
          </p:cNvGrpSpPr>
          <p:nvPr/>
        </p:nvGrpSpPr>
        <p:grpSpPr bwMode="auto">
          <a:xfrm>
            <a:off x="268288" y="2701925"/>
            <a:ext cx="138112" cy="3800475"/>
            <a:chOff x="336" y="864"/>
            <a:chExt cx="114" cy="3174"/>
          </a:xfrm>
        </p:grpSpPr>
        <p:grpSp>
          <p:nvGrpSpPr>
            <p:cNvPr id="20716" name="Group 178"/>
            <p:cNvGrpSpPr>
              <a:grpSpLocks/>
            </p:cNvGrpSpPr>
            <p:nvPr/>
          </p:nvGrpSpPr>
          <p:grpSpPr bwMode="auto">
            <a:xfrm rot="-5400000" flipH="1" flipV="1">
              <a:off x="-158" y="3431"/>
              <a:ext cx="1101" cy="114"/>
              <a:chOff x="2122" y="922"/>
              <a:chExt cx="1378" cy="134"/>
            </a:xfrm>
          </p:grpSpPr>
          <p:sp>
            <p:nvSpPr>
              <p:cNvPr id="20803" name="Freeform 179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804" name="Group 180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20842" name="Freeform 181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43" name="Freeform 182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44" name="Freeform 183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805" name="Group 184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20837" name="Freeform 18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838" name="Group 18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839" name="Freeform 187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40" name="Freeform 18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41" name="Freeform 18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806" name="Group 190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20832" name="Freeform 19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833" name="Group 19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834" name="Freeform 19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35" name="Freeform 19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36" name="Freeform 19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807" name="Group 196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20827" name="Freeform 197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828" name="Group 198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829" name="Freeform 199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30" name="Freeform 200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31" name="Freeform 201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808" name="Group 202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20822" name="Freeform 203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823" name="Group 204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824" name="Freeform 205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25" name="Freeform 206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26" name="Freeform 207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809" name="Group 208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20817" name="Freeform 209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818" name="Group 210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819" name="Freeform 211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20" name="Freeform 212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21" name="Freeform 213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810" name="Group 214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20812" name="Freeform 21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813" name="Group 21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814" name="Freeform 217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15" name="Freeform 21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816" name="Freeform 21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0811" name="Freeform 220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717" name="Group 221"/>
            <p:cNvGrpSpPr>
              <a:grpSpLocks/>
            </p:cNvGrpSpPr>
            <p:nvPr/>
          </p:nvGrpSpPr>
          <p:grpSpPr bwMode="auto">
            <a:xfrm rot="-5400000" flipH="1" flipV="1">
              <a:off x="-158" y="2394"/>
              <a:ext cx="1102" cy="114"/>
              <a:chOff x="2122" y="922"/>
              <a:chExt cx="1378" cy="134"/>
            </a:xfrm>
          </p:grpSpPr>
          <p:sp>
            <p:nvSpPr>
              <p:cNvPr id="20761" name="Freeform 222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762" name="Group 223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20800" name="Freeform 224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01" name="Freeform 225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02" name="Freeform 226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763" name="Group 227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20795" name="Freeform 228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796" name="Group 229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797" name="Freeform 230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98" name="Freeform 231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99" name="Freeform 232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764" name="Group 233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20790" name="Freeform 234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791" name="Group 235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792" name="Freeform 236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93" name="Freeform 237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94" name="Freeform 238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765" name="Group 239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20785" name="Freeform 240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786" name="Group 241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787" name="Freeform 242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88" name="Freeform 243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89" name="Freeform 244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766" name="Group 245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20780" name="Freeform 246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781" name="Group 247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782" name="Freeform 248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83" name="Freeform 249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84" name="Freeform 250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767" name="Group 251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20775" name="Freeform 252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776" name="Group 253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777" name="Freeform 254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78" name="Freeform 255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79" name="Freeform 256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768" name="Group 257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20770" name="Freeform 258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771" name="Group 259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772" name="Freeform 260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73" name="Freeform 261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74" name="Freeform 262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0769" name="Freeform 263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718" name="Group 264"/>
            <p:cNvGrpSpPr>
              <a:grpSpLocks/>
            </p:cNvGrpSpPr>
            <p:nvPr/>
          </p:nvGrpSpPr>
          <p:grpSpPr bwMode="auto">
            <a:xfrm rot="-5400000" flipH="1" flipV="1">
              <a:off x="-158" y="1358"/>
              <a:ext cx="1102" cy="114"/>
              <a:chOff x="2122" y="922"/>
              <a:chExt cx="1378" cy="134"/>
            </a:xfrm>
          </p:grpSpPr>
          <p:sp>
            <p:nvSpPr>
              <p:cNvPr id="20719" name="Freeform 265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720" name="Group 266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20758" name="Freeform 267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59" name="Freeform 268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60" name="Freeform 269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721" name="Group 270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20753" name="Freeform 27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754" name="Group 27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755" name="Freeform 27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56" name="Freeform 27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57" name="Freeform 27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722" name="Group 276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20748" name="Freeform 277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749" name="Group 278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750" name="Freeform 279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51" name="Freeform 280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52" name="Freeform 281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723" name="Group 282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20743" name="Freeform 283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744" name="Group 284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745" name="Freeform 285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46" name="Freeform 286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47" name="Freeform 287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724" name="Group 288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20738" name="Freeform 289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739" name="Group 290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740" name="Freeform 291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41" name="Freeform 292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42" name="Freeform 293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725" name="Group 294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20733" name="Freeform 29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734" name="Group 29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735" name="Freeform 297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36" name="Freeform 29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37" name="Freeform 29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726" name="Group 300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20728" name="Freeform 30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729" name="Group 30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730" name="Freeform 30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31" name="Freeform 30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32" name="Freeform 30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0727" name="Freeform 306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0490" name="Group 307"/>
          <p:cNvGrpSpPr>
            <a:grpSpLocks/>
          </p:cNvGrpSpPr>
          <p:nvPr/>
        </p:nvGrpSpPr>
        <p:grpSpPr bwMode="auto">
          <a:xfrm>
            <a:off x="152400" y="3046413"/>
            <a:ext cx="5783263" cy="3117850"/>
            <a:chOff x="240" y="1152"/>
            <a:chExt cx="4774" cy="2603"/>
          </a:xfrm>
        </p:grpSpPr>
        <p:grpSp>
          <p:nvGrpSpPr>
            <p:cNvPr id="20501" name="Group 308"/>
            <p:cNvGrpSpPr>
              <a:grpSpLocks/>
            </p:cNvGrpSpPr>
            <p:nvPr/>
          </p:nvGrpSpPr>
          <p:grpSpPr bwMode="auto">
            <a:xfrm rot="-8727032" flipH="1" flipV="1">
              <a:off x="3840" y="3648"/>
              <a:ext cx="1174" cy="107"/>
              <a:chOff x="2122" y="922"/>
              <a:chExt cx="1378" cy="134"/>
            </a:xfrm>
          </p:grpSpPr>
          <p:sp>
            <p:nvSpPr>
              <p:cNvPr id="20674" name="Freeform 309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675" name="Group 310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20713" name="Freeform 311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14" name="Freeform 312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15" name="Freeform 313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676" name="Group 314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20708" name="Freeform 31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709" name="Group 31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710" name="Freeform 317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11" name="Freeform 31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12" name="Freeform 31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677" name="Group 320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20703" name="Freeform 32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704" name="Group 32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705" name="Freeform 32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06" name="Freeform 32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07" name="Freeform 32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678" name="Group 326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20698" name="Freeform 327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99" name="Group 328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700" name="Freeform 329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01" name="Freeform 330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702" name="Freeform 331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679" name="Group 332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20693" name="Freeform 333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94" name="Group 334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695" name="Freeform 335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96" name="Freeform 336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97" name="Freeform 337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680" name="Group 338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20688" name="Freeform 339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89" name="Group 340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690" name="Freeform 341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91" name="Freeform 342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92" name="Freeform 343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681" name="Group 344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20683" name="Freeform 34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84" name="Group 34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685" name="Freeform 347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86" name="Freeform 34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87" name="Freeform 34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0682" name="Freeform 350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502" name="Group 351"/>
            <p:cNvGrpSpPr>
              <a:grpSpLocks/>
            </p:cNvGrpSpPr>
            <p:nvPr/>
          </p:nvGrpSpPr>
          <p:grpSpPr bwMode="auto">
            <a:xfrm rot="-8727032" flipH="1" flipV="1">
              <a:off x="2928" y="3024"/>
              <a:ext cx="1174" cy="107"/>
              <a:chOff x="2122" y="922"/>
              <a:chExt cx="1378" cy="134"/>
            </a:xfrm>
          </p:grpSpPr>
          <p:sp>
            <p:nvSpPr>
              <p:cNvPr id="20632" name="Freeform 352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633" name="Group 353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20671" name="Freeform 354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72" name="Freeform 355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73" name="Freeform 356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634" name="Group 357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20666" name="Freeform 358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67" name="Group 359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668" name="Freeform 360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69" name="Freeform 361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70" name="Freeform 362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635" name="Group 363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20661" name="Freeform 364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62" name="Group 365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663" name="Freeform 366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64" name="Freeform 367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65" name="Freeform 368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636" name="Group 369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20656" name="Freeform 370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57" name="Group 371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658" name="Freeform 372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59" name="Freeform 373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60" name="Freeform 374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637" name="Group 375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20651" name="Freeform 376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52" name="Group 377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653" name="Freeform 378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54" name="Freeform 379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55" name="Freeform 380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638" name="Group 381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20646" name="Freeform 382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47" name="Group 383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648" name="Freeform 384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49" name="Freeform 385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50" name="Freeform 386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639" name="Group 387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20641" name="Freeform 388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42" name="Group 389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643" name="Freeform 390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44" name="Freeform 391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45" name="Freeform 392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0640" name="Freeform 393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503" name="Group 394"/>
            <p:cNvGrpSpPr>
              <a:grpSpLocks/>
            </p:cNvGrpSpPr>
            <p:nvPr/>
          </p:nvGrpSpPr>
          <p:grpSpPr bwMode="auto">
            <a:xfrm rot="-8727032" flipH="1" flipV="1">
              <a:off x="2016" y="2389"/>
              <a:ext cx="1174" cy="107"/>
              <a:chOff x="2122" y="922"/>
              <a:chExt cx="1378" cy="134"/>
            </a:xfrm>
          </p:grpSpPr>
          <p:sp>
            <p:nvSpPr>
              <p:cNvPr id="20590" name="Freeform 395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91" name="Group 396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20629" name="Freeform 397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30" name="Freeform 398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631" name="Freeform 399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592" name="Group 400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20624" name="Freeform 40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25" name="Group 40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626" name="Freeform 40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27" name="Freeform 40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28" name="Freeform 40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93" name="Group 406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20619" name="Freeform 407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20" name="Group 408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621" name="Freeform 409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22" name="Freeform 410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23" name="Freeform 411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94" name="Group 412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20614" name="Freeform 413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15" name="Group 414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616" name="Freeform 415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17" name="Freeform 416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18" name="Freeform 417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95" name="Group 418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20609" name="Freeform 419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10" name="Group 420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611" name="Freeform 421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12" name="Freeform 422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13" name="Freeform 423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96" name="Group 424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20604" name="Freeform 42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05" name="Group 42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606" name="Freeform 427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07" name="Freeform 42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08" name="Freeform 42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97" name="Group 430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20599" name="Freeform 43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600" name="Group 43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601" name="Freeform 43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02" name="Freeform 43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603" name="Freeform 43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0598" name="Freeform 436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504" name="Group 437"/>
            <p:cNvGrpSpPr>
              <a:grpSpLocks/>
            </p:cNvGrpSpPr>
            <p:nvPr/>
          </p:nvGrpSpPr>
          <p:grpSpPr bwMode="auto">
            <a:xfrm rot="-8727032" flipH="1" flipV="1">
              <a:off x="1104" y="1765"/>
              <a:ext cx="1174" cy="107"/>
              <a:chOff x="2122" y="922"/>
              <a:chExt cx="1378" cy="134"/>
            </a:xfrm>
          </p:grpSpPr>
          <p:sp>
            <p:nvSpPr>
              <p:cNvPr id="20548" name="Freeform 438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49" name="Group 439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20587" name="Freeform 440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88" name="Freeform 441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89" name="Freeform 442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550" name="Group 443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20582" name="Freeform 444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583" name="Group 445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584" name="Freeform 446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85" name="Freeform 447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86" name="Freeform 448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51" name="Group 449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20577" name="Freeform 450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578" name="Group 451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579" name="Freeform 452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80" name="Freeform 453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81" name="Freeform 454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52" name="Group 455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20572" name="Freeform 456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573" name="Group 457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574" name="Freeform 458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75" name="Freeform 459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76" name="Freeform 460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53" name="Group 461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20567" name="Freeform 462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568" name="Group 463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569" name="Freeform 464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70" name="Freeform 465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71" name="Freeform 466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54" name="Group 467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20562" name="Freeform 468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563" name="Group 469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564" name="Freeform 470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65" name="Freeform 471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66" name="Freeform 472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55" name="Group 473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20557" name="Freeform 474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558" name="Group 475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559" name="Freeform 476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60" name="Freeform 477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61" name="Freeform 478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0556" name="Freeform 479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505" name="Group 480"/>
            <p:cNvGrpSpPr>
              <a:grpSpLocks/>
            </p:cNvGrpSpPr>
            <p:nvPr/>
          </p:nvGrpSpPr>
          <p:grpSpPr bwMode="auto">
            <a:xfrm rot="-8727032" flipH="1" flipV="1">
              <a:off x="240" y="1152"/>
              <a:ext cx="1174" cy="107"/>
              <a:chOff x="2122" y="922"/>
              <a:chExt cx="1378" cy="134"/>
            </a:xfrm>
          </p:grpSpPr>
          <p:sp>
            <p:nvSpPr>
              <p:cNvPr id="20506" name="Freeform 481" descr="Пробка"/>
              <p:cNvSpPr>
                <a:spLocks/>
              </p:cNvSpPr>
              <p:nvPr/>
            </p:nvSpPr>
            <p:spPr bwMode="auto">
              <a:xfrm>
                <a:off x="2122" y="941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507" name="Group 482"/>
              <p:cNvGrpSpPr>
                <a:grpSpLocks/>
              </p:cNvGrpSpPr>
              <p:nvPr/>
            </p:nvGrpSpPr>
            <p:grpSpPr bwMode="auto">
              <a:xfrm rot="19931270" flipH="1">
                <a:off x="2167" y="934"/>
                <a:ext cx="155" cy="112"/>
                <a:chOff x="4632" y="1187"/>
                <a:chExt cx="304" cy="418"/>
              </a:xfrm>
            </p:grpSpPr>
            <p:sp>
              <p:nvSpPr>
                <p:cNvPr id="20545" name="Freeform 483" descr="Пробка"/>
                <p:cNvSpPr>
                  <a:spLocks/>
                </p:cNvSpPr>
                <p:nvPr/>
              </p:nvSpPr>
              <p:spPr bwMode="auto">
                <a:xfrm>
                  <a:off x="4792" y="118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6" name="Freeform 484" descr="Пробка"/>
                <p:cNvSpPr>
                  <a:spLocks/>
                </p:cNvSpPr>
                <p:nvPr/>
              </p:nvSpPr>
              <p:spPr bwMode="auto">
                <a:xfrm>
                  <a:off x="4712" y="126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47" name="Freeform 485" descr="Пробка"/>
                <p:cNvSpPr>
                  <a:spLocks/>
                </p:cNvSpPr>
                <p:nvPr/>
              </p:nvSpPr>
              <p:spPr bwMode="auto">
                <a:xfrm>
                  <a:off x="4632" y="134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508" name="Group 486"/>
              <p:cNvGrpSpPr>
                <a:grpSpLocks/>
              </p:cNvGrpSpPr>
              <p:nvPr/>
            </p:nvGrpSpPr>
            <p:grpSpPr bwMode="auto">
              <a:xfrm rot="19931270" flipH="1">
                <a:off x="2299" y="922"/>
                <a:ext cx="197" cy="134"/>
                <a:chOff x="4632" y="1107"/>
                <a:chExt cx="384" cy="498"/>
              </a:xfrm>
            </p:grpSpPr>
            <p:sp>
              <p:nvSpPr>
                <p:cNvPr id="20540" name="Freeform 487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541" name="Group 488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542" name="Freeform 489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43" name="Freeform 490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44" name="Freeform 491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09" name="Group 492"/>
              <p:cNvGrpSpPr>
                <a:grpSpLocks/>
              </p:cNvGrpSpPr>
              <p:nvPr/>
            </p:nvGrpSpPr>
            <p:grpSpPr bwMode="auto">
              <a:xfrm rot="19931270" flipH="1">
                <a:off x="2496" y="922"/>
                <a:ext cx="196" cy="134"/>
                <a:chOff x="4632" y="1107"/>
                <a:chExt cx="384" cy="498"/>
              </a:xfrm>
            </p:grpSpPr>
            <p:sp>
              <p:nvSpPr>
                <p:cNvPr id="20535" name="Freeform 493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536" name="Group 494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537" name="Freeform 495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38" name="Freeform 496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39" name="Freeform 497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10" name="Group 498"/>
              <p:cNvGrpSpPr>
                <a:grpSpLocks/>
              </p:cNvGrpSpPr>
              <p:nvPr/>
            </p:nvGrpSpPr>
            <p:grpSpPr bwMode="auto">
              <a:xfrm rot="19931270" flipH="1">
                <a:off x="2672" y="922"/>
                <a:ext cx="197" cy="134"/>
                <a:chOff x="4632" y="1107"/>
                <a:chExt cx="384" cy="498"/>
              </a:xfrm>
            </p:grpSpPr>
            <p:sp>
              <p:nvSpPr>
                <p:cNvPr id="20530" name="Freeform 499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531" name="Group 500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532" name="Freeform 501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33" name="Freeform 502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34" name="Freeform 503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11" name="Group 504"/>
              <p:cNvGrpSpPr>
                <a:grpSpLocks/>
              </p:cNvGrpSpPr>
              <p:nvPr/>
            </p:nvGrpSpPr>
            <p:grpSpPr bwMode="auto">
              <a:xfrm rot="19931270" flipH="1">
                <a:off x="2869" y="922"/>
                <a:ext cx="195" cy="134"/>
                <a:chOff x="4632" y="1107"/>
                <a:chExt cx="384" cy="498"/>
              </a:xfrm>
            </p:grpSpPr>
            <p:sp>
              <p:nvSpPr>
                <p:cNvPr id="20525" name="Freeform 505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526" name="Group 506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527" name="Freeform 507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28" name="Freeform 508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29" name="Freeform 509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12" name="Group 510"/>
              <p:cNvGrpSpPr>
                <a:grpSpLocks/>
              </p:cNvGrpSpPr>
              <p:nvPr/>
            </p:nvGrpSpPr>
            <p:grpSpPr bwMode="auto">
              <a:xfrm rot="19931270" flipH="1">
                <a:off x="3044" y="922"/>
                <a:ext cx="196" cy="134"/>
                <a:chOff x="4632" y="1107"/>
                <a:chExt cx="384" cy="498"/>
              </a:xfrm>
            </p:grpSpPr>
            <p:sp>
              <p:nvSpPr>
                <p:cNvPr id="20520" name="Freeform 511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521" name="Group 512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522" name="Freeform 513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23" name="Freeform 514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24" name="Freeform 515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0513" name="Group 516"/>
              <p:cNvGrpSpPr>
                <a:grpSpLocks/>
              </p:cNvGrpSpPr>
              <p:nvPr/>
            </p:nvGrpSpPr>
            <p:grpSpPr bwMode="auto">
              <a:xfrm rot="19931270" flipH="1">
                <a:off x="3240" y="922"/>
                <a:ext cx="197" cy="134"/>
                <a:chOff x="4632" y="1107"/>
                <a:chExt cx="384" cy="498"/>
              </a:xfrm>
            </p:grpSpPr>
            <p:sp>
              <p:nvSpPr>
                <p:cNvPr id="20515" name="Freeform 517" descr="Пробка"/>
                <p:cNvSpPr>
                  <a:spLocks/>
                </p:cNvSpPr>
                <p:nvPr/>
              </p:nvSpPr>
              <p:spPr bwMode="auto">
                <a:xfrm>
                  <a:off x="4872" y="1107"/>
                  <a:ext cx="144" cy="258"/>
                </a:xfrm>
                <a:custGeom>
                  <a:avLst/>
                  <a:gdLst>
                    <a:gd name="T0" fmla="*/ 33 w 624"/>
                    <a:gd name="T1" fmla="*/ 6 h 706"/>
                    <a:gd name="T2" fmla="*/ 20 w 624"/>
                    <a:gd name="T3" fmla="*/ 4 h 706"/>
                    <a:gd name="T4" fmla="*/ 15 w 624"/>
                    <a:gd name="T5" fmla="*/ 30 h 706"/>
                    <a:gd name="T6" fmla="*/ 21 w 624"/>
                    <a:gd name="T7" fmla="*/ 60 h 706"/>
                    <a:gd name="T8" fmla="*/ 20 w 624"/>
                    <a:gd name="T9" fmla="*/ 87 h 706"/>
                    <a:gd name="T10" fmla="*/ 9 w 624"/>
                    <a:gd name="T11" fmla="*/ 94 h 706"/>
                    <a:gd name="T12" fmla="*/ 0 w 624"/>
                    <a:gd name="T13" fmla="*/ 83 h 70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24"/>
                    <a:gd name="T22" fmla="*/ 0 h 706"/>
                    <a:gd name="T23" fmla="*/ 624 w 624"/>
                    <a:gd name="T24" fmla="*/ 706 h 70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24" h="706">
                      <a:moveTo>
                        <a:pt x="624" y="45"/>
                      </a:moveTo>
                      <a:cubicBezTo>
                        <a:pt x="525" y="22"/>
                        <a:pt x="427" y="0"/>
                        <a:pt x="368" y="29"/>
                      </a:cubicBezTo>
                      <a:cubicBezTo>
                        <a:pt x="309" y="58"/>
                        <a:pt x="267" y="152"/>
                        <a:pt x="272" y="221"/>
                      </a:cubicBezTo>
                      <a:cubicBezTo>
                        <a:pt x="277" y="290"/>
                        <a:pt x="384" y="373"/>
                        <a:pt x="400" y="445"/>
                      </a:cubicBezTo>
                      <a:cubicBezTo>
                        <a:pt x="416" y="517"/>
                        <a:pt x="408" y="610"/>
                        <a:pt x="368" y="653"/>
                      </a:cubicBezTo>
                      <a:cubicBezTo>
                        <a:pt x="328" y="696"/>
                        <a:pt x="221" y="706"/>
                        <a:pt x="160" y="701"/>
                      </a:cubicBezTo>
                      <a:cubicBezTo>
                        <a:pt x="99" y="696"/>
                        <a:pt x="49" y="658"/>
                        <a:pt x="0" y="621"/>
                      </a:cubicBezTo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0516" name="Group 518"/>
                <p:cNvGrpSpPr>
                  <a:grpSpLocks/>
                </p:cNvGrpSpPr>
                <p:nvPr/>
              </p:nvGrpSpPr>
              <p:grpSpPr bwMode="auto">
                <a:xfrm>
                  <a:off x="4632" y="1187"/>
                  <a:ext cx="304" cy="418"/>
                  <a:chOff x="4632" y="1187"/>
                  <a:chExt cx="304" cy="418"/>
                </a:xfrm>
              </p:grpSpPr>
              <p:sp>
                <p:nvSpPr>
                  <p:cNvPr id="20517" name="Freeform 519" descr="Пробка"/>
                  <p:cNvSpPr>
                    <a:spLocks/>
                  </p:cNvSpPr>
                  <p:nvPr/>
                </p:nvSpPr>
                <p:spPr bwMode="auto">
                  <a:xfrm>
                    <a:off x="4792" y="118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18" name="Freeform 520" descr="Пробка"/>
                  <p:cNvSpPr>
                    <a:spLocks/>
                  </p:cNvSpPr>
                  <p:nvPr/>
                </p:nvSpPr>
                <p:spPr bwMode="auto">
                  <a:xfrm>
                    <a:off x="4712" y="126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0519" name="Freeform 521" descr="Пробка"/>
                  <p:cNvSpPr>
                    <a:spLocks/>
                  </p:cNvSpPr>
                  <p:nvPr/>
                </p:nvSpPr>
                <p:spPr bwMode="auto">
                  <a:xfrm>
                    <a:off x="4632" y="1347"/>
                    <a:ext cx="144" cy="258"/>
                  </a:xfrm>
                  <a:custGeom>
                    <a:avLst/>
                    <a:gdLst>
                      <a:gd name="T0" fmla="*/ 33 w 624"/>
                      <a:gd name="T1" fmla="*/ 6 h 706"/>
                      <a:gd name="T2" fmla="*/ 20 w 624"/>
                      <a:gd name="T3" fmla="*/ 4 h 706"/>
                      <a:gd name="T4" fmla="*/ 15 w 624"/>
                      <a:gd name="T5" fmla="*/ 30 h 706"/>
                      <a:gd name="T6" fmla="*/ 21 w 624"/>
                      <a:gd name="T7" fmla="*/ 60 h 706"/>
                      <a:gd name="T8" fmla="*/ 20 w 624"/>
                      <a:gd name="T9" fmla="*/ 87 h 706"/>
                      <a:gd name="T10" fmla="*/ 9 w 624"/>
                      <a:gd name="T11" fmla="*/ 94 h 706"/>
                      <a:gd name="T12" fmla="*/ 0 w 624"/>
                      <a:gd name="T13" fmla="*/ 83 h 70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24"/>
                      <a:gd name="T22" fmla="*/ 0 h 706"/>
                      <a:gd name="T23" fmla="*/ 624 w 624"/>
                      <a:gd name="T24" fmla="*/ 706 h 70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24" h="706">
                        <a:moveTo>
                          <a:pt x="624" y="45"/>
                        </a:moveTo>
                        <a:cubicBezTo>
                          <a:pt x="525" y="22"/>
                          <a:pt x="427" y="0"/>
                          <a:pt x="368" y="29"/>
                        </a:cubicBezTo>
                        <a:cubicBezTo>
                          <a:pt x="309" y="58"/>
                          <a:pt x="267" y="152"/>
                          <a:pt x="272" y="221"/>
                        </a:cubicBezTo>
                        <a:cubicBezTo>
                          <a:pt x="277" y="290"/>
                          <a:pt x="384" y="373"/>
                          <a:pt x="400" y="445"/>
                        </a:cubicBezTo>
                        <a:cubicBezTo>
                          <a:pt x="416" y="517"/>
                          <a:pt x="408" y="610"/>
                          <a:pt x="368" y="653"/>
                        </a:cubicBezTo>
                        <a:cubicBezTo>
                          <a:pt x="328" y="696"/>
                          <a:pt x="221" y="706"/>
                          <a:pt x="160" y="701"/>
                        </a:cubicBezTo>
                        <a:cubicBezTo>
                          <a:pt x="99" y="696"/>
                          <a:pt x="49" y="658"/>
                          <a:pt x="0" y="621"/>
                        </a:cubicBezTo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0514" name="Freeform 522" descr="Пробка"/>
              <p:cNvSpPr>
                <a:spLocks/>
              </p:cNvSpPr>
              <p:nvPr/>
            </p:nvSpPr>
            <p:spPr bwMode="auto">
              <a:xfrm>
                <a:off x="3408" y="952"/>
                <a:ext cx="92" cy="102"/>
              </a:xfrm>
              <a:custGeom>
                <a:avLst/>
                <a:gdLst>
                  <a:gd name="T0" fmla="*/ 65 w 103"/>
                  <a:gd name="T1" fmla="*/ 54 h 131"/>
                  <a:gd name="T2" fmla="*/ 68 w 103"/>
                  <a:gd name="T3" fmla="*/ 54 h 131"/>
                  <a:gd name="T4" fmla="*/ 79 w 103"/>
                  <a:gd name="T5" fmla="*/ 61 h 131"/>
                  <a:gd name="T6" fmla="*/ 54 w 103"/>
                  <a:gd name="T7" fmla="*/ 79 h 131"/>
                  <a:gd name="T8" fmla="*/ 20 w 103"/>
                  <a:gd name="T9" fmla="*/ 66 h 131"/>
                  <a:gd name="T10" fmla="*/ 4 w 103"/>
                  <a:gd name="T11" fmla="*/ 37 h 131"/>
                  <a:gd name="T12" fmla="*/ 4 w 103"/>
                  <a:gd name="T13" fmla="*/ 15 h 131"/>
                  <a:gd name="T14" fmla="*/ 25 w 103"/>
                  <a:gd name="T15" fmla="*/ 2 h 131"/>
                  <a:gd name="T16" fmla="*/ 37 w 103"/>
                  <a:gd name="T17" fmla="*/ 2 h 131"/>
                  <a:gd name="T18" fmla="*/ 63 w 103"/>
                  <a:gd name="T19" fmla="*/ 15 h 131"/>
                  <a:gd name="T20" fmla="*/ 65 w 103"/>
                  <a:gd name="T21" fmla="*/ 43 h 131"/>
                  <a:gd name="T22" fmla="*/ 54 w 103"/>
                  <a:gd name="T23" fmla="*/ 51 h 131"/>
                  <a:gd name="T24" fmla="*/ 65 w 103"/>
                  <a:gd name="T25" fmla="*/ 40 h 1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03"/>
                  <a:gd name="T40" fmla="*/ 0 h 131"/>
                  <a:gd name="T41" fmla="*/ 103 w 103"/>
                  <a:gd name="T42" fmla="*/ 131 h 1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03" h="131">
                    <a:moveTo>
                      <a:pt x="82" y="88"/>
                    </a:moveTo>
                    <a:cubicBezTo>
                      <a:pt x="82" y="88"/>
                      <a:pt x="82" y="86"/>
                      <a:pt x="85" y="88"/>
                    </a:cubicBezTo>
                    <a:cubicBezTo>
                      <a:pt x="88" y="90"/>
                      <a:pt x="103" y="93"/>
                      <a:pt x="100" y="100"/>
                    </a:cubicBezTo>
                    <a:cubicBezTo>
                      <a:pt x="97" y="107"/>
                      <a:pt x="79" y="129"/>
                      <a:pt x="67" y="130"/>
                    </a:cubicBezTo>
                    <a:cubicBezTo>
                      <a:pt x="55" y="131"/>
                      <a:pt x="35" y="120"/>
                      <a:pt x="25" y="109"/>
                    </a:cubicBezTo>
                    <a:cubicBezTo>
                      <a:pt x="15" y="98"/>
                      <a:pt x="7" y="75"/>
                      <a:pt x="4" y="61"/>
                    </a:cubicBezTo>
                    <a:cubicBezTo>
                      <a:pt x="1" y="47"/>
                      <a:pt x="0" y="34"/>
                      <a:pt x="5" y="24"/>
                    </a:cubicBezTo>
                    <a:cubicBezTo>
                      <a:pt x="10" y="14"/>
                      <a:pt x="24" y="7"/>
                      <a:pt x="31" y="4"/>
                    </a:cubicBezTo>
                    <a:cubicBezTo>
                      <a:pt x="38" y="1"/>
                      <a:pt x="38" y="0"/>
                      <a:pt x="46" y="4"/>
                    </a:cubicBezTo>
                    <a:cubicBezTo>
                      <a:pt x="54" y="8"/>
                      <a:pt x="73" y="14"/>
                      <a:pt x="79" y="25"/>
                    </a:cubicBezTo>
                    <a:cubicBezTo>
                      <a:pt x="85" y="36"/>
                      <a:pt x="84" y="60"/>
                      <a:pt x="82" y="70"/>
                    </a:cubicBezTo>
                    <a:cubicBezTo>
                      <a:pt x="80" y="80"/>
                      <a:pt x="68" y="85"/>
                      <a:pt x="68" y="85"/>
                    </a:cubicBezTo>
                    <a:cubicBezTo>
                      <a:pt x="68" y="85"/>
                      <a:pt x="79" y="74"/>
                      <a:pt x="82" y="67"/>
                    </a:cubicBezTo>
                  </a:path>
                </a:pathLst>
              </a:custGeom>
              <a:blipFill dpi="0" rotWithShape="1">
                <a:blip r:embed="rId5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491" name="Freeform 523" descr="Дуб"/>
          <p:cNvSpPr>
            <a:spLocks/>
          </p:cNvSpPr>
          <p:nvPr/>
        </p:nvSpPr>
        <p:spPr bwMode="auto">
          <a:xfrm rot="588902">
            <a:off x="407988" y="5453063"/>
            <a:ext cx="252412" cy="1058862"/>
          </a:xfrm>
          <a:custGeom>
            <a:avLst/>
            <a:gdLst>
              <a:gd name="T0" fmla="*/ 208039187 w 210"/>
              <a:gd name="T1" fmla="*/ 12531951 h 1269"/>
              <a:gd name="T2" fmla="*/ 303389595 w 210"/>
              <a:gd name="T3" fmla="*/ 0 h 1269"/>
              <a:gd name="T4" fmla="*/ 69345989 w 210"/>
              <a:gd name="T5" fmla="*/ 850101689 h 1269"/>
              <a:gd name="T6" fmla="*/ 0 w 210"/>
              <a:gd name="T7" fmla="*/ 883521539 h 1269"/>
              <a:gd name="T8" fmla="*/ 208039187 w 210"/>
              <a:gd name="T9" fmla="*/ 14621308 h 12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0"/>
              <a:gd name="T16" fmla="*/ 0 h 1269"/>
              <a:gd name="T17" fmla="*/ 210 w 210"/>
              <a:gd name="T18" fmla="*/ 1269 h 12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0" h="1269">
                <a:moveTo>
                  <a:pt x="144" y="18"/>
                </a:moveTo>
                <a:lnTo>
                  <a:pt x="210" y="0"/>
                </a:lnTo>
                <a:lnTo>
                  <a:pt x="48" y="1221"/>
                </a:lnTo>
                <a:lnTo>
                  <a:pt x="0" y="1269"/>
                </a:lnTo>
                <a:lnTo>
                  <a:pt x="144" y="21"/>
                </a:lnTo>
              </a:path>
            </a:pathLst>
          </a:cu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2796" name="Freeform 524" descr="Дуб"/>
          <p:cNvSpPr>
            <a:spLocks/>
          </p:cNvSpPr>
          <p:nvPr/>
        </p:nvSpPr>
        <p:spPr bwMode="auto">
          <a:xfrm rot="588902">
            <a:off x="341313" y="5565775"/>
            <a:ext cx="450850" cy="496888"/>
          </a:xfrm>
          <a:custGeom>
            <a:avLst/>
            <a:gdLst/>
            <a:ahLst/>
            <a:cxnLst>
              <a:cxn ang="0">
                <a:pos x="96" y="48"/>
              </a:cxn>
              <a:cxn ang="0">
                <a:pos x="480" y="0"/>
              </a:cxn>
              <a:cxn ang="0">
                <a:pos x="384" y="624"/>
              </a:cxn>
              <a:cxn ang="0">
                <a:pos x="0" y="672"/>
              </a:cxn>
              <a:cxn ang="0">
                <a:pos x="96" y="48"/>
              </a:cxn>
            </a:cxnLst>
            <a:rect l="0" t="0" r="r" b="b"/>
            <a:pathLst>
              <a:path w="480" h="672">
                <a:moveTo>
                  <a:pt x="96" y="48"/>
                </a:moveTo>
                <a:lnTo>
                  <a:pt x="480" y="0"/>
                </a:lnTo>
                <a:lnTo>
                  <a:pt x="384" y="624"/>
                </a:lnTo>
                <a:lnTo>
                  <a:pt x="0" y="672"/>
                </a:lnTo>
                <a:lnTo>
                  <a:pt x="96" y="48"/>
                </a:lnTo>
                <a:close/>
              </a:path>
            </a:pathLst>
          </a:cu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13500000" algn="ctr" rotWithShape="0">
              <a:srgbClr val="A4000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493" name="Text Box 525"/>
          <p:cNvSpPr txBox="1">
            <a:spLocks noChangeArrowheads="1"/>
          </p:cNvSpPr>
          <p:nvPr/>
        </p:nvSpPr>
        <p:spPr bwMode="auto">
          <a:xfrm rot="588902">
            <a:off x="320675" y="55292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cs typeface="Arial" charset="0"/>
              </a:rPr>
              <a:t>С</a:t>
            </a:r>
          </a:p>
        </p:txBody>
      </p:sp>
      <p:sp>
        <p:nvSpPr>
          <p:cNvPr id="20494" name="Freeform 526" descr="Дуб"/>
          <p:cNvSpPr>
            <a:spLocks/>
          </p:cNvSpPr>
          <p:nvPr/>
        </p:nvSpPr>
        <p:spPr bwMode="auto">
          <a:xfrm>
            <a:off x="338138" y="1871663"/>
            <a:ext cx="200025" cy="1001712"/>
          </a:xfrm>
          <a:custGeom>
            <a:avLst/>
            <a:gdLst>
              <a:gd name="T0" fmla="*/ 130644922 w 210"/>
              <a:gd name="T1" fmla="*/ 11216174 h 1269"/>
              <a:gd name="T2" fmla="*/ 190523817 w 210"/>
              <a:gd name="T3" fmla="*/ 0 h 1269"/>
              <a:gd name="T4" fmla="*/ 43548302 w 210"/>
              <a:gd name="T5" fmla="*/ 760813193 h 1269"/>
              <a:gd name="T6" fmla="*/ 0 w 210"/>
              <a:gd name="T7" fmla="*/ 790722455 h 1269"/>
              <a:gd name="T8" fmla="*/ 130644922 w 210"/>
              <a:gd name="T9" fmla="*/ 13085407 h 12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0"/>
              <a:gd name="T16" fmla="*/ 0 h 1269"/>
              <a:gd name="T17" fmla="*/ 210 w 210"/>
              <a:gd name="T18" fmla="*/ 1269 h 12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0" h="1269">
                <a:moveTo>
                  <a:pt x="144" y="18"/>
                </a:moveTo>
                <a:lnTo>
                  <a:pt x="210" y="0"/>
                </a:lnTo>
                <a:lnTo>
                  <a:pt x="48" y="1221"/>
                </a:lnTo>
                <a:lnTo>
                  <a:pt x="0" y="1269"/>
                </a:lnTo>
                <a:lnTo>
                  <a:pt x="144" y="21"/>
                </a:lnTo>
              </a:path>
            </a:pathLst>
          </a:cu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2799" name="Freeform 527" descr="Дуб"/>
          <p:cNvSpPr>
            <a:spLocks/>
          </p:cNvSpPr>
          <p:nvPr/>
        </p:nvSpPr>
        <p:spPr bwMode="auto">
          <a:xfrm>
            <a:off x="263525" y="1976438"/>
            <a:ext cx="409575" cy="469900"/>
          </a:xfrm>
          <a:custGeom>
            <a:avLst/>
            <a:gdLst/>
            <a:ahLst/>
            <a:cxnLst>
              <a:cxn ang="0">
                <a:pos x="96" y="48"/>
              </a:cxn>
              <a:cxn ang="0">
                <a:pos x="480" y="0"/>
              </a:cxn>
              <a:cxn ang="0">
                <a:pos x="384" y="624"/>
              </a:cxn>
              <a:cxn ang="0">
                <a:pos x="0" y="672"/>
              </a:cxn>
              <a:cxn ang="0">
                <a:pos x="96" y="48"/>
              </a:cxn>
            </a:cxnLst>
            <a:rect l="0" t="0" r="r" b="b"/>
            <a:pathLst>
              <a:path w="480" h="672">
                <a:moveTo>
                  <a:pt x="96" y="48"/>
                </a:moveTo>
                <a:lnTo>
                  <a:pt x="480" y="0"/>
                </a:lnTo>
                <a:lnTo>
                  <a:pt x="384" y="624"/>
                </a:lnTo>
                <a:lnTo>
                  <a:pt x="0" y="672"/>
                </a:lnTo>
                <a:lnTo>
                  <a:pt x="96" y="48"/>
                </a:lnTo>
                <a:close/>
              </a:path>
            </a:pathLst>
          </a:cu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13500000" algn="ctr" rotWithShape="0">
              <a:srgbClr val="A4000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496" name="Text Box 528"/>
          <p:cNvSpPr txBox="1">
            <a:spLocks noChangeArrowheads="1"/>
          </p:cNvSpPr>
          <p:nvPr/>
        </p:nvSpPr>
        <p:spPr bwMode="auto">
          <a:xfrm>
            <a:off x="228600" y="196215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cs typeface="Arial" charset="0"/>
              </a:rPr>
              <a:t>В</a:t>
            </a:r>
          </a:p>
        </p:txBody>
      </p:sp>
      <p:grpSp>
        <p:nvGrpSpPr>
          <p:cNvPr id="20497" name="Group 529"/>
          <p:cNvGrpSpPr>
            <a:grpSpLocks/>
          </p:cNvGrpSpPr>
          <p:nvPr/>
        </p:nvGrpSpPr>
        <p:grpSpPr bwMode="auto">
          <a:xfrm>
            <a:off x="5675313" y="5378450"/>
            <a:ext cx="420687" cy="1174750"/>
            <a:chOff x="4812" y="3023"/>
            <a:chExt cx="347" cy="981"/>
          </a:xfrm>
        </p:grpSpPr>
        <p:sp>
          <p:nvSpPr>
            <p:cNvPr id="20498" name="Freeform 530" descr="Дуб"/>
            <p:cNvSpPr>
              <a:spLocks/>
            </p:cNvSpPr>
            <p:nvPr/>
          </p:nvSpPr>
          <p:spPr bwMode="auto">
            <a:xfrm rot="427501">
              <a:off x="4887" y="3023"/>
              <a:ext cx="153" cy="981"/>
            </a:xfrm>
            <a:custGeom>
              <a:avLst/>
              <a:gdLst>
                <a:gd name="T0" fmla="*/ 77 w 210"/>
                <a:gd name="T1" fmla="*/ 11 h 1269"/>
                <a:gd name="T2" fmla="*/ 111 w 210"/>
                <a:gd name="T3" fmla="*/ 0 h 1269"/>
                <a:gd name="T4" fmla="*/ 26 w 210"/>
                <a:gd name="T5" fmla="*/ 730 h 1269"/>
                <a:gd name="T6" fmla="*/ 0 w 210"/>
                <a:gd name="T7" fmla="*/ 758 h 1269"/>
                <a:gd name="T8" fmla="*/ 77 w 210"/>
                <a:gd name="T9" fmla="*/ 12 h 1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"/>
                <a:gd name="T16" fmla="*/ 0 h 1269"/>
                <a:gd name="T17" fmla="*/ 210 w 210"/>
                <a:gd name="T18" fmla="*/ 1269 h 12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" h="1269">
                  <a:moveTo>
                    <a:pt x="144" y="18"/>
                  </a:moveTo>
                  <a:lnTo>
                    <a:pt x="210" y="0"/>
                  </a:lnTo>
                  <a:lnTo>
                    <a:pt x="48" y="1221"/>
                  </a:lnTo>
                  <a:lnTo>
                    <a:pt x="0" y="1269"/>
                  </a:lnTo>
                  <a:lnTo>
                    <a:pt x="144" y="21"/>
                  </a:lnTo>
                </a:path>
              </a:pathLst>
            </a:cu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2803" name="Freeform 531" descr="Дуб"/>
            <p:cNvSpPr>
              <a:spLocks/>
            </p:cNvSpPr>
            <p:nvPr/>
          </p:nvSpPr>
          <p:spPr bwMode="auto">
            <a:xfrm rot="427501">
              <a:off x="4832" y="3122"/>
              <a:ext cx="327" cy="403"/>
            </a:xfrm>
            <a:custGeom>
              <a:avLst/>
              <a:gdLst/>
              <a:ahLst/>
              <a:cxnLst>
                <a:cxn ang="0">
                  <a:pos x="96" y="48"/>
                </a:cxn>
                <a:cxn ang="0">
                  <a:pos x="480" y="0"/>
                </a:cxn>
                <a:cxn ang="0">
                  <a:pos x="384" y="624"/>
                </a:cxn>
                <a:cxn ang="0">
                  <a:pos x="0" y="672"/>
                </a:cxn>
                <a:cxn ang="0">
                  <a:pos x="96" y="48"/>
                </a:cxn>
              </a:cxnLst>
              <a:rect l="0" t="0" r="r" b="b"/>
              <a:pathLst>
                <a:path w="480" h="672">
                  <a:moveTo>
                    <a:pt x="96" y="48"/>
                  </a:moveTo>
                  <a:lnTo>
                    <a:pt x="480" y="0"/>
                  </a:lnTo>
                  <a:lnTo>
                    <a:pt x="384" y="624"/>
                  </a:lnTo>
                  <a:lnTo>
                    <a:pt x="0" y="672"/>
                  </a:lnTo>
                  <a:lnTo>
                    <a:pt x="96" y="48"/>
                  </a:lnTo>
                  <a:close/>
                </a:path>
              </a:pathLst>
            </a:cu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13500000" algn="ctr" rotWithShape="0">
                <a:srgbClr val="A4000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00" name="Text Box 532"/>
            <p:cNvSpPr txBox="1">
              <a:spLocks noChangeArrowheads="1"/>
            </p:cNvSpPr>
            <p:nvPr/>
          </p:nvSpPr>
          <p:spPr bwMode="auto">
            <a:xfrm rot="427501">
              <a:off x="4812" y="3117"/>
              <a:ext cx="323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i="1">
                  <a:cs typeface="Arial" charset="0"/>
                </a:rPr>
                <a:t>А</a:t>
              </a:r>
              <a:endParaRPr lang="ru-RU" sz="2800" b="1" i="1">
                <a:cs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52400" y="228600"/>
            <a:ext cx="876300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>
                <a:cs typeface="Arial" charset="0"/>
              </a:rPr>
              <a:t>Вот несколько троек пифагоровых чисел.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103313"/>
            <a:ext cx="2971800" cy="4078287"/>
            <a:chOff x="144" y="1488"/>
            <a:chExt cx="1872" cy="2569"/>
          </a:xfrm>
        </p:grpSpPr>
        <p:sp>
          <p:nvSpPr>
            <p:cNvPr id="347140" name="Rectangle 4"/>
            <p:cNvSpPr>
              <a:spLocks noChangeArrowheads="1"/>
            </p:cNvSpPr>
            <p:nvPr/>
          </p:nvSpPr>
          <p:spPr bwMode="auto">
            <a:xfrm>
              <a:off x="144" y="1488"/>
              <a:ext cx="1104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3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+ 4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= 5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endParaRPr lang="ru-RU" sz="2400">
                <a:cs typeface="Arial" charset="0"/>
              </a:endParaRPr>
            </a:p>
          </p:txBody>
        </p:sp>
        <p:sp>
          <p:nvSpPr>
            <p:cNvPr id="347141" name="Rectangle 5"/>
            <p:cNvSpPr>
              <a:spLocks noChangeArrowheads="1"/>
            </p:cNvSpPr>
            <p:nvPr/>
          </p:nvSpPr>
          <p:spPr bwMode="auto">
            <a:xfrm>
              <a:off x="288" y="1920"/>
              <a:ext cx="1536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5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+ 12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= 13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endParaRPr lang="ru-RU" sz="2400">
                <a:cs typeface="Arial" charset="0"/>
              </a:endParaRPr>
            </a:p>
          </p:txBody>
        </p:sp>
        <p:sp>
          <p:nvSpPr>
            <p:cNvPr id="347142" name="Rectangle 6"/>
            <p:cNvSpPr>
              <a:spLocks noChangeArrowheads="1"/>
            </p:cNvSpPr>
            <p:nvPr/>
          </p:nvSpPr>
          <p:spPr bwMode="auto">
            <a:xfrm>
              <a:off x="288" y="2352"/>
              <a:ext cx="172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7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+ 24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= 25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endParaRPr lang="ru-RU" sz="2400">
                <a:cs typeface="Arial" charset="0"/>
              </a:endParaRPr>
            </a:p>
          </p:txBody>
        </p:sp>
        <p:sp>
          <p:nvSpPr>
            <p:cNvPr id="347143" name="Rectangle 7"/>
            <p:cNvSpPr>
              <a:spLocks noChangeArrowheads="1"/>
            </p:cNvSpPr>
            <p:nvPr/>
          </p:nvSpPr>
          <p:spPr bwMode="auto">
            <a:xfrm>
              <a:off x="288" y="2880"/>
              <a:ext cx="172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9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+ 40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= 41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endParaRPr lang="ru-RU" sz="2400">
                <a:cs typeface="Arial" charset="0"/>
              </a:endParaRPr>
            </a:p>
          </p:txBody>
        </p:sp>
        <p:sp>
          <p:nvSpPr>
            <p:cNvPr id="347144" name="Rectangle 8"/>
            <p:cNvSpPr>
              <a:spLocks noChangeArrowheads="1"/>
            </p:cNvSpPr>
            <p:nvPr/>
          </p:nvSpPr>
          <p:spPr bwMode="auto">
            <a:xfrm>
              <a:off x="240" y="3312"/>
              <a:ext cx="172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11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+ 60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= 61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endParaRPr lang="ru-RU" sz="2400">
                <a:cs typeface="Arial" charset="0"/>
              </a:endParaRPr>
            </a:p>
          </p:txBody>
        </p:sp>
        <p:sp>
          <p:nvSpPr>
            <p:cNvPr id="347145" name="Rectangle 9"/>
            <p:cNvSpPr>
              <a:spLocks noChangeArrowheads="1"/>
            </p:cNvSpPr>
            <p:nvPr/>
          </p:nvSpPr>
          <p:spPr bwMode="auto">
            <a:xfrm>
              <a:off x="240" y="3792"/>
              <a:ext cx="172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13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+ 84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r>
                <a:rPr lang="ru-RU" sz="2400" b="1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 = 85</a:t>
              </a:r>
              <a:r>
                <a:rPr lang="ru-RU" sz="2400" b="1" baseline="30000">
                  <a:solidFill>
                    <a:srgbClr val="B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2</a:t>
              </a:r>
              <a:endParaRPr lang="ru-RU" sz="2400">
                <a:cs typeface="Arial" charset="0"/>
              </a:endParaRPr>
            </a:p>
          </p:txBody>
        </p:sp>
      </p:grpSp>
      <p:sp>
        <p:nvSpPr>
          <p:cNvPr id="347146" name="Rectangle 10"/>
          <p:cNvSpPr>
            <a:spLocks noChangeArrowheads="1"/>
          </p:cNvSpPr>
          <p:nvPr/>
        </p:nvSpPr>
        <p:spPr bwMode="auto">
          <a:xfrm>
            <a:off x="2209800" y="1027113"/>
            <a:ext cx="22860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6</a:t>
            </a:r>
            <a:r>
              <a:rPr lang="ru-RU" sz="24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+ 8</a:t>
            </a:r>
            <a:r>
              <a:rPr lang="ru-RU" sz="24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= 10</a:t>
            </a:r>
            <a:r>
              <a:rPr lang="ru-RU" sz="24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2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47147" name="Rectangle 11"/>
          <p:cNvSpPr>
            <a:spLocks noChangeArrowheads="1"/>
          </p:cNvSpPr>
          <p:nvPr/>
        </p:nvSpPr>
        <p:spPr bwMode="auto">
          <a:xfrm>
            <a:off x="4419600" y="1027113"/>
            <a:ext cx="22860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9</a:t>
            </a:r>
            <a:r>
              <a:rPr lang="ru-RU" sz="2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r>
              <a:rPr lang="ru-RU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+ 12</a:t>
            </a:r>
            <a:r>
              <a:rPr lang="ru-RU" sz="2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r>
              <a:rPr lang="ru-RU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= 15</a:t>
            </a:r>
            <a:r>
              <a:rPr lang="ru-RU" sz="2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240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347148" name="Rectangle 12"/>
          <p:cNvSpPr>
            <a:spLocks noChangeArrowheads="1"/>
          </p:cNvSpPr>
          <p:nvPr/>
        </p:nvSpPr>
        <p:spPr bwMode="auto">
          <a:xfrm>
            <a:off x="6781800" y="1027113"/>
            <a:ext cx="22860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4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12</a:t>
            </a:r>
            <a:r>
              <a:rPr lang="ru-RU" sz="2400" b="1" baseline="30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r>
              <a:rPr lang="ru-RU" sz="24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+ 16</a:t>
            </a:r>
            <a:r>
              <a:rPr lang="ru-RU" sz="2400" b="1" baseline="30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r>
              <a:rPr lang="ru-RU" sz="24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= 20</a:t>
            </a:r>
            <a:r>
              <a:rPr lang="ru-RU" sz="2400" b="1" baseline="30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</a:t>
            </a:r>
            <a:endParaRPr lang="ru-RU" sz="2400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347149" name="Rectangle 13"/>
          <p:cNvSpPr>
            <a:spLocks noChangeArrowheads="1"/>
          </p:cNvSpPr>
          <p:nvPr/>
        </p:nvSpPr>
        <p:spPr bwMode="auto">
          <a:xfrm>
            <a:off x="2971800" y="1905000"/>
            <a:ext cx="6019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400" dirty="0">
                <a:cs typeface="Arial" charset="0"/>
              </a:rPr>
              <a:t>Треугольник со сторонами 3, 4 и 5 часто называют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египетским треугольником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cs typeface="Arial" charset="0"/>
              </a:rPr>
              <a:t>т. к. он был известен еще древним египтянам. </a:t>
            </a:r>
          </a:p>
          <a:p>
            <a:pPr>
              <a:lnSpc>
                <a:spcPct val="90000"/>
              </a:lnSpc>
              <a:defRPr/>
            </a:pPr>
            <a:endParaRPr lang="ru-RU" sz="2400" dirty="0">
              <a:cs typeface="Arial" charset="0"/>
            </a:endParaRPr>
          </a:p>
        </p:txBody>
      </p:sp>
      <p:pic>
        <p:nvPicPr>
          <p:cNvPr id="347150" name="Picture 14" descr="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038600"/>
            <a:ext cx="5461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7151" name="Picture 15" descr="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2575" y="3810000"/>
            <a:ext cx="5873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7152" name="Picture 16" descr="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99313" y="3657600"/>
            <a:ext cx="730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7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4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3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500"/>
                                        <p:tgtEl>
                                          <p:spTgt spid="3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7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7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34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7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500"/>
                                        <p:tgtEl>
                                          <p:spTgt spid="3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6" grpId="0"/>
      <p:bldP spid="347147" grpId="0"/>
      <p:bldP spid="347148" grpId="0"/>
      <p:bldP spid="3471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193" y="0"/>
            <a:ext cx="9192193" cy="6892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303213" y="134938"/>
            <a:ext cx="5924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Еще одна задача древних индусов также предложенная в стихах: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82738" y="665163"/>
            <a:ext cx="7561262" cy="6192837"/>
            <a:chOff x="521" y="300"/>
            <a:chExt cx="4763" cy="3901"/>
          </a:xfrm>
        </p:grpSpPr>
        <p:sp>
          <p:nvSpPr>
            <p:cNvPr id="22534" name="Text Box 5"/>
            <p:cNvSpPr txBox="1">
              <a:spLocks noChangeArrowheads="1"/>
            </p:cNvSpPr>
            <p:nvPr/>
          </p:nvSpPr>
          <p:spPr bwMode="auto">
            <a:xfrm>
              <a:off x="1003" y="844"/>
              <a:ext cx="4274" cy="2821"/>
            </a:xfrm>
            <a:prstGeom prst="rect">
              <a:avLst/>
            </a:prstGeom>
            <a:solidFill>
              <a:srgbClr val="CCFFCC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3200" b="1" dirty="0">
                  <a:latin typeface="Monotype Corsiva" pitchFamily="66" charset="0"/>
                </a:rPr>
                <a:t>Над озером тихим,</a:t>
              </a:r>
            </a:p>
            <a:p>
              <a:pPr algn="ctr"/>
              <a:r>
                <a:rPr lang="ru-RU" sz="3200" b="1" dirty="0">
                  <a:latin typeface="Monotype Corsiva" pitchFamily="66" charset="0"/>
                </a:rPr>
                <a:t>С полфута размером высился лотоса цвет.</a:t>
              </a:r>
            </a:p>
            <a:p>
              <a:pPr algn="ctr"/>
              <a:r>
                <a:rPr lang="ru-RU" sz="3200" b="1" dirty="0">
                  <a:latin typeface="Monotype Corsiva" pitchFamily="66" charset="0"/>
                </a:rPr>
                <a:t>Он рос одиноко. И ветер порывом </a:t>
              </a:r>
            </a:p>
            <a:p>
              <a:pPr algn="ctr"/>
              <a:r>
                <a:rPr lang="ru-RU" sz="3200" b="1" dirty="0">
                  <a:latin typeface="Monotype Corsiva" pitchFamily="66" charset="0"/>
                </a:rPr>
                <a:t>Отнес его в сторону. Нет </a:t>
              </a:r>
            </a:p>
            <a:p>
              <a:pPr algn="ctr"/>
              <a:r>
                <a:rPr lang="ru-RU" sz="3200" b="1" dirty="0">
                  <a:latin typeface="Monotype Corsiva" pitchFamily="66" charset="0"/>
                </a:rPr>
                <a:t>Боле цветка над водой.</a:t>
              </a:r>
            </a:p>
            <a:p>
              <a:pPr algn="ctr"/>
              <a:r>
                <a:rPr lang="ru-RU" sz="3200" b="1" dirty="0">
                  <a:latin typeface="Monotype Corsiva" pitchFamily="66" charset="0"/>
                </a:rPr>
                <a:t>Нашел же рыбак его ранней весной</a:t>
              </a:r>
            </a:p>
            <a:p>
              <a:pPr algn="ctr"/>
              <a:r>
                <a:rPr lang="ru-RU" sz="3200" b="1" dirty="0">
                  <a:latin typeface="Monotype Corsiva" pitchFamily="66" charset="0"/>
                </a:rPr>
                <a:t>В двух футах от места, где рос.</a:t>
              </a:r>
            </a:p>
            <a:p>
              <a:pPr algn="ctr"/>
              <a:r>
                <a:rPr lang="ru-RU" sz="3200" b="1" dirty="0">
                  <a:latin typeface="Monotype Corsiva" pitchFamily="66" charset="0"/>
                </a:rPr>
                <a:t>Итак, предложу я вопрос:</a:t>
              </a:r>
            </a:p>
            <a:p>
              <a:pPr algn="ctr"/>
              <a:r>
                <a:rPr lang="ru-RU" sz="3200" b="1" dirty="0">
                  <a:latin typeface="Monotype Corsiva" pitchFamily="66" charset="0"/>
                </a:rPr>
                <a:t>Как озера вода здесь глубока?</a:t>
              </a:r>
            </a:p>
          </p:txBody>
        </p:sp>
        <p:sp>
          <p:nvSpPr>
            <p:cNvPr id="22533" name="AutoShape 4"/>
            <p:cNvSpPr>
              <a:spLocks noChangeArrowheads="1"/>
            </p:cNvSpPr>
            <p:nvPr/>
          </p:nvSpPr>
          <p:spPr bwMode="auto">
            <a:xfrm>
              <a:off x="521" y="300"/>
              <a:ext cx="4763" cy="3901"/>
            </a:xfrm>
            <a:prstGeom prst="horizontalScroll">
              <a:avLst>
                <a:gd name="adj" fmla="val 12500"/>
              </a:avLst>
            </a:prstGeom>
            <a:solidFill>
              <a:srgbClr val="CCFFCC">
                <a:alpha val="30196"/>
              </a:srgbClr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6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4143375" cy="20716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>
                <a:solidFill>
                  <a:srgbClr val="002060"/>
                </a:solidFill>
              </a:rPr>
              <a:t>Какова глубина в современных единицах</a:t>
            </a:r>
            <a:br>
              <a:rPr lang="ru-RU" sz="2000">
                <a:solidFill>
                  <a:srgbClr val="002060"/>
                </a:solidFill>
              </a:rPr>
            </a:br>
            <a:r>
              <a:rPr lang="ru-RU" sz="2000">
                <a:solidFill>
                  <a:srgbClr val="002060"/>
                </a:solidFill>
              </a:rPr>
              <a:t> длины (1 фут приближённо</a:t>
            </a:r>
            <a:br>
              <a:rPr lang="ru-RU" sz="2000">
                <a:solidFill>
                  <a:srgbClr val="002060"/>
                </a:solidFill>
              </a:rPr>
            </a:br>
            <a:r>
              <a:rPr lang="ru-RU" sz="2000">
                <a:solidFill>
                  <a:srgbClr val="002060"/>
                </a:solidFill>
              </a:rPr>
              <a:t> равен 0,3 м) ? 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4294967295"/>
          </p:nvPr>
        </p:nvSpPr>
        <p:spPr>
          <a:xfrm>
            <a:off x="428625" y="2857500"/>
            <a:ext cx="8715375" cy="3786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 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100" b="1" smtClean="0">
                <a:solidFill>
                  <a:srgbClr val="002060"/>
                </a:solidFill>
              </a:rPr>
              <a:t>Решение.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2060"/>
                </a:solidFill>
              </a:rPr>
              <a:t> Выполним чертёж к задаче и обозначим глубину озера АС =Х, тогда AD = AB = Х + 0,5 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2060"/>
                </a:solidFill>
              </a:rPr>
              <a:t>Из треугольника ACB по теореме Пифагора имеем AB</a:t>
            </a:r>
            <a:r>
              <a:rPr lang="ru-RU" sz="2000" b="1" baseline="30000" smtClean="0">
                <a:solidFill>
                  <a:srgbClr val="002060"/>
                </a:solidFill>
              </a:rPr>
              <a:t>2</a:t>
            </a:r>
            <a:r>
              <a:rPr lang="ru-RU" sz="2000" b="1" smtClean="0">
                <a:solidFill>
                  <a:srgbClr val="002060"/>
                </a:solidFill>
              </a:rPr>
              <a:t> – AC</a:t>
            </a:r>
            <a:r>
              <a:rPr lang="ru-RU" sz="2000" b="1" baseline="30000" smtClean="0">
                <a:solidFill>
                  <a:srgbClr val="002060"/>
                </a:solidFill>
              </a:rPr>
              <a:t>2</a:t>
            </a:r>
            <a:r>
              <a:rPr lang="ru-RU" sz="2000" b="1" smtClean="0">
                <a:solidFill>
                  <a:srgbClr val="002060"/>
                </a:solidFill>
              </a:rPr>
              <a:t> = BC</a:t>
            </a:r>
            <a:r>
              <a:rPr lang="ru-RU" sz="2000" b="1" baseline="30000" smtClean="0">
                <a:solidFill>
                  <a:srgbClr val="002060"/>
                </a:solidFill>
              </a:rPr>
              <a:t>2</a:t>
            </a:r>
            <a:r>
              <a:rPr lang="ru-RU" sz="2000" b="1" smtClean="0">
                <a:solidFill>
                  <a:srgbClr val="002060"/>
                </a:solidFill>
              </a:rPr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2060"/>
                </a:solidFill>
              </a:rPr>
              <a:t>(Х + 0,5)</a:t>
            </a:r>
            <a:r>
              <a:rPr lang="ru-RU" sz="2000" b="1" baseline="30000" smtClean="0">
                <a:solidFill>
                  <a:srgbClr val="002060"/>
                </a:solidFill>
              </a:rPr>
              <a:t>2</a:t>
            </a:r>
            <a:r>
              <a:rPr lang="ru-RU" sz="2000" b="1" smtClean="0">
                <a:solidFill>
                  <a:srgbClr val="002060"/>
                </a:solidFill>
              </a:rPr>
              <a:t> – Х</a:t>
            </a:r>
            <a:r>
              <a:rPr lang="ru-RU" sz="2000" b="1" baseline="30000" smtClean="0">
                <a:solidFill>
                  <a:srgbClr val="002060"/>
                </a:solidFill>
              </a:rPr>
              <a:t>2</a:t>
            </a:r>
            <a:r>
              <a:rPr lang="ru-RU" sz="2000" b="1" smtClean="0">
                <a:solidFill>
                  <a:srgbClr val="002060"/>
                </a:solidFill>
              </a:rPr>
              <a:t> = 2</a:t>
            </a:r>
            <a:r>
              <a:rPr lang="ru-RU" sz="2000" b="1" baseline="30000" smtClean="0">
                <a:solidFill>
                  <a:srgbClr val="002060"/>
                </a:solidFill>
              </a:rPr>
              <a:t>2</a:t>
            </a:r>
            <a:r>
              <a:rPr lang="ru-RU" sz="2000" b="1" smtClean="0">
                <a:solidFill>
                  <a:srgbClr val="002060"/>
                </a:solidFill>
              </a:rPr>
              <a:t> 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2060"/>
                </a:solidFill>
              </a:rPr>
              <a:t>Х</a:t>
            </a:r>
            <a:r>
              <a:rPr lang="ru-RU" sz="2000" b="1" baseline="30000" smtClean="0">
                <a:solidFill>
                  <a:srgbClr val="002060"/>
                </a:solidFill>
              </a:rPr>
              <a:t>2</a:t>
            </a:r>
            <a:r>
              <a:rPr lang="ru-RU" sz="2000" b="1" smtClean="0">
                <a:solidFill>
                  <a:srgbClr val="002060"/>
                </a:solidFill>
              </a:rPr>
              <a:t> + Х + 0,25 – Х</a:t>
            </a:r>
            <a:r>
              <a:rPr lang="ru-RU" sz="2000" b="1" baseline="30000" smtClean="0">
                <a:solidFill>
                  <a:srgbClr val="002060"/>
                </a:solidFill>
              </a:rPr>
              <a:t>2</a:t>
            </a:r>
            <a:r>
              <a:rPr lang="ru-RU" sz="2000" b="1" smtClean="0">
                <a:solidFill>
                  <a:srgbClr val="002060"/>
                </a:solidFill>
              </a:rPr>
              <a:t> = 4,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2060"/>
                </a:solidFill>
              </a:rPr>
              <a:t>Х = 3,75.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2060"/>
                </a:solidFill>
              </a:rPr>
              <a:t>Таким образом, глубина озера составляет 3,75 фута.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2060"/>
                </a:solidFill>
              </a:rPr>
              <a:t>3, 75 • 0,3 = 1,125 (м)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002060"/>
                </a:solidFill>
              </a:rPr>
              <a:t>Ответ: 3,75 фута или 1, 125 м. 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7D11F8D-C399-475C-96E0-1393D9D34E3F}" type="slidenum">
              <a:rPr lang="ru-RU" sz="1400">
                <a:latin typeface="+mn-lt"/>
              </a:rPr>
              <a:pPr algn="r">
                <a:defRPr/>
              </a:pPr>
              <a:t>15</a:t>
            </a:fld>
            <a:endParaRPr lang="ru-RU" sz="1400">
              <a:latin typeface="+mn-lt"/>
            </a:endParaRPr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14290"/>
            <a:ext cx="431165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285875"/>
            <a:ext cx="8229600" cy="5357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/>
              <a:t/>
            </a:r>
            <a:br>
              <a:rPr lang="ru-RU" sz="4000" dirty="0"/>
            </a:br>
            <a:r>
              <a:rPr lang="ru-RU" sz="2900" dirty="0">
                <a:solidFill>
                  <a:srgbClr val="002060"/>
                </a:solidFill>
              </a:rPr>
              <a:t>На берегу реки рос тополь одинокий. Вдруг ветра порыв его ствол надломал. Бедный тополь упал. И угол прямой с теченьем реки его ствол составлял. Запомни теперь, что в том месте река в четыре лишь фута была широка. Верхушка склонилась у края реки, осталось три фута всего от ствола. Прошу тебя, скоро теперь мне скажи: у тополя как велика высота? </a:t>
            </a:r>
            <a:br>
              <a:rPr lang="ru-RU" sz="2900" dirty="0">
                <a:solidFill>
                  <a:srgbClr val="002060"/>
                </a:solidFill>
              </a:rPr>
            </a:br>
            <a:endParaRPr lang="ru-RU" sz="29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85728"/>
            <a:ext cx="8001056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Console" pitchFamily="49" charset="0"/>
              </a:rPr>
              <a:t>Задача индийского </a:t>
            </a:r>
          </a:p>
          <a:p>
            <a:pPr algn="ctr"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Console" pitchFamily="49" charset="0"/>
              </a:rPr>
              <a:t>математика XII в.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Console" pitchFamily="49" charset="0"/>
              </a:rPr>
              <a:t>Бхаскары</a:t>
            </a: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Console" pitchFamily="49" charset="0"/>
              </a:rPr>
              <a:t/>
            </a:r>
            <a:b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Console" pitchFamily="49" charset="0"/>
              </a:rPr>
            </a:b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Console" pitchFamily="49" charset="0"/>
              </a:rPr>
              <a:t> 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10033E1-BAF4-4125-BD4F-610F0D187B6A}" type="slidenum">
              <a:rPr lang="ru-RU" sz="1400">
                <a:latin typeface="+mn-lt"/>
              </a:rPr>
              <a:pPr algn="r">
                <a:defRPr/>
              </a:pPr>
              <a:t>16</a:t>
            </a:fld>
            <a:endParaRPr lang="ru-RU" sz="140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114675" cy="1162050"/>
          </a:xfrm>
        </p:spPr>
        <p:txBody>
          <a:bodyPr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i="1">
                <a:solidFill>
                  <a:srgbClr val="002060"/>
                </a:solidFill>
              </a:rPr>
              <a:t>Задача Бхаскары</a:t>
            </a:r>
            <a:endParaRPr lang="ru-RU" sz="4000">
              <a:solidFill>
                <a:srgbClr val="002060"/>
              </a:solidFill>
            </a:endParaRPr>
          </a:p>
        </p:txBody>
      </p:sp>
      <p:sp>
        <p:nvSpPr>
          <p:cNvPr id="6147" name="Содержимое 4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58531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0000"/>
                </a:solidFill>
              </a:rPr>
              <a:t> </a:t>
            </a:r>
            <a:r>
              <a:rPr lang="ru-RU" b="1" smtClean="0">
                <a:solidFill>
                  <a:srgbClr val="002060"/>
                </a:solidFill>
              </a:rPr>
              <a:t>Решение.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 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Пусть </a:t>
            </a:r>
            <a:r>
              <a:rPr lang="en-US" b="1" smtClean="0">
                <a:solidFill>
                  <a:srgbClr val="002060"/>
                </a:solidFill>
              </a:rPr>
              <a:t>CD</a:t>
            </a:r>
            <a:r>
              <a:rPr lang="ru-RU" b="1" smtClean="0">
                <a:solidFill>
                  <a:srgbClr val="002060"/>
                </a:solidFill>
              </a:rPr>
              <a:t> – высота ствола.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2060"/>
                </a:solidFill>
              </a:rPr>
              <a:t>BD </a:t>
            </a:r>
            <a:r>
              <a:rPr lang="ru-RU" b="1" smtClean="0">
                <a:solidFill>
                  <a:srgbClr val="002060"/>
                </a:solidFill>
              </a:rPr>
              <a:t>= АВ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По теореме Пифагора имеем      АВ </a:t>
            </a:r>
            <a:r>
              <a:rPr lang="en-US" b="1" smtClean="0">
                <a:solidFill>
                  <a:srgbClr val="002060"/>
                </a:solidFill>
              </a:rPr>
              <a:t>= 5 .</a:t>
            </a:r>
            <a:endParaRPr lang="ru-RU" b="1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2060"/>
                </a:solidFill>
              </a:rPr>
              <a:t>CD = CB + BD, </a:t>
            </a:r>
            <a:endParaRPr lang="ru-RU" b="1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2060"/>
                </a:solidFill>
              </a:rPr>
              <a:t>CD = 3 + 5 =8.</a:t>
            </a:r>
            <a:endParaRPr lang="ru-RU" b="1" smtClean="0">
              <a:solidFill>
                <a:srgbClr val="00206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002060"/>
                </a:solidFill>
              </a:rPr>
              <a:t>Ответ: 8 футов. </a:t>
            </a:r>
          </a:p>
        </p:txBody>
      </p:sp>
      <p:pic>
        <p:nvPicPr>
          <p:cNvPr id="73732" name="Рисунок 1" descr="C:\Documents and Settings\Сергей.BA5D79E89859413\Рабочий стол\snap00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338" y="1714500"/>
            <a:ext cx="3040062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49B6DA7-E10B-43E0-8820-9C7E33B0FAAD}" type="slidenum">
              <a:rPr lang="ru-RU" sz="1400">
                <a:latin typeface="+mn-lt"/>
              </a:rPr>
              <a:pPr algn="r">
                <a:defRPr/>
              </a:pPr>
              <a:t>17</a:t>
            </a:fld>
            <a:endParaRPr lang="ru-RU" sz="14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№№6(2),7</a:t>
            </a:r>
          </a:p>
          <a:p>
            <a:pPr eaLnBrk="1" hangingPunct="1"/>
            <a:r>
              <a:rPr lang="ru-RU" smtClean="0"/>
              <a:t>№№10,12</a:t>
            </a: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Домашнее 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>
                <a:solidFill>
                  <a:srgbClr val="592DFB"/>
                </a:solidFill>
                <a:latin typeface="Monotype Corsiva" pitchFamily="66" charset="0"/>
              </a:rPr>
              <a:t>Зрительная гимнастика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1844675"/>
            <a:ext cx="6400800" cy="720725"/>
          </a:xfrm>
        </p:spPr>
        <p:txBody>
          <a:bodyPr/>
          <a:lstStyle/>
          <a:p>
            <a:pPr marR="0" eaLnBrk="1" hangingPunct="1"/>
            <a:r>
              <a:rPr lang="ru-RU" smtClean="0">
                <a:solidFill>
                  <a:srgbClr val="660066"/>
                </a:solidFill>
              </a:rPr>
              <a:t>Тренажер Базарного В.Ф.</a:t>
            </a:r>
          </a:p>
        </p:txBody>
      </p:sp>
      <p:pic>
        <p:nvPicPr>
          <p:cNvPr id="360452" name="Picture 4" descr="articles/312963/image1.jpg (13753 bytes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2565400"/>
            <a:ext cx="73453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0453" name="Extract from CD 6 - Track 5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0454" name="Extract from CD 6 - Track 5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604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7557"/>
                            </p:stCondLst>
                            <p:childTnLst>
                              <p:par>
                                <p:cTn id="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604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7557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0557"/>
                            </p:stCondLst>
                            <p:childTnLst>
                              <p:par>
                                <p:cTn id="1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2000"/>
                                        <p:tgtEl>
                                          <p:spTgt spid="3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12557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" fill="hold"/>
                                        <p:tgtEl>
                                          <p:spTgt spid="3604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8" showWhenStopped="0">
                <p:cTn id="2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0453"/>
                </p:tgtEl>
              </p:cMediaNode>
            </p:audio>
            <p:audio>
              <p:cMediaNode vol="100000" numSld="8" showWhenStopped="0">
                <p:cTn id="2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0454"/>
                </p:tgtEl>
              </p:cMediaNode>
            </p:audio>
          </p:childTnLst>
        </p:cTn>
      </p:par>
    </p:tnLst>
    <p:bldLst>
      <p:bldP spid="3604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7848600" cy="554513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993366"/>
                </a:solidFill>
                <a:latin typeface="Impact"/>
              </a:rPr>
              <a:t>Теорема Пифагора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250825" y="3068638"/>
            <a:ext cx="8642350" cy="0"/>
          </a:xfrm>
          <a:prstGeom prst="line">
            <a:avLst/>
          </a:prstGeom>
          <a:noFill/>
          <a:ln w="92075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1475" name="Oval 3"/>
          <p:cNvSpPr>
            <a:spLocks noChangeArrowheads="1"/>
          </p:cNvSpPr>
          <p:nvPr/>
        </p:nvSpPr>
        <p:spPr bwMode="auto">
          <a:xfrm>
            <a:off x="0" y="2852738"/>
            <a:ext cx="611188" cy="504825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3526E-6 L 0.91545 -0.00531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545 -0.00531 L 0.00209 -0.00531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58382E-6 L 0.91336 3.58382E-6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500"/>
                            </p:stCondLst>
                            <p:childTnLst>
                              <p:par>
                                <p:cTn id="18" presetID="35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545 -0.00531 L 0.00209 0.00532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7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21" presetID="63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0532 L 0.90972 -0.01063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24" presetID="35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545 -0.00531 L -0.0059 -0.00531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8500"/>
                            </p:stCondLst>
                            <p:childTnLst>
                              <p:par>
                                <p:cTn id="27" presetID="63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0532 L 0.90972 -0.01063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1500"/>
                            </p:stCondLst>
                            <p:childTnLst>
                              <p:par>
                                <p:cTn id="30" presetID="35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545 -0.00531 L 0.0099 -0.00531 " pathEditMode="relative" rAng="0" ptsTypes="AA">
                                      <p:cBhvr>
                                        <p:cTn id="31" dur="30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500"/>
                            </p:stCondLst>
                            <p:childTnLst>
                              <p:par>
                                <p:cTn id="33" presetID="63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58382E-6 L 0.90555 -0.01041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0"/>
                            </p:stCondLst>
                            <p:childTnLst>
                              <p:par>
                                <p:cTn id="36" presetID="35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545 -0.00531 L -0.0059 -0.00531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animBg="1"/>
      <p:bldP spid="361475" grpId="1" animBg="1"/>
      <p:bldP spid="361475" grpId="2" animBg="1"/>
      <p:bldP spid="361475" grpId="3" animBg="1"/>
      <p:bldP spid="361475" grpId="4" animBg="1"/>
      <p:bldP spid="361475" grpId="5" animBg="1"/>
      <p:bldP spid="361475" grpId="6" animBg="1"/>
      <p:bldP spid="361475" grpId="7" animBg="1"/>
      <p:bldP spid="361475" grpId="8" animBg="1"/>
      <p:bldP spid="361475" grpId="9" animBg="1"/>
      <p:bldP spid="361475" grpId="1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4356100" y="188913"/>
            <a:ext cx="0" cy="6669087"/>
          </a:xfrm>
          <a:prstGeom prst="line">
            <a:avLst/>
          </a:prstGeom>
          <a:noFill/>
          <a:ln w="889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2499" name="AutoShape 3"/>
          <p:cNvSpPr>
            <a:spLocks noChangeArrowheads="1"/>
          </p:cNvSpPr>
          <p:nvPr/>
        </p:nvSpPr>
        <p:spPr bwMode="auto">
          <a:xfrm>
            <a:off x="3995738" y="188913"/>
            <a:ext cx="720725" cy="792162"/>
          </a:xfrm>
          <a:prstGeom prst="diamond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531 L 1.11111E-6 0.85479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85479 L 1.11111E-6 0.0053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532 L 1.11111E-6 0.86011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" presetID="64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85479 L 1.11111E-6 0.00531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42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532 L 1.11111E-6 0.83907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6000"/>
                            </p:stCondLst>
                            <p:childTnLst>
                              <p:par>
                                <p:cTn id="24" presetID="64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85479 L 1.11111E-6 0.00531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9000"/>
                            </p:stCondLst>
                            <p:childTnLst>
                              <p:par>
                                <p:cTn id="27" presetID="42" presetClass="path" presetSubtype="0" accel="50000" decel="5000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62428E-6 L 1.11111E-6 0.81295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000"/>
                            </p:stCondLst>
                            <p:childTnLst>
                              <p:par>
                                <p:cTn id="30" presetID="64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85479 L 1.11111E-6 0.00531 " pathEditMode="relative" rAng="0" ptsTypes="AA">
                                      <p:cBhvr>
                                        <p:cTn id="31" dur="3000" fill="hold"/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0"/>
                            </p:stCondLst>
                            <p:childTnLst>
                              <p:par>
                                <p:cTn id="33" presetID="42" presetClass="path" presetSubtype="0" accel="50000" decel="5000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532 L 1.11111E-6 0.86011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8000"/>
                            </p:stCondLst>
                            <p:childTnLst>
                              <p:par>
                                <p:cTn id="36" presetID="64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85479 L 1.11111E-6 0.00531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animBg="1"/>
      <p:bldP spid="362499" grpId="1" animBg="1"/>
      <p:bldP spid="362499" grpId="2" animBg="1"/>
      <p:bldP spid="362499" grpId="3" animBg="1"/>
      <p:bldP spid="362499" grpId="4" animBg="1"/>
      <p:bldP spid="362499" grpId="5" animBg="1"/>
      <p:bldP spid="362499" grpId="6" animBg="1"/>
      <p:bldP spid="362499" grpId="7" animBg="1"/>
      <p:bldP spid="362499" grpId="8" animBg="1"/>
      <p:bldP spid="362499" grpId="9" animBg="1"/>
      <p:bldP spid="362499" grpId="1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val 2"/>
          <p:cNvSpPr>
            <a:spLocks noChangeArrowheads="1"/>
          </p:cNvSpPr>
          <p:nvPr/>
        </p:nvSpPr>
        <p:spPr bwMode="auto">
          <a:xfrm>
            <a:off x="611188" y="476250"/>
            <a:ext cx="7993062" cy="6048375"/>
          </a:xfrm>
          <a:prstGeom prst="ellipse">
            <a:avLst/>
          </a:prstGeom>
          <a:noFill/>
          <a:ln w="1047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3523" name="AutoShape 3"/>
          <p:cNvSpPr>
            <a:spLocks noChangeArrowheads="1"/>
          </p:cNvSpPr>
          <p:nvPr/>
        </p:nvSpPr>
        <p:spPr bwMode="auto">
          <a:xfrm>
            <a:off x="4140200" y="188913"/>
            <a:ext cx="863600" cy="865187"/>
          </a:xfrm>
          <a:custGeom>
            <a:avLst/>
            <a:gdLst>
              <a:gd name="T0" fmla="*/ 694074749 w 21600"/>
              <a:gd name="T1" fmla="*/ 140545372 h 21600"/>
              <a:gd name="T2" fmla="*/ 187132217 w 21600"/>
              <a:gd name="T3" fmla="*/ 694053081 h 21600"/>
              <a:gd name="T4" fmla="*/ 694074749 w 21600"/>
              <a:gd name="T5" fmla="*/ 1388104880 h 21600"/>
              <a:gd name="T6" fmla="*/ 1193347956 w 21600"/>
              <a:gd name="T7" fmla="*/ 69405308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path" presetSubtype="0" repeatCount="10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2104 C 0.24288 -0.02104 0.44097 0.17804 0.44097 0.42382 C 0.44097 0.6696 0.24288 0.87006 0 0.87006 C -0.2434 0.87006 -0.44097 0.6696 -0.44097 0.42382 C -0.44097 0.17804 -0.2434 -0.02104 0 -0.02104 Z " pathEditMode="relative" rAng="0" ptsTypes="fffff">
                                      <p:cBhvr>
                                        <p:cTn id="10" dur="3000" fill="hold"/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3" grpId="0" animBg="1"/>
      <p:bldP spid="36352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755650" y="549275"/>
            <a:ext cx="7632700" cy="5616575"/>
          </a:xfrm>
          <a:prstGeom prst="ellipse">
            <a:avLst/>
          </a:prstGeom>
          <a:noFill/>
          <a:ln w="1016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4547" name="AutoShape 3"/>
          <p:cNvSpPr>
            <a:spLocks noChangeArrowheads="1"/>
          </p:cNvSpPr>
          <p:nvPr/>
        </p:nvSpPr>
        <p:spPr bwMode="auto">
          <a:xfrm>
            <a:off x="4140200" y="188913"/>
            <a:ext cx="863600" cy="720725"/>
          </a:xfrm>
          <a:prstGeom prst="plus">
            <a:avLst>
              <a:gd name="adj" fmla="val 25000"/>
            </a:avLst>
          </a:prstGeom>
          <a:solidFill>
            <a:srgbClr val="592D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path" presetSubtype="0" repeatCount="10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92 0.00023 C 0.21128 -0.00925 0.40313 0.16416 0.41042 0.38798 C 0.41597 0.61364 0.23299 0.80601 0.0033 0.81757 C -0.22656 0.82751 -0.4184 0.65364 -0.42413 0.42844 C -0.43108 0.20301 -0.24844 0.01179 -0.01892 0.00023 Z " pathEditMode="relative" rAng="-121815" ptsTypes="fffff">
                                      <p:cBhvr>
                                        <p:cTn id="10" dur="3000" spd="-100000" fill="hold"/>
                                        <p:tgtEl>
                                          <p:spTgt spid="364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4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animBg="1"/>
      <p:bldP spid="364547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"/>
          <p:cNvSpPr>
            <a:spLocks noChangeArrowheads="1"/>
          </p:cNvSpPr>
          <p:nvPr/>
        </p:nvSpPr>
        <p:spPr bwMode="auto">
          <a:xfrm>
            <a:off x="468313" y="1196975"/>
            <a:ext cx="4032250" cy="4248150"/>
          </a:xfrm>
          <a:prstGeom prst="ellips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4572000" y="1052513"/>
            <a:ext cx="4032250" cy="4248150"/>
          </a:xfrm>
          <a:prstGeom prst="ellips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5572" name="AutoShape 4"/>
          <p:cNvSpPr>
            <a:spLocks noChangeArrowheads="1"/>
          </p:cNvSpPr>
          <p:nvPr/>
        </p:nvSpPr>
        <p:spPr bwMode="auto">
          <a:xfrm>
            <a:off x="179388" y="2852738"/>
            <a:ext cx="792162" cy="792162"/>
          </a:xfrm>
          <a:prstGeom prst="smileyFace">
            <a:avLst>
              <a:gd name="adj" fmla="val 4653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path" presetSubtype="0" repeatCount="10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89017E-7 C 2.22222E-6 0.16671 0.09496 0.30405 0.21094 0.30405 C 0.34757 0.30405 0.39687 0.15168 0.41771 0.06035 L 0.43906 -0.06104 C 0.46024 -0.15214 0.51285 -0.30381 0.66701 -0.30381 C 0.7658 -0.30381 0.87812 -0.16694 0.87812 -2.89017E-7 C 0.87812 0.16671 0.7658 0.30405 0.66701 0.30405 C 0.51285 0.30405 0.46024 0.15168 0.43906 0.06035 L 0.41771 -0.06104 C 0.39687 -0.15214 0.34757 -0.30381 0.21094 -0.30381 C 0.09496 -0.30381 2.22222E-6 -0.16694 2.22222E-6 -2.89017E-7 Z " pathEditMode="relative" rAng="0" ptsTypes="ffFffffFfff">
                                      <p:cBhvr>
                                        <p:cTn id="10" dur="5000" fill="hold"/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2" grpId="0" animBg="1"/>
      <p:bldP spid="365572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539750" y="1125538"/>
            <a:ext cx="4032250" cy="4248150"/>
          </a:xfrm>
          <a:prstGeom prst="ellips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4572000" y="981075"/>
            <a:ext cx="4032250" cy="4248150"/>
          </a:xfrm>
          <a:prstGeom prst="ellips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6596" name="AutoShape 4"/>
          <p:cNvSpPr>
            <a:spLocks noChangeArrowheads="1"/>
          </p:cNvSpPr>
          <p:nvPr/>
        </p:nvSpPr>
        <p:spPr bwMode="auto">
          <a:xfrm>
            <a:off x="250825" y="2852738"/>
            <a:ext cx="647700" cy="647700"/>
          </a:xfrm>
          <a:prstGeom prst="pentagon">
            <a:avLst/>
          </a:prstGeom>
          <a:solidFill>
            <a:srgbClr val="468A4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6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path" presetSubtype="0" repeatCount="10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68208E-6 C 2.77778E-6 0.16994 0.09479 0.31005 0.21076 0.31005 C 0.34739 0.31005 0.3967 0.15468 0.41753 0.06196 L 0.43889 -0.06174 C 0.46007 -0.15469 0.51267 -0.30868 0.66684 -0.30868 C 0.76562 -0.30868 0.87812 -0.16972 0.87812 4.68208E-6 C 0.87812 0.16994 0.76562 0.31005 0.66684 0.31005 C 0.51267 0.31005 0.46007 0.15468 0.43889 0.06196 L 0.41753 -0.06174 C 0.3967 -0.15469 0.34739 -0.30868 0.21076 -0.30868 C 0.09479 -0.30868 2.77778E-6 -0.16972 2.77778E-6 4.68208E-6 Z " pathEditMode="relative" rAng="0" ptsTypes="ffFffffFfff">
                                      <p:cBhvr>
                                        <p:cTn id="10" dur="5000" spd="-100000" fill="hold"/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6" grpId="0" animBg="1"/>
      <p:bldP spid="366596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>
                <a:solidFill>
                  <a:srgbClr val="592DFB"/>
                </a:solidFill>
                <a:latin typeface="Arial Black" pitchFamily="34" charset="0"/>
              </a:rPr>
              <a:t>Будьте здоровы!</a:t>
            </a:r>
          </a:p>
        </p:txBody>
      </p:sp>
      <p:pic>
        <p:nvPicPr>
          <p:cNvPr id="367619" name="Picture 3" descr="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628775"/>
            <a:ext cx="3690937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36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Здоровье дороже богатства</a:t>
            </a:r>
          </a:p>
          <a:p>
            <a:pPr eaLnBrk="1" hangingPunct="1"/>
            <a:r>
              <a:rPr lang="ru-RU" smtClean="0"/>
              <a:t>Где здоровье там и красота</a:t>
            </a:r>
          </a:p>
          <a:p>
            <a:pPr eaLnBrk="1" hangingPunct="1"/>
            <a:r>
              <a:rPr lang="ru-RU" smtClean="0"/>
              <a:t>Береги здоровье смолоду</a:t>
            </a:r>
          </a:p>
        </p:txBody>
      </p:sp>
      <p:pic>
        <p:nvPicPr>
          <p:cNvPr id="3584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3786188"/>
            <a:ext cx="22510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0"/>
            <a:ext cx="2126110" cy="1347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500042"/>
            <a:ext cx="1840550" cy="276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3500438"/>
            <a:ext cx="1212925" cy="305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              </a:t>
            </a:r>
            <a:r>
              <a:rPr lang="en-US" sz="2400" dirty="0" smtClean="0"/>
              <a:t>I</a:t>
            </a:r>
            <a:r>
              <a:rPr lang="ru-RU" sz="2400" dirty="0" smtClean="0"/>
              <a:t>Вариант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1)Катеты 8 и 15 см. Найти гипотенузу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2)Гипотенуза 61см, катет 11 см. Найти другой катет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3)Диагональ прямоугольника 15 см, одна из сторон – 9 см. Найти его периметр</a:t>
            </a:r>
          </a:p>
        </p:txBody>
      </p:sp>
      <p:sp>
        <p:nvSpPr>
          <p:cNvPr id="3686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                    </a:t>
            </a:r>
            <a:r>
              <a:rPr lang="en-US" sz="2400" smtClean="0"/>
              <a:t>II</a:t>
            </a:r>
            <a:r>
              <a:rPr lang="ru-RU" sz="2400" smtClean="0"/>
              <a:t>Вариант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1)Гипотенуза 37 см, катет 35 см. Найти другой катет.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2)Катеты 7 и 24 см. Найти гипотенузу.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smtClean="0"/>
              <a:t>3)Диагональ прямоугольника 17 см, одна из сторон – 15 см. Найти его периметр</a:t>
            </a:r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Самостоятельная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smtClean="0"/>
              <a:t>             </a:t>
            </a:r>
            <a:r>
              <a:rPr lang="en-US" smtClean="0"/>
              <a:t>I</a:t>
            </a:r>
            <a:r>
              <a:rPr lang="ru-RU" smtClean="0"/>
              <a:t>Вариант</a:t>
            </a:r>
          </a:p>
          <a:p>
            <a:pPr marL="533400" indent="-533400" eaLnBrk="1" hangingPunct="1">
              <a:buFontTx/>
              <a:buAutoNum type="arabicParenR"/>
            </a:pPr>
            <a:r>
              <a:rPr lang="ru-RU" smtClean="0"/>
              <a:t>17 см</a:t>
            </a:r>
          </a:p>
          <a:p>
            <a:pPr marL="533400" indent="-533400" eaLnBrk="1" hangingPunct="1">
              <a:buFontTx/>
              <a:buAutoNum type="arabicParenR"/>
            </a:pPr>
            <a:r>
              <a:rPr lang="ru-RU" smtClean="0"/>
              <a:t>60 см</a:t>
            </a:r>
          </a:p>
          <a:p>
            <a:pPr marL="533400" indent="-533400" eaLnBrk="1" hangingPunct="1">
              <a:buFontTx/>
              <a:buAutoNum type="arabicParenR"/>
            </a:pPr>
            <a:r>
              <a:rPr lang="ru-RU" smtClean="0"/>
              <a:t>42см</a:t>
            </a:r>
          </a:p>
        </p:txBody>
      </p:sp>
      <p:sp>
        <p:nvSpPr>
          <p:cNvPr id="37891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ru-RU" smtClean="0"/>
              <a:t>                </a:t>
            </a:r>
            <a:r>
              <a:rPr lang="en-US" smtClean="0"/>
              <a:t>II</a:t>
            </a:r>
            <a:r>
              <a:rPr lang="ru-RU" smtClean="0"/>
              <a:t>Вариант</a:t>
            </a:r>
          </a:p>
          <a:p>
            <a:pPr marL="533400" indent="-533400" eaLnBrk="1" hangingPunct="1">
              <a:buFontTx/>
              <a:buAutoNum type="arabicParenR"/>
            </a:pPr>
            <a:r>
              <a:rPr lang="ru-RU" smtClean="0"/>
              <a:t>12см</a:t>
            </a:r>
          </a:p>
          <a:p>
            <a:pPr marL="533400" indent="-533400" eaLnBrk="1" hangingPunct="1">
              <a:buFontTx/>
              <a:buAutoNum type="arabicParenR"/>
            </a:pPr>
            <a:r>
              <a:rPr lang="ru-RU" smtClean="0"/>
              <a:t>25 см</a:t>
            </a:r>
          </a:p>
          <a:p>
            <a:pPr marL="533400" indent="-533400" eaLnBrk="1" hangingPunct="1">
              <a:buFontTx/>
              <a:buAutoNum type="arabicParenR"/>
            </a:pPr>
            <a:r>
              <a:rPr lang="ru-RU" smtClean="0"/>
              <a:t>46 см</a:t>
            </a:r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060575"/>
            <a:ext cx="8229600" cy="4525963"/>
          </a:xfrm>
        </p:spPr>
        <p:txBody>
          <a:bodyPr/>
          <a:lstStyle/>
          <a:p>
            <a:pPr eaLnBrk="1" hangingPunct="1"/>
            <a:r>
              <a:rPr lang="ru-RU" sz="2000" b="1" i="1" smtClean="0"/>
              <a:t>образовательные</a:t>
            </a:r>
            <a:r>
              <a:rPr lang="ru-RU" i="1" smtClean="0"/>
              <a:t> </a:t>
            </a:r>
            <a:r>
              <a:rPr lang="ru-RU" sz="1400" i="1" smtClean="0"/>
              <a:t>Организовать деятельность учащихся по применению теоретических знаний к решению задач. Обеспечить на уроке условия для продуктивной, познавательной деятельности при решении задач конструктивного и творческого уровней</a:t>
            </a:r>
          </a:p>
          <a:p>
            <a:pPr eaLnBrk="1" hangingPunct="1"/>
            <a:r>
              <a:rPr lang="ru-RU" sz="2000" b="1" i="1" smtClean="0"/>
              <a:t>Развивающие </a:t>
            </a:r>
            <a:r>
              <a:rPr lang="ru-RU" sz="1400" i="1" smtClean="0"/>
              <a:t>Создать условия для развития у учащихся интереса к предмету геометрии и её истории. Содействовать быстрой актуализации и практическому применению полученных знаний, умений и способов действий в нестандартной ситуации.</a:t>
            </a:r>
          </a:p>
          <a:p>
            <a:pPr eaLnBrk="1" hangingPunct="1"/>
            <a:r>
              <a:rPr lang="ru-RU" sz="2000" b="1" i="1" smtClean="0"/>
              <a:t>Воспитательные </a:t>
            </a:r>
            <a:r>
              <a:rPr lang="ru-RU" sz="1400" i="1" smtClean="0"/>
              <a:t>Содействовать формированию у учащихся ответственности за свою деятельность. Способствовать формированию у учащихся ответственности за сохранение и укрепление своего здоровья.</a:t>
            </a:r>
            <a:endParaRPr lang="ru-RU" sz="2000" b="1" i="1" smtClean="0"/>
          </a:p>
        </p:txBody>
      </p:sp>
      <p:sp>
        <p:nvSpPr>
          <p:cNvPr id="346115" name="WordArt 3"/>
          <p:cNvSpPr>
            <a:spLocks noChangeArrowheads="1" noChangeShapeType="1" noTextEdit="1"/>
          </p:cNvSpPr>
          <p:nvPr/>
        </p:nvSpPr>
        <p:spPr bwMode="auto">
          <a:xfrm>
            <a:off x="1763713" y="188913"/>
            <a:ext cx="5313362" cy="1414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Цели урока: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6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6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6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6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6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6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46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46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46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58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 contrast="36000"/>
          </a:blip>
          <a:srcRect/>
          <a:stretch>
            <a:fillRect/>
          </a:stretch>
        </p:blipFill>
        <p:spPr bwMode="auto">
          <a:xfrm>
            <a:off x="5219700" y="188913"/>
            <a:ext cx="2817813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7625" y="0"/>
            <a:ext cx="9191625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0" y="1725613"/>
            <a:ext cx="5305425" cy="3203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>
                <a:latin typeface="Verdana" pitchFamily="34" charset="0"/>
              </a:rPr>
              <a:t>   </a:t>
            </a:r>
            <a:r>
              <a:rPr lang="ru-RU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</a:t>
            </a: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ru-RU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теореме</a:t>
            </a: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ru-RU" sz="2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Пифагора</a:t>
            </a:r>
            <a:r>
              <a:rPr lang="en-US" dirty="0">
                <a:latin typeface="Verdana" pitchFamily="34" charset="0"/>
              </a:rPr>
              <a:t> </a:t>
            </a:r>
          </a:p>
          <a:p>
            <a:pPr>
              <a:defRPr/>
            </a:pPr>
            <a:endParaRPr lang="en-US" b="1" dirty="0">
              <a:latin typeface="Verdana" pitchFamily="34" charset="0"/>
            </a:endParaRPr>
          </a:p>
          <a:p>
            <a:pPr>
              <a:defRPr/>
            </a:pPr>
            <a:endParaRPr lang="ru-RU" b="1" i="1" dirty="0">
              <a:latin typeface="Verdana" pitchFamily="34" charset="0"/>
            </a:endParaRPr>
          </a:p>
          <a:p>
            <a:pPr>
              <a:defRPr/>
            </a:pPr>
            <a:r>
              <a:rPr lang="ru-RU" b="1" i="1" dirty="0">
                <a:latin typeface="Verdana" pitchFamily="34" charset="0"/>
              </a:rPr>
              <a:t>   Пребудет вечной истина, как скоро</a:t>
            </a:r>
            <a:br>
              <a:rPr lang="ru-RU" b="1" i="1" dirty="0">
                <a:latin typeface="Verdana" pitchFamily="34" charset="0"/>
              </a:rPr>
            </a:br>
            <a:r>
              <a:rPr lang="ru-RU" b="1" i="1" dirty="0">
                <a:latin typeface="Verdana" pitchFamily="34" charset="0"/>
              </a:rPr>
              <a:t>   Все познает слабый человек!</a:t>
            </a:r>
            <a:br>
              <a:rPr lang="ru-RU" b="1" i="1" dirty="0">
                <a:latin typeface="Verdana" pitchFamily="34" charset="0"/>
              </a:rPr>
            </a:br>
            <a:r>
              <a:rPr lang="ru-RU" b="1" i="1" dirty="0">
                <a:latin typeface="Verdana" pitchFamily="34" charset="0"/>
              </a:rPr>
              <a:t>   И ныне теорема Пифагора</a:t>
            </a:r>
            <a:br>
              <a:rPr lang="ru-RU" b="1" i="1" dirty="0">
                <a:latin typeface="Verdana" pitchFamily="34" charset="0"/>
              </a:rPr>
            </a:br>
            <a:r>
              <a:rPr lang="ru-RU" b="1" i="1" dirty="0">
                <a:latin typeface="Verdana" pitchFamily="34" charset="0"/>
              </a:rPr>
              <a:t>   Верна, как и в его далекий век.</a:t>
            </a:r>
            <a:br>
              <a:rPr lang="ru-RU" b="1" i="1" dirty="0">
                <a:latin typeface="Verdana" pitchFamily="34" charset="0"/>
              </a:rPr>
            </a:br>
            <a:r>
              <a:rPr lang="ru-RU" b="1" i="1" dirty="0">
                <a:latin typeface="Verdana" pitchFamily="34" charset="0"/>
              </a:rPr>
              <a:t/>
            </a:r>
            <a:br>
              <a:rPr lang="ru-RU" b="1" i="1" dirty="0">
                <a:latin typeface="Verdana" pitchFamily="34" charset="0"/>
              </a:rPr>
            </a:br>
            <a:r>
              <a:rPr lang="ru-RU" b="1" i="1" dirty="0">
                <a:latin typeface="Verdana" pitchFamily="34" charset="0"/>
              </a:rPr>
              <a:t>   .</a:t>
            </a:r>
            <a:endParaRPr lang="en-US" b="1" i="1" dirty="0">
              <a:latin typeface="Verdana" pitchFamily="34" charset="0"/>
            </a:endParaRPr>
          </a:p>
          <a:p>
            <a:pPr>
              <a:defRPr/>
            </a:pPr>
            <a:endParaRPr lang="en-US" b="1" i="1" dirty="0">
              <a:latin typeface="Verdana" pitchFamily="34" charset="0"/>
            </a:endParaRPr>
          </a:p>
          <a:p>
            <a:pPr>
              <a:defRPr/>
            </a:pPr>
            <a:r>
              <a:rPr lang="en-US" b="1" dirty="0">
                <a:latin typeface="Verdana" pitchFamily="34" charset="0"/>
              </a:rPr>
              <a:t>                                               A.</a:t>
            </a:r>
            <a:r>
              <a:rPr lang="ru-RU" b="1" dirty="0">
                <a:latin typeface="Verdana" pitchFamily="34" charset="0"/>
              </a:rPr>
              <a:t>Шамиссо</a:t>
            </a:r>
            <a:endParaRPr lang="ru-RU" dirty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Используемая литература: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95288" y="2781300"/>
            <a:ext cx="79248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b="1"/>
              <a:t>      Л.С.Атанасян  Геометрия 7-9.М-Просвещение, 2014г.</a:t>
            </a:r>
          </a:p>
          <a:p>
            <a:pPr marL="342900" indent="-342900"/>
            <a:r>
              <a:rPr lang="ru-RU" b="1"/>
              <a:t>      Математика, 5-11 кл. Практикум-1С: Образование 3.0. ЗАО «1С», 2003-2004г. (электронное пособие, раздел Планиметрия→ Исследования и практикумы→ Теорема Пифагора).</a:t>
            </a:r>
          </a:p>
          <a:p>
            <a:pPr marL="342900" indent="-342900"/>
            <a:r>
              <a:rPr lang="ru-RU" b="1"/>
              <a:t>      Г.И.Глейзер История математики в средней школе Просвещение 1970г.</a:t>
            </a:r>
          </a:p>
          <a:p>
            <a:pPr marL="342900" indent="-342900"/>
            <a:r>
              <a:rPr lang="ru-RU" b="1"/>
              <a:t>      Я.И.Перельман Занимательная геометрия Москва «Наука» 1976г</a:t>
            </a:r>
          </a:p>
          <a:p>
            <a:pPr marL="342900" indent="-342900"/>
            <a:r>
              <a:rPr lang="ru-RU" b="1"/>
              <a:t>      Интернет ресурсы</a:t>
            </a:r>
          </a:p>
          <a:p>
            <a:pPr marL="342900" indent="-342900"/>
            <a:r>
              <a:rPr lang="ru-RU" b="1"/>
              <a:t>      Зрительная гимнастика по Базарнову В.Ф.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971550" y="765175"/>
            <a:ext cx="7345363" cy="5805488"/>
            <a:chOff x="612" y="663"/>
            <a:chExt cx="4627" cy="3657"/>
          </a:xfrm>
        </p:grpSpPr>
        <p:sp>
          <p:nvSpPr>
            <p:cNvPr id="12297" name="Rectangle 3"/>
            <p:cNvSpPr>
              <a:spLocks noChangeArrowheads="1"/>
            </p:cNvSpPr>
            <p:nvPr/>
          </p:nvSpPr>
          <p:spPr bwMode="auto">
            <a:xfrm>
              <a:off x="612" y="1706"/>
              <a:ext cx="1633" cy="1363"/>
            </a:xfrm>
            <a:prstGeom prst="rect">
              <a:avLst/>
            </a:prstGeom>
            <a:noFill/>
            <a:ln w="31750">
              <a:solidFill>
                <a:srgbClr val="C9DAE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schemeClr val="accent2"/>
                </a:solidFill>
                <a:latin typeface="Tahoma" pitchFamily="34" charset="0"/>
              </a:endParaRPr>
            </a:p>
          </p:txBody>
        </p:sp>
        <p:sp>
          <p:nvSpPr>
            <p:cNvPr id="12298" name="Rectangle 4"/>
            <p:cNvSpPr>
              <a:spLocks noChangeArrowheads="1"/>
            </p:cNvSpPr>
            <p:nvPr/>
          </p:nvSpPr>
          <p:spPr bwMode="auto">
            <a:xfrm>
              <a:off x="2245" y="3069"/>
              <a:ext cx="1633" cy="1251"/>
            </a:xfrm>
            <a:prstGeom prst="rect">
              <a:avLst/>
            </a:prstGeom>
            <a:noFill/>
            <a:ln w="31750">
              <a:solidFill>
                <a:srgbClr val="C9DAE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9" name="Rectangle 5"/>
            <p:cNvSpPr>
              <a:spLocks noChangeArrowheads="1"/>
            </p:cNvSpPr>
            <p:nvPr/>
          </p:nvSpPr>
          <p:spPr bwMode="auto">
            <a:xfrm rot="2374324">
              <a:off x="2608" y="663"/>
              <a:ext cx="2133" cy="1953"/>
            </a:xfrm>
            <a:prstGeom prst="rect">
              <a:avLst/>
            </a:prstGeom>
            <a:noFill/>
            <a:ln w="31750">
              <a:solidFill>
                <a:srgbClr val="C9DAED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0" name="Text Box 6"/>
            <p:cNvSpPr txBox="1">
              <a:spLocks noChangeArrowheads="1"/>
            </p:cNvSpPr>
            <p:nvPr/>
          </p:nvSpPr>
          <p:spPr bwMode="auto">
            <a:xfrm rot="220812">
              <a:off x="836" y="2025"/>
              <a:ext cx="1133" cy="327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B7D3ED"/>
                  </a:solidFill>
                  <a:latin typeface="Tahoma" pitchFamily="34" charset="0"/>
                </a:rPr>
                <a:t>S = </a:t>
              </a:r>
              <a:r>
                <a:rPr lang="ru-RU" sz="2800" b="1">
                  <a:solidFill>
                    <a:srgbClr val="B7D3ED"/>
                  </a:solidFill>
                  <a:latin typeface="Tahoma" pitchFamily="34" charset="0"/>
                </a:rPr>
                <a:t>а</a:t>
              </a:r>
              <a:r>
                <a:rPr lang="en-US" sz="2800" b="1">
                  <a:solidFill>
                    <a:srgbClr val="B7D3ED"/>
                  </a:solidFill>
                  <a:latin typeface="Tahoma" pitchFamily="34" charset="0"/>
                </a:rPr>
                <a:t> ²</a:t>
              </a:r>
            </a:p>
          </p:txBody>
        </p:sp>
        <p:sp>
          <p:nvSpPr>
            <p:cNvPr id="12301" name="Text Box 7"/>
            <p:cNvSpPr txBox="1">
              <a:spLocks noChangeArrowheads="1"/>
            </p:cNvSpPr>
            <p:nvPr/>
          </p:nvSpPr>
          <p:spPr bwMode="auto">
            <a:xfrm>
              <a:off x="2852" y="3318"/>
              <a:ext cx="1056" cy="327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B7D3ED"/>
                  </a:solidFill>
                  <a:latin typeface="Tahoma" pitchFamily="34" charset="0"/>
                </a:rPr>
                <a:t>S = b²</a:t>
              </a:r>
            </a:p>
          </p:txBody>
        </p:sp>
        <p:sp>
          <p:nvSpPr>
            <p:cNvPr id="12302" name="Text Box 8"/>
            <p:cNvSpPr txBox="1">
              <a:spLocks noChangeArrowheads="1"/>
            </p:cNvSpPr>
            <p:nvPr/>
          </p:nvSpPr>
          <p:spPr bwMode="auto">
            <a:xfrm>
              <a:off x="3316" y="1887"/>
              <a:ext cx="1923" cy="327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B7D3ED"/>
                  </a:solidFill>
                  <a:latin typeface="Tahoma" pitchFamily="34" charset="0"/>
                </a:rPr>
                <a:t>S = c²</a:t>
              </a:r>
            </a:p>
          </p:txBody>
        </p:sp>
        <p:sp>
          <p:nvSpPr>
            <p:cNvPr id="12303" name="Rectangle 9"/>
            <p:cNvSpPr>
              <a:spLocks noChangeArrowheads="1"/>
            </p:cNvSpPr>
            <p:nvPr/>
          </p:nvSpPr>
          <p:spPr bwMode="auto">
            <a:xfrm>
              <a:off x="2336" y="2750"/>
              <a:ext cx="1478" cy="327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>
                  <a:solidFill>
                    <a:srgbClr val="B7D3ED"/>
                  </a:solidFill>
                  <a:latin typeface="Tahoma" pitchFamily="34" charset="0"/>
                </a:rPr>
                <a:t>c²=a²+b²</a:t>
              </a:r>
            </a:p>
          </p:txBody>
        </p:sp>
      </p:grpSp>
      <p:sp>
        <p:nvSpPr>
          <p:cNvPr id="349194" name="WordArt 10"/>
          <p:cNvSpPr>
            <a:spLocks noChangeArrowheads="1" noChangeShapeType="1" noTextEdit="1"/>
          </p:cNvSpPr>
          <p:nvPr/>
        </p:nvSpPr>
        <p:spPr bwMode="auto">
          <a:xfrm>
            <a:off x="2051050" y="476250"/>
            <a:ext cx="47148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rgbClr val="244FC8"/>
                  </a:solidFill>
                  <a:round/>
                  <a:headEnd/>
                  <a:tailEnd/>
                </a:ln>
                <a:solidFill>
                  <a:srgbClr val="244FC8"/>
                </a:solidFill>
                <a:effectLst>
                  <a:outerShdw dist="35921" dir="2700000" algn="ctr" rotWithShape="0">
                    <a:srgbClr val="000000"/>
                  </a:outerShdw>
                </a:effectLst>
                <a:latin typeface="Arial"/>
                <a:cs typeface="Arial"/>
              </a:rPr>
              <a:t>ИСТОРИЧЕСКАЯ СПРАВКА</a:t>
            </a:r>
          </a:p>
        </p:txBody>
      </p:sp>
      <p:sp>
        <p:nvSpPr>
          <p:cNvPr id="349196" name="Text Box 12"/>
          <p:cNvSpPr txBox="1">
            <a:spLocks noChangeArrowheads="1"/>
          </p:cNvSpPr>
          <p:nvPr/>
        </p:nvSpPr>
        <p:spPr bwMode="auto">
          <a:xfrm>
            <a:off x="0" y="5300663"/>
            <a:ext cx="43561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244FC8"/>
                </a:solidFill>
                <a:latin typeface="Tahoma" pitchFamily="34" charset="0"/>
              </a:rPr>
              <a:t>Пифагор (Pythagoras) Самосский 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244FC8"/>
                </a:solidFill>
                <a:latin typeface="Tahoma" pitchFamily="34" charset="0"/>
              </a:rPr>
              <a:t>(ок. 570 - 500 до н.э.)</a:t>
            </a:r>
            <a:r>
              <a:rPr lang="ru-RU" sz="2000">
                <a:solidFill>
                  <a:srgbClr val="244FC8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4284663" y="1196975"/>
            <a:ext cx="4319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349198" name="Text Box 14"/>
          <p:cNvSpPr txBox="1">
            <a:spLocks noChangeArrowheads="1"/>
          </p:cNvSpPr>
          <p:nvPr/>
        </p:nvSpPr>
        <p:spPr bwMode="auto">
          <a:xfrm>
            <a:off x="4067175" y="1196975"/>
            <a:ext cx="4608513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244FC8"/>
                </a:solidFill>
                <a:latin typeface="Tahoma" pitchFamily="34" charset="0"/>
              </a:rPr>
              <a:t>Пифагор родился в 580 г. до н. э. В молодости он много путешествовал, собирая по крупицам знания древнейших народов по математике, астрономии, технике. Вернувшись на родину, на остров Самос, он собирает вокруг себя юношей и ведёт с ними беседы. Так образовался “ пифагорейский союз”. В союзе царит дисциплина, послушание. Слово учителя закон. Вскоре союз становится политическим союзом единомышленников. Нам чужды политические взгляды Пифагора-аристократа, но исключительные заслуги Пифагора-учёного вызывают у нас уважение и восторг.</a:t>
            </a:r>
          </a:p>
        </p:txBody>
      </p:sp>
      <p:sp>
        <p:nvSpPr>
          <p:cNvPr id="349199" name="AutoShap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165850"/>
            <a:ext cx="647700" cy="431800"/>
          </a:xfrm>
          <a:prstGeom prst="actionButtonForwardNext">
            <a:avLst/>
          </a:prstGeom>
          <a:solidFill>
            <a:srgbClr val="5C90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2296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143000"/>
            <a:ext cx="34036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94" grpId="0" animBg="1"/>
      <p:bldP spid="349196" grpId="0"/>
      <p:bldP spid="349198" grpId="0"/>
      <p:bldP spid="3491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4915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7379" name="WordArt 3"/>
          <p:cNvSpPr>
            <a:spLocks noChangeArrowheads="1" noChangeShapeType="1" noTextEdit="1"/>
          </p:cNvSpPr>
          <p:nvPr/>
        </p:nvSpPr>
        <p:spPr bwMode="auto">
          <a:xfrm rot="-852181">
            <a:off x="3419475" y="3860800"/>
            <a:ext cx="3095625" cy="1727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28569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240000" scaled="1"/>
                </a:gradFill>
                <a:latin typeface="Arial"/>
                <a:cs typeface="Arial"/>
              </a:rPr>
              <a:t>о. </a:t>
            </a:r>
            <a:r>
              <a:rPr lang="ru-RU" sz="36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240000" scaled="1"/>
                </a:gradFill>
                <a:latin typeface="Arial"/>
                <a:cs typeface="Arial"/>
              </a:rPr>
              <a:t>Самос</a:t>
            </a:r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240000" scaled="1"/>
                </a:gradFill>
                <a:latin typeface="Arial"/>
                <a:cs typeface="Arial"/>
              </a:rPr>
              <a:t> </a:t>
            </a:r>
          </a:p>
        </p:txBody>
      </p:sp>
      <p:sp>
        <p:nvSpPr>
          <p:cNvPr id="357380" name="AutoShape 4"/>
          <p:cNvSpPr>
            <a:spLocks noChangeArrowheads="1"/>
          </p:cNvSpPr>
          <p:nvPr/>
        </p:nvSpPr>
        <p:spPr bwMode="auto">
          <a:xfrm rot="-2084820">
            <a:off x="6156325" y="3573463"/>
            <a:ext cx="577850" cy="215900"/>
          </a:xfrm>
          <a:prstGeom prst="rightArrow">
            <a:avLst>
              <a:gd name="adj1" fmla="val 50000"/>
              <a:gd name="adj2" fmla="val 66912"/>
            </a:avLst>
          </a:prstGeom>
          <a:solidFill>
            <a:srgbClr val="CC99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>
              <a:solidFill>
                <a:srgbClr val="CC99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animBg="1"/>
      <p:bldP spid="3573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Карточка№1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                  АВ=6см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С                                     ВС=8см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                  АС=?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А                                        В</a:t>
            </a:r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Индивидуальная работа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285875" y="3143250"/>
            <a:ext cx="3241675" cy="21590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285875" y="5072063"/>
            <a:ext cx="217488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3333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Карточка №2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</a:t>
            </a:r>
          </a:p>
        </p:txBody>
      </p:sp>
      <p:sp>
        <p:nvSpPr>
          <p:cNvPr id="15363" name="Rectangle 28"/>
          <p:cNvSpPr>
            <a:spLocks noChangeArrowheads="1"/>
          </p:cNvSpPr>
          <p:nvPr/>
        </p:nvSpPr>
        <p:spPr bwMode="auto">
          <a:xfrm>
            <a:off x="1785938" y="2786063"/>
            <a:ext cx="1785937" cy="12144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4" name="Line 29"/>
          <p:cNvSpPr>
            <a:spLocks noChangeShapeType="1"/>
          </p:cNvSpPr>
          <p:nvPr/>
        </p:nvSpPr>
        <p:spPr bwMode="auto">
          <a:xfrm>
            <a:off x="1784350" y="2752725"/>
            <a:ext cx="1787525" cy="1247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Rectangle 31"/>
          <p:cNvSpPr>
            <a:spLocks noChangeArrowheads="1"/>
          </p:cNvSpPr>
          <p:nvPr/>
        </p:nvSpPr>
        <p:spPr bwMode="auto">
          <a:xfrm>
            <a:off x="1143000" y="2606675"/>
            <a:ext cx="75723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cs typeface="Times New Roman" pitchFamily="18" charset="0"/>
              </a:rPr>
              <a:t>                                                   АВС</a:t>
            </a:r>
            <a:r>
              <a:rPr lang="en-US">
                <a:cs typeface="Times New Roman" pitchFamily="18" charset="0"/>
              </a:rPr>
              <a:t>D</a:t>
            </a:r>
            <a:r>
              <a:rPr lang="ru-RU">
                <a:cs typeface="Times New Roman" pitchFamily="18" charset="0"/>
              </a:rPr>
              <a:t>-прямоугольник </a:t>
            </a:r>
            <a:endParaRPr lang="ru-RU"/>
          </a:p>
          <a:p>
            <a:pPr eaLnBrk="0" hangingPunct="0"/>
            <a:r>
              <a:rPr lang="ru-RU">
                <a:cs typeface="Times New Roman" pitchFamily="18" charset="0"/>
              </a:rPr>
              <a:t>                                                   Диагональ В</a:t>
            </a:r>
            <a:r>
              <a:rPr lang="en-US">
                <a:cs typeface="Times New Roman" pitchFamily="18" charset="0"/>
              </a:rPr>
              <a:t>D</a:t>
            </a:r>
            <a:r>
              <a:rPr lang="ru-RU">
                <a:cs typeface="Times New Roman" pitchFamily="18" charset="0"/>
              </a:rPr>
              <a:t>=13см</a:t>
            </a:r>
            <a:endParaRPr lang="ru-RU"/>
          </a:p>
          <a:p>
            <a:pPr eaLnBrk="0" hangingPunct="0"/>
            <a:r>
              <a:rPr lang="ru-RU">
                <a:cs typeface="Times New Roman" pitchFamily="18" charset="0"/>
              </a:rPr>
              <a:t>                                                   Сторона   А</a:t>
            </a:r>
            <a:r>
              <a:rPr lang="en-US">
                <a:cs typeface="Times New Roman" pitchFamily="18" charset="0"/>
              </a:rPr>
              <a:t>D</a:t>
            </a:r>
            <a:r>
              <a:rPr lang="ru-RU">
                <a:cs typeface="Times New Roman" pitchFamily="18" charset="0"/>
              </a:rPr>
              <a:t>=12см</a:t>
            </a:r>
            <a:endParaRPr lang="ru-RU"/>
          </a:p>
          <a:p>
            <a:pPr eaLnBrk="0" hangingPunct="0"/>
            <a:r>
              <a:rPr lang="ru-RU">
                <a:cs typeface="Times New Roman" pitchFamily="18" charset="0"/>
              </a:rPr>
              <a:t>                                                   Найти сторону АВ и периметр АВС</a:t>
            </a:r>
            <a:r>
              <a:rPr lang="en-US">
                <a:cs typeface="Times New Roman" pitchFamily="18" charset="0"/>
              </a:rPr>
              <a:t>D</a:t>
            </a:r>
            <a:endParaRPr lang="ru-RU"/>
          </a:p>
          <a:p>
            <a:pPr eaLnBrk="0" hangingPunct="0"/>
            <a:endParaRPr lang="ru-RU"/>
          </a:p>
        </p:txBody>
      </p:sp>
      <p:sp>
        <p:nvSpPr>
          <p:cNvPr id="15366" name="Rectangle 32"/>
          <p:cNvSpPr>
            <a:spLocks noChangeArrowheads="1"/>
          </p:cNvSpPr>
          <p:nvPr/>
        </p:nvSpPr>
        <p:spPr bwMode="auto">
          <a:xfrm>
            <a:off x="1670050" y="3703638"/>
            <a:ext cx="12668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r>
              <a:rPr lang="ru-RU" sz="1200">
                <a:cs typeface="Times New Roman" pitchFamily="18" charset="0"/>
              </a:rPr>
              <a:t>                        </a:t>
            </a:r>
            <a:endParaRPr lang="ru-RU" sz="1100"/>
          </a:p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 rot="7429707">
            <a:off x="2006600" y="2184400"/>
            <a:ext cx="3370263" cy="5097463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Freeform 3"/>
          <p:cNvSpPr>
            <a:spLocks/>
          </p:cNvSpPr>
          <p:nvPr/>
        </p:nvSpPr>
        <p:spPr bwMode="auto">
          <a:xfrm>
            <a:off x="2373313" y="2054225"/>
            <a:ext cx="336550" cy="203200"/>
          </a:xfrm>
          <a:custGeom>
            <a:avLst/>
            <a:gdLst>
              <a:gd name="T0" fmla="*/ 0 w 212"/>
              <a:gd name="T1" fmla="*/ 100806227 h 128"/>
              <a:gd name="T2" fmla="*/ 342741251 w 212"/>
              <a:gd name="T3" fmla="*/ 322579945 h 128"/>
              <a:gd name="T4" fmla="*/ 534273170 w 212"/>
              <a:gd name="T5" fmla="*/ 0 h 128"/>
              <a:gd name="T6" fmla="*/ 0 60000 65536"/>
              <a:gd name="T7" fmla="*/ 0 60000 65536"/>
              <a:gd name="T8" fmla="*/ 0 60000 65536"/>
              <a:gd name="T9" fmla="*/ 0 w 212"/>
              <a:gd name="T10" fmla="*/ 0 h 128"/>
              <a:gd name="T11" fmla="*/ 212 w 212"/>
              <a:gd name="T12" fmla="*/ 128 h 1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128">
                <a:moveTo>
                  <a:pt x="0" y="40"/>
                </a:moveTo>
                <a:lnTo>
                  <a:pt x="136" y="128"/>
                </a:lnTo>
                <a:lnTo>
                  <a:pt x="21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52400" y="228600"/>
            <a:ext cx="89916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>
                <a:cs typeface="Arial" charset="0"/>
              </a:rPr>
              <a:t>Катеты прямоугольного треугольника относятся как 3 : 4, а гипотенуза равна 15 см. Найдите периметр треугольника.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621463" y="47244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>
                <a:cs typeface="Arial" charset="0"/>
              </a:rPr>
              <a:t>В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78063" y="1447800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ru-RU" sz="2800" b="1">
                <a:cs typeface="Arial" charset="0"/>
              </a:rPr>
              <a:t>С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73063" y="46482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>
                <a:cs typeface="Arial" charset="0"/>
              </a:rPr>
              <a:t>A</a:t>
            </a:r>
            <a:endParaRPr lang="ru-RU" sz="2800" b="1">
              <a:cs typeface="Arial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192463" y="4648200"/>
            <a:ext cx="581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cs typeface="Arial" charset="0"/>
              </a:rPr>
              <a:t>15</a:t>
            </a:r>
          </a:p>
        </p:txBody>
      </p:sp>
      <p:sp>
        <p:nvSpPr>
          <p:cNvPr id="178185" name="Text Box 9"/>
          <p:cNvSpPr txBox="1">
            <a:spLocks noChangeArrowheads="1"/>
          </p:cNvSpPr>
          <p:nvPr/>
        </p:nvSpPr>
        <p:spPr bwMode="auto">
          <a:xfrm>
            <a:off x="906463" y="2617788"/>
            <a:ext cx="63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3х</a:t>
            </a:r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4411663" y="2667000"/>
            <a:ext cx="63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4х</a:t>
            </a:r>
          </a:p>
        </p:txBody>
      </p:sp>
      <p:sp>
        <p:nvSpPr>
          <p:cNvPr id="178187" name="Text Box 11"/>
          <p:cNvSpPr txBox="1">
            <a:spLocks noChangeArrowheads="1"/>
          </p:cNvSpPr>
          <p:nvPr/>
        </p:nvSpPr>
        <p:spPr bwMode="auto">
          <a:xfrm>
            <a:off x="5791200" y="1295400"/>
            <a:ext cx="264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cs typeface="Arial" charset="0"/>
              </a:rPr>
              <a:t>(3х)</a:t>
            </a:r>
            <a:r>
              <a:rPr lang="ru-RU" sz="2400" b="1" baseline="30000">
                <a:cs typeface="Arial" charset="0"/>
              </a:rPr>
              <a:t>2</a:t>
            </a:r>
            <a:r>
              <a:rPr lang="ru-RU" sz="2400" b="1">
                <a:cs typeface="Arial" charset="0"/>
              </a:rPr>
              <a:t> + (4х)</a:t>
            </a:r>
            <a:r>
              <a:rPr lang="ru-RU" sz="2400" b="1" baseline="30000">
                <a:cs typeface="Arial" charset="0"/>
              </a:rPr>
              <a:t>2</a:t>
            </a:r>
            <a:r>
              <a:rPr lang="ru-RU" sz="2400" b="1">
                <a:cs typeface="Arial" charset="0"/>
              </a:rPr>
              <a:t> = 15</a:t>
            </a:r>
            <a:r>
              <a:rPr lang="ru-RU" sz="2400" b="1" baseline="30000">
                <a:cs typeface="Arial" charset="0"/>
              </a:rPr>
              <a:t>2</a:t>
            </a:r>
            <a:endParaRPr lang="ru-RU" sz="2400" b="1">
              <a:cs typeface="Arial" charset="0"/>
            </a:endParaRPr>
          </a:p>
        </p:txBody>
      </p:sp>
      <p:sp>
        <p:nvSpPr>
          <p:cNvPr id="178188" name="Text Box 12"/>
          <p:cNvSpPr txBox="1">
            <a:spLocks noChangeArrowheads="1"/>
          </p:cNvSpPr>
          <p:nvPr/>
        </p:nvSpPr>
        <p:spPr bwMode="auto">
          <a:xfrm>
            <a:off x="6096000" y="2057400"/>
            <a:ext cx="246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cs typeface="Arial" charset="0"/>
              </a:rPr>
              <a:t>9х</a:t>
            </a:r>
            <a:r>
              <a:rPr lang="ru-RU" sz="2400" b="1" baseline="30000">
                <a:cs typeface="Arial" charset="0"/>
              </a:rPr>
              <a:t>2</a:t>
            </a:r>
            <a:r>
              <a:rPr lang="ru-RU" sz="2400" b="1">
                <a:cs typeface="Arial" charset="0"/>
              </a:rPr>
              <a:t> + 16х</a:t>
            </a:r>
            <a:r>
              <a:rPr lang="ru-RU" sz="2400" b="1" baseline="30000">
                <a:cs typeface="Arial" charset="0"/>
              </a:rPr>
              <a:t>2</a:t>
            </a:r>
            <a:r>
              <a:rPr lang="ru-RU" sz="2400" b="1">
                <a:cs typeface="Arial" charset="0"/>
              </a:rPr>
              <a:t> = 225</a:t>
            </a:r>
          </a:p>
        </p:txBody>
      </p:sp>
      <p:sp>
        <p:nvSpPr>
          <p:cNvPr id="178189" name="Text Box 13"/>
          <p:cNvSpPr txBox="1">
            <a:spLocks noChangeArrowheads="1"/>
          </p:cNvSpPr>
          <p:nvPr/>
        </p:nvSpPr>
        <p:spPr bwMode="auto">
          <a:xfrm>
            <a:off x="6477000" y="2743200"/>
            <a:ext cx="166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cs typeface="Arial" charset="0"/>
              </a:rPr>
              <a:t>25х</a:t>
            </a:r>
            <a:r>
              <a:rPr lang="ru-RU" sz="2400" b="1" baseline="30000">
                <a:cs typeface="Arial" charset="0"/>
              </a:rPr>
              <a:t>2</a:t>
            </a:r>
            <a:r>
              <a:rPr lang="ru-RU" sz="2400" b="1">
                <a:cs typeface="Arial" charset="0"/>
              </a:rPr>
              <a:t> = 225</a:t>
            </a:r>
          </a:p>
        </p:txBody>
      </p:sp>
      <p:sp>
        <p:nvSpPr>
          <p:cNvPr id="178190" name="Text Box 14"/>
          <p:cNvSpPr txBox="1">
            <a:spLocks noChangeArrowheads="1"/>
          </p:cNvSpPr>
          <p:nvPr/>
        </p:nvSpPr>
        <p:spPr bwMode="auto">
          <a:xfrm>
            <a:off x="7010400" y="3505200"/>
            <a:ext cx="98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cs typeface="Arial" charset="0"/>
              </a:rPr>
              <a:t>х</a:t>
            </a:r>
            <a:r>
              <a:rPr lang="ru-RU" sz="2400" b="1" baseline="30000">
                <a:cs typeface="Arial" charset="0"/>
              </a:rPr>
              <a:t>2</a:t>
            </a:r>
            <a:r>
              <a:rPr lang="ru-RU" sz="2400" b="1">
                <a:cs typeface="Arial" charset="0"/>
              </a:rPr>
              <a:t> = 9</a:t>
            </a:r>
          </a:p>
        </p:txBody>
      </p:sp>
      <p:sp>
        <p:nvSpPr>
          <p:cNvPr id="178191" name="Text Box 15"/>
          <p:cNvSpPr txBox="1">
            <a:spLocks noChangeArrowheads="1"/>
          </p:cNvSpPr>
          <p:nvPr/>
        </p:nvSpPr>
        <p:spPr bwMode="auto">
          <a:xfrm>
            <a:off x="7239000" y="41910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cs typeface="Arial" charset="0"/>
              </a:rPr>
              <a:t>х = 3</a:t>
            </a:r>
          </a:p>
        </p:txBody>
      </p:sp>
      <p:sp>
        <p:nvSpPr>
          <p:cNvPr id="178192" name="Text Box 16"/>
          <p:cNvSpPr txBox="1">
            <a:spLocks noChangeArrowheads="1"/>
          </p:cNvSpPr>
          <p:nvPr/>
        </p:nvSpPr>
        <p:spPr bwMode="auto">
          <a:xfrm>
            <a:off x="381000" y="5562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Стороны треугольника 9, 12, 15.      Р = 36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7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17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"/>
                                        <p:tgtEl>
                                          <p:spTgt spid="17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8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500"/>
                                        <p:tgtEl>
                                          <p:spTgt spid="178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8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500"/>
                                        <p:tgtEl>
                                          <p:spTgt spid="17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500"/>
                                        <p:tgtEl>
                                          <p:spTgt spid="17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8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17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5" grpId="0"/>
      <p:bldP spid="178186" grpId="0"/>
      <p:bldP spid="178187" grpId="0"/>
      <p:bldP spid="178188" grpId="0"/>
      <p:bldP spid="178189" grpId="0"/>
      <p:bldP spid="178190" grpId="0"/>
      <p:bldP spid="178191" grpId="0"/>
      <p:bldP spid="1781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395288" y="188913"/>
            <a:ext cx="1800225" cy="2519362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AutoShape 5"/>
          <p:cNvSpPr>
            <a:spLocks noChangeArrowheads="1"/>
          </p:cNvSpPr>
          <p:nvPr/>
        </p:nvSpPr>
        <p:spPr bwMode="auto">
          <a:xfrm rot="5825888">
            <a:off x="6377781" y="2447132"/>
            <a:ext cx="1944687" cy="2952750"/>
          </a:xfrm>
          <a:prstGeom prst="rtTriangle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6011863" y="12684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179388" y="1196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7414" name="Rectangle 8"/>
          <p:cNvSpPr>
            <a:spLocks noChangeArrowheads="1"/>
          </p:cNvSpPr>
          <p:nvPr/>
        </p:nvSpPr>
        <p:spPr bwMode="auto">
          <a:xfrm>
            <a:off x="1116013" y="27813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1476375" y="12684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7416" name="Rectangle 16"/>
          <p:cNvSpPr>
            <a:spLocks noChangeArrowheads="1"/>
          </p:cNvSpPr>
          <p:nvPr/>
        </p:nvSpPr>
        <p:spPr bwMode="auto">
          <a:xfrm>
            <a:off x="7308850" y="39338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13</a:t>
            </a:r>
          </a:p>
        </p:txBody>
      </p:sp>
      <p:sp>
        <p:nvSpPr>
          <p:cNvPr id="17417" name="Rectangle 17"/>
          <p:cNvSpPr>
            <a:spLocks noChangeArrowheads="1"/>
          </p:cNvSpPr>
          <p:nvPr/>
        </p:nvSpPr>
        <p:spPr bwMode="auto">
          <a:xfrm>
            <a:off x="5508625" y="35004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7418" name="Rectangle 18"/>
          <p:cNvSpPr>
            <a:spLocks noChangeArrowheads="1"/>
          </p:cNvSpPr>
          <p:nvPr/>
        </p:nvSpPr>
        <p:spPr bwMode="auto">
          <a:xfrm>
            <a:off x="7308850" y="24209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7419" name="Rectangle 19"/>
          <p:cNvSpPr>
            <a:spLocks noChangeArrowheads="1"/>
          </p:cNvSpPr>
          <p:nvPr/>
        </p:nvSpPr>
        <p:spPr bwMode="auto">
          <a:xfrm>
            <a:off x="5148263" y="188913"/>
            <a:ext cx="381635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Устная работа</a:t>
            </a:r>
          </a:p>
        </p:txBody>
      </p:sp>
      <p:sp>
        <p:nvSpPr>
          <p:cNvPr id="17420" name="Rectangle 20"/>
          <p:cNvSpPr>
            <a:spLocks noChangeArrowheads="1"/>
          </p:cNvSpPr>
          <p:nvPr/>
        </p:nvSpPr>
        <p:spPr bwMode="auto">
          <a:xfrm>
            <a:off x="395288" y="2492375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1" name="Rectangle 25"/>
          <p:cNvSpPr>
            <a:spLocks noChangeArrowheads="1"/>
          </p:cNvSpPr>
          <p:nvPr/>
        </p:nvSpPr>
        <p:spPr bwMode="auto">
          <a:xfrm rot="450729">
            <a:off x="6011863" y="2781300"/>
            <a:ext cx="2889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393</TotalTime>
  <Words>758</Words>
  <Application>Microsoft Office PowerPoint</Application>
  <PresentationFormat>Экран (4:3)</PresentationFormat>
  <Paragraphs>167</Paragraphs>
  <Slides>31</Slides>
  <Notes>4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41" baseType="lpstr">
      <vt:lpstr>Arial</vt:lpstr>
      <vt:lpstr>Lucida Sans Unicode</vt:lpstr>
      <vt:lpstr>Wingdings 3</vt:lpstr>
      <vt:lpstr>Verdana</vt:lpstr>
      <vt:lpstr>Wingdings 2</vt:lpstr>
      <vt:lpstr>Tahoma</vt:lpstr>
      <vt:lpstr>Wingdings</vt:lpstr>
      <vt:lpstr>Times New Roman</vt:lpstr>
      <vt:lpstr>Monotype Corsiva</vt:lpstr>
      <vt:lpstr>Открытая</vt:lpstr>
      <vt:lpstr>Слайд 1</vt:lpstr>
      <vt:lpstr>Слайд 2</vt:lpstr>
      <vt:lpstr>Слайд 3</vt:lpstr>
      <vt:lpstr>Слайд 4</vt:lpstr>
      <vt:lpstr>Слайд 5</vt:lpstr>
      <vt:lpstr>Индивидуальная работа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Какова глубина в современных единицах  длины (1 фут приближённо  равен 0,3 м) ? </vt:lpstr>
      <vt:lpstr> На берегу реки рос тополь одинокий. Вдруг ветра порыв его ствол надломал. Бедный тополь упал. И угол прямой с теченьем реки его ствол составлял. Запомни теперь, что в том месте река в четыре лишь фута была широка. Верхушка склонилась у края реки, осталось три фута всего от ствола. Прошу тебя, скоро теперь мне скажи: у тополя как велика высота?  </vt:lpstr>
      <vt:lpstr>Задача Бхаскары</vt:lpstr>
      <vt:lpstr>Домашнее задание</vt:lpstr>
      <vt:lpstr>Зрительная гимнастика</vt:lpstr>
      <vt:lpstr>Слайд 20</vt:lpstr>
      <vt:lpstr>Слайд 21</vt:lpstr>
      <vt:lpstr>Слайд 22</vt:lpstr>
      <vt:lpstr>Слайд 23</vt:lpstr>
      <vt:lpstr>Слайд 24</vt:lpstr>
      <vt:lpstr>Слайд 25</vt:lpstr>
      <vt:lpstr>Будьте здоровы!</vt:lpstr>
      <vt:lpstr>Слайд 27</vt:lpstr>
      <vt:lpstr>Самостоятельная работа</vt:lpstr>
      <vt:lpstr>Проверь себя</vt:lpstr>
      <vt:lpstr>Слайд 30</vt:lpstr>
      <vt:lpstr>Используемая 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Пифагора</dc:title>
  <dc:creator>user</dc:creator>
  <cp:lastModifiedBy>User</cp:lastModifiedBy>
  <cp:revision>29</cp:revision>
  <dcterms:created xsi:type="dcterms:W3CDTF">2009-12-14T14:09:53Z</dcterms:created>
  <dcterms:modified xsi:type="dcterms:W3CDTF">2015-12-01T11:55:11Z</dcterms:modified>
</cp:coreProperties>
</file>