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71" r:id="rId3"/>
    <p:sldId id="277" r:id="rId4"/>
    <p:sldId id="290" r:id="rId5"/>
    <p:sldId id="278" r:id="rId6"/>
    <p:sldId id="260" r:id="rId7"/>
    <p:sldId id="272" r:id="rId8"/>
    <p:sldId id="279" r:id="rId9"/>
    <p:sldId id="281" r:id="rId10"/>
    <p:sldId id="289" r:id="rId11"/>
    <p:sldId id="282" r:id="rId12"/>
    <p:sldId id="283" r:id="rId13"/>
    <p:sldId id="285" r:id="rId14"/>
    <p:sldId id="296" r:id="rId15"/>
    <p:sldId id="284" r:id="rId16"/>
    <p:sldId id="294" r:id="rId17"/>
    <p:sldId id="297" r:id="rId18"/>
    <p:sldId id="269" r:id="rId19"/>
    <p:sldId id="287" r:id="rId20"/>
    <p:sldId id="273" r:id="rId21"/>
    <p:sldId id="274" r:id="rId22"/>
    <p:sldId id="295" r:id="rId2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7D6"/>
    <a:srgbClr val="0033CC"/>
    <a:srgbClr val="CED5FA"/>
    <a:srgbClr val="D1DDF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EF4A-492B-4A97-8BBE-B2C6FD2BE736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012A-2074-454D-954D-02B4DB25C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3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C661-070C-4F33-A4CA-892B781B12A8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876E-4BE1-4B0C-8669-5324A4F20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9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9381-D6CD-49B0-9F3B-DC901E7BF02D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D140-BF19-49DB-9B13-888CDEAE5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2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D169-5887-427E-ABDB-0EB29EFE0D26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3BD5-2038-49F3-80E7-DC8039DB6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5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203F-25C4-4008-A24C-27224D720ED0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FE80-602E-488F-9AB6-CE6E769DD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2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66D5-B0BC-41C9-9A22-1B03F46A107E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7EB4-7719-4490-920F-9FF54F08D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5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164A-B915-4EEC-A6C8-0E1B4E5AFE84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E48E-13C4-42FD-89B1-B814034ED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2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F086-2770-40C9-BD73-3EB4E9DA8A74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6FFD-10C5-404E-B019-76A06B599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41E3-BBA0-4D99-93C6-5A533C0C5698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41F0-81BD-4272-A8EA-3E21F090E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2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7294-C612-4CB6-A05F-4CDC16DFC8AC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6C49-33B1-4D54-B175-35ADC83E5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4816-B52B-4949-94CB-ACE72C670414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E5EE-C0A0-4A94-91D8-7050E7491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3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494A2E-774A-486C-A647-FDC2BBA68393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7321B0-E6C9-45C6-A775-FF4DB26DA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A%D1%83%D0%BE%D0%BB%D0%B0%D1%8F%D1%80%D0%B2%D0%B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513" y="548680"/>
            <a:ext cx="831868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ЗИМНЯЯ ВОЙНА 1939-1940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гг.</a:t>
            </a:r>
          </a:p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Неизвестные страницы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708919"/>
            <a:ext cx="4245538" cy="32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3974" y="5559050"/>
            <a:ext cx="6821809" cy="115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2544" y="188640"/>
            <a:ext cx="3411537" cy="537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978817"/>
            <a:ext cx="4797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Непосредственным поводом 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 началу 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войны была провокация в районе советского пограничного селения </a:t>
            </a:r>
            <a:r>
              <a:rPr lang="ru-RU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Майнила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6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6926" y="548680"/>
            <a:ext cx="585230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Линия Маннергейма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3384550"/>
          </a:xfrm>
        </p:spPr>
        <p:txBody>
          <a:bodyPr/>
          <a:lstStyle/>
          <a:p>
            <a:pPr marL="0" indent="457200" algn="just">
              <a:lnSpc>
                <a:spcPct val="15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Главным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препятствием для наступления советских войск оказалась «линия Маннергейма» - названная в честь финского военачальника и политика линия обороны между Финским заливом и Ладожским озером, состоящая из многоуровневых, оснащенных тяжелым вооружением бетонных укреплений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457200" algn="just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96594" y="260648"/>
            <a:ext cx="73062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Карл Густав Маннергейм 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(1867-1951гг.) </a:t>
            </a:r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611188" y="2459038"/>
            <a:ext cx="7705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pic>
        <p:nvPicPr>
          <p:cNvPr id="11268" name="Picture 2" descr="C:\Users\Андрей\Desktop\[IS9NI_4-1]_[PF_03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1830388"/>
            <a:ext cx="3414712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3311" y="1841145"/>
            <a:ext cx="4176713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Маннергейм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Карл Густав.</a:t>
            </a:r>
          </a:p>
          <a:p>
            <a:pPr>
              <a:defRPr/>
            </a:pP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Финский маршал  с 1933 г., государственный и военный деятель, президент Финляндии (август 1944 — март 1946 г.).</a:t>
            </a:r>
          </a:p>
          <a:p>
            <a:pPr>
              <a:defRPr/>
            </a:pP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Родился 16 июня 1867 г. в семье крупного землевладельца.</a:t>
            </a:r>
          </a:p>
          <a:p>
            <a:pPr>
              <a:defRPr/>
            </a:pP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Окончил </a:t>
            </a:r>
            <a:r>
              <a:rPr lang="ru-RU" sz="1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Гельсингфорсский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лицей (ныне в Хельсинки), Николаевское кавалерийское училище в Петербурге и сделал блестящую карьеру военную карьеру.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3553" y="260648"/>
            <a:ext cx="585230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Линия Маннергейма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91645"/>
            <a:ext cx="8362950" cy="2553379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Протяженность 140 км. </a:t>
            </a:r>
          </a:p>
          <a:p>
            <a:pPr marL="0" indent="4572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Озёра, болота, реки, 210 дотов, 546 дзотов. Армия 100 тыс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., 460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орудий, 200 самолетов, 25 танков. Лесные завалы, минные поля, 45 рядов проволочных заграждений.</a:t>
            </a:r>
          </a:p>
          <a:p>
            <a:pPr marL="0" indent="4572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Бетонные противотанковые сооружения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525" y="3930650"/>
            <a:ext cx="5832475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07712" y="260648"/>
            <a:ext cx="728398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 военных действий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4200" y="1349375"/>
            <a:ext cx="7704138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Второй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период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 11 февраля по 12 марта 1940 г</a:t>
            </a:r>
            <a:r>
              <a:rPr lang="ru-RU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боевые </a:t>
            </a: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действия по прорыву собственно "линии Маннергейма".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03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1335" y="260648"/>
            <a:ext cx="735675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Семен Константинович Тимошенко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(1895 – 1970 гг.)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2060848"/>
            <a:ext cx="5545137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русской армии с 1915 г., в Красной Армии с 1918 г. </a:t>
            </a:r>
            <a:endParaRPr lang="ru-RU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 algn="just">
              <a:defRPr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Участник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Первой мировой войны. </a:t>
            </a:r>
            <a:endParaRPr lang="ru-RU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 algn="just">
              <a:defRPr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1940 г. Тимошенко присвоено звание Маршала Советского Союза.</a:t>
            </a:r>
          </a:p>
          <a:p>
            <a:pPr indent="457200" algn="just">
              <a:defRPr/>
            </a:pP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После Великой отечественной войны С.К. Тимошенко — командующий войсками ряда военных округов, генерал-инспектор группы генеральных инспекторов Министерства обороны  СССР.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550" y="1484313"/>
            <a:ext cx="2968625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2521" y="141277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7 января 1940 года Северо-Западного фронта. Его командующим был назначен командарм 1 ранга </a:t>
            </a:r>
            <a:r>
              <a:rPr lang="ru-RU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С.К.Тимошенко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Командование Северо-Западного фронта активно приступило к разработке плана наступательной операции. </a:t>
            </a:r>
            <a:endParaRPr lang="ru-RU" b="1" dirty="0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 algn="just">
              <a:defRPr/>
            </a:pP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11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февраля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войска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фронта перешли в наступление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главная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полоса финской обороны —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линия Маннергейма» — была прорвана.</a:t>
            </a:r>
          </a:p>
          <a:p>
            <a:pPr indent="457200" algn="just">
              <a:defRPr/>
            </a:pP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Финляндия оказалась перед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угрозой быстрого и полного поражения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>
              <a:defRPr/>
            </a:pP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Встал вопрос о заключении мира.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404664"/>
            <a:ext cx="757533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Наступление Красной Армии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4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26233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Московский  мирный  договор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 марта 1940г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04103" y="1772816"/>
            <a:ext cx="8389214" cy="4896544"/>
          </a:xfrm>
          <a:prstGeom prst="rect">
            <a:avLst/>
          </a:prstGeom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результате подписания договора в составе СССР оказалась </a:t>
            </a:r>
            <a:r>
              <a:rPr lang="ru-RU" sz="2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бо́льшая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часть территорий 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Карелии.</a:t>
            </a:r>
          </a:p>
          <a:p>
            <a:pPr indent="0" algn="just">
              <a:spcBef>
                <a:spcPct val="0"/>
              </a:spcBef>
              <a:buNone/>
              <a:defRPr/>
            </a:pPr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8580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северная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часть Карельского перешейка, с городами Выборг и Сортавала,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часть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финской территории с городом 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hlinkClick r:id="rId2" tooltip="Куолаярви"/>
              </a:rPr>
              <a:t>Куолаярви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часть полуостровов Рыбачий и Средний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indent="0" algn="just">
              <a:spcBef>
                <a:spcPct val="0"/>
              </a:spcBef>
              <a:buNone/>
              <a:defRPr/>
            </a:pPr>
            <a:endParaRPr lang="ru-RU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8580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Ладожское 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озеро полностью оказалось в границах СССР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indent="0" algn="just">
              <a:spcBef>
                <a:spcPct val="0"/>
              </a:spcBef>
              <a:buNone/>
              <a:defRPr/>
            </a:pPr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8580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СССР получил в аренду часть полуострова Ханко (Гангут) сроком на 30 лет для создания на нём военно-морской базы.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344816" cy="582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60648"/>
            <a:ext cx="698477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Людские  потери 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8667989"/>
              </p:ext>
            </p:extLst>
          </p:nvPr>
        </p:nvGraphicFramePr>
        <p:xfrm>
          <a:off x="179512" y="1124746"/>
          <a:ext cx="8784976" cy="525528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64296"/>
                <a:gridCol w="2005524"/>
                <a:gridCol w="4115156"/>
              </a:tblGrid>
              <a:tr h="86409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ln w="11430"/>
                          <a:solidFill>
                            <a:schemeClr val="bg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СССР</a:t>
                      </a:r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ln w="11430"/>
                          <a:solidFill>
                            <a:schemeClr val="bg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Финляндия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9819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Убиты</a:t>
                      </a:r>
                      <a:endParaRPr lang="ru-RU" sz="2000" b="1" kern="12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72 408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48 243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41794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Пропали без вести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17 520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4 101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9819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Раненые</a:t>
                      </a:r>
                      <a:endParaRPr lang="ru-RU" sz="2000" b="1" kern="12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186 129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43 000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9819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Обмороженные</a:t>
                      </a:r>
                      <a:endParaRPr lang="ru-RU" sz="2000" b="1" kern="12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13 213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сведения в архивных документах отсутствуют</a:t>
                      </a:r>
                      <a:endParaRPr lang="ru-RU" sz="2000" b="1" kern="12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9819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Контуженные</a:t>
                      </a:r>
                      <a:endParaRPr lang="ru-RU" sz="2000" b="1" kern="12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4 240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9819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Попавшие в плен</a:t>
                      </a:r>
                      <a:endParaRPr lang="ru-RU" sz="2000" b="1" kern="12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Более 5 000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825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7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 5"/>
          <p:cNvSpPr>
            <a:spLocks noGrp="1"/>
          </p:cNvSpPr>
          <p:nvPr>
            <p:ph type="body" idx="4294967295"/>
          </p:nvPr>
        </p:nvSpPr>
        <p:spPr>
          <a:xfrm>
            <a:off x="539552" y="3789040"/>
            <a:ext cx="7646988" cy="26638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сследовать причины, ход, значение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советско-финской войны; 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проанализировать данные и сделать выводы;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ысказать свое отношение к историческому событию.</a:t>
            </a:r>
          </a:p>
          <a:p>
            <a:pPr marL="0" indent="0" eaLnBrk="1" fontAlgn="auto" hangingPunct="1">
              <a:lnSpc>
                <a:spcPct val="125000"/>
              </a:lnSpc>
              <a:spcAft>
                <a:spcPts val="100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1986" y="2780928"/>
            <a:ext cx="427809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 урока: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1722" y="332906"/>
            <a:ext cx="626469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урока: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 bwMode="auto">
          <a:xfrm>
            <a:off x="323528" y="1196752"/>
            <a:ext cx="7632700" cy="100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основе исторических архивных документов, фото и видео материалов исследовать одну из малоизвестных страниц нашей истории.</a:t>
            </a:r>
          </a:p>
          <a:p>
            <a:pPr marL="0" indent="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06519" y="1916832"/>
            <a:ext cx="8386487" cy="2879725"/>
          </a:xfrm>
        </p:spPr>
        <p:txBody>
          <a:bodyPr rtlCol="0">
            <a:noAutofit/>
          </a:bodyPr>
          <a:lstStyle/>
          <a:p>
            <a:pPr marL="457200" indent="-457200" algn="just" eaLnBrk="1" fontAlgn="auto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Война вскрыла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крупные недостатки в подготовке и боеспособности Красной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Армии.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auto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Опыт «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Зимней войны»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заложил основы для повышения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боеспособности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вооруженных сил.</a:t>
            </a:r>
          </a:p>
          <a:p>
            <a:pPr marL="457200" indent="-457200" algn="just" eaLnBrk="1" fontAlgn="auto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Ход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советско-финляндской войны укрепил убеждённость Гитлера в слабости Красной Армии, в быстрой и лёгкой победе в предстоящей агрессии против Советского Союза.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7" y="260648"/>
            <a:ext cx="888659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Значение </a:t>
            </a:r>
          </a:p>
          <a:p>
            <a:pPr algn="ctr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советско-финляндской  войны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6322" y="260648"/>
            <a:ext cx="8892479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 павшим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воинам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советско-финской войне в 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Санкт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Петербурге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355850"/>
            <a:ext cx="3919538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213" y="332656"/>
            <a:ext cx="8897678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</a:p>
          <a:p>
            <a:pPr indent="457200">
              <a:defRPr/>
            </a:pPr>
            <a:endParaRPr lang="ru-RU" sz="4000" b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457200">
              <a:defRPr/>
            </a:pPr>
            <a:r>
              <a:rPr lang="ru-RU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 уровень: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подготовить сообщения о исторических личностях,  которые  участвовали в войне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>
              <a:defRPr/>
            </a:pP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>
              <a:defRPr/>
            </a:pPr>
            <a:r>
              <a:rPr lang="ru-RU" sz="28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ru-RU" sz="28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уровень: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написать эссе на тему «Кому нужна была Зимняя война?» </a:t>
            </a:r>
          </a:p>
        </p:txBody>
      </p:sp>
    </p:spTree>
    <p:extLst>
      <p:ext uri="{BB962C8B-B14F-4D97-AF65-F5344CB8AC3E}">
        <p14:creationId xmlns:p14="http://schemas.microsoft.com/office/powerpoint/2010/main" val="23427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 5"/>
          <p:cNvSpPr>
            <a:spLocks noGrp="1"/>
          </p:cNvSpPr>
          <p:nvPr>
            <p:ph type="body" idx="4294967295"/>
          </p:nvPr>
        </p:nvSpPr>
        <p:spPr>
          <a:xfrm>
            <a:off x="256962" y="1213311"/>
            <a:ext cx="8223250" cy="4895850"/>
          </a:xfrm>
        </p:spPr>
        <p:txBody>
          <a:bodyPr rtlCol="0">
            <a:noAutofit/>
          </a:bodyPr>
          <a:lstStyle/>
          <a:p>
            <a:pPr marL="0" indent="457200" algn="just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 начала  </a:t>
            </a:r>
            <a:r>
              <a:rPr 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XV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века и до 1809 г.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- Финляндия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находилась под властью шведов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457200" algn="just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1809 г. была отвоёвана Россией, а в 1917 г. получила независимость. </a:t>
            </a:r>
            <a:endPara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457200" algn="just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1922 г. финны совершали нападения на Советскую Карелию. </a:t>
            </a:r>
            <a:endPara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457200" algn="just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1939 г. Финляндия по секретному протоколу оказалась в сфере влияния Советского Союза, который не видел в лице Финляндии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союзника, так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как в годы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Первой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мировой войны на стороне Германии участвовал батальон, набранный из финских добровольцев. А в годы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Русско-японской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войны лидеры финских сепаратистов пытались наладить отношения с Японией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457200" algn="just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условиях уже начавшейся </a:t>
            </a: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Второй мировой войны Советский Союз решил обезопасить свои границы на северо-западе.</a:t>
            </a:r>
          </a:p>
          <a:p>
            <a:pPr marL="457200" indent="-4572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125000"/>
              </a:lnSpc>
              <a:spcAft>
                <a:spcPts val="100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260647"/>
            <a:ext cx="6574269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взаимоотношений СССР и Финляндии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551682"/>
            <a:ext cx="155098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61385">
            <a:off x="323850" y="260350"/>
            <a:ext cx="14097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6"/>
            <a:ext cx="657426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группам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2161597"/>
            <a:ext cx="3971210" cy="4147723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Группе аналитиков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определить  причины, итоги и историческое значение войны;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дать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характеристику  историческим 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личностям: Маннергейму К.Г. 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88024" y="2163042"/>
            <a:ext cx="4176464" cy="4146278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Группе  исследователей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характеризовать основные события войны;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проанализировать данные о потерях СССР и Финляндии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рассказать о Маршале Тимошенко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С.К.</a:t>
            </a:r>
            <a:endPara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980989"/>
            <a:ext cx="7078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изучив исторические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документы, фото и видео- материалы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российских и финских архивистов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1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419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2447" y="2061835"/>
            <a:ext cx="358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12 октября 1939г. – советско-финские переговоры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645" y="260648"/>
            <a:ext cx="872610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войны и намерения сторон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226" y="1340768"/>
            <a:ext cx="4306472" cy="4896544"/>
          </a:xfrm>
          <a:extLst/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СССР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Опасение военных контактов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Финляндии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 Англией и Германией.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Отодвинуть</a:t>
            </a:r>
            <a:b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границу.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Контролировать Финский залив.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Обезопасить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Ленинград.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545472"/>
              </a:buClr>
              <a:buSzPct val="12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Установить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советскую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власть на финской территории 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4644008" y="1340768"/>
            <a:ext cx="430647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Финляндия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Оборона своих границ.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Сохранение независимости.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Надежда на помощь Англии и Франции.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38934" y="260648"/>
            <a:ext cx="582153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Соотношение сил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1328738"/>
            <a:ext cx="7900987" cy="4548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12 октября 1939г. – советско-финские переговоры.</a:t>
            </a:r>
          </a:p>
          <a:p>
            <a:pPr indent="457200">
              <a:defRPr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30 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ноября 1939г.- начало войны, вторжение советских войск в Финляндию.</a:t>
            </a:r>
          </a:p>
          <a:p>
            <a:pPr indent="457200">
              <a:defRPr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12 марта 1940г. – окончание 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Зимней войны и подписание мирного договора между Финляндией и СССР.</a:t>
            </a:r>
          </a:p>
          <a:p>
            <a:pPr indent="457200">
              <a:defRPr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indent="457200">
              <a:defRPr/>
            </a:pP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продолжительность войны: 104 дня и 4 часа.</a:t>
            </a:r>
          </a:p>
          <a:p>
            <a:pPr indent="457200">
              <a:defRPr/>
            </a:pP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772" y="260648"/>
            <a:ext cx="730187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даты войны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260648"/>
            <a:ext cx="731673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 военных действий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4937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Первый период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 30 ноября 1939 г. по 10 февраля 1940 </a:t>
            </a:r>
            <a:r>
              <a:rPr lang="ru-RU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г.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начало войны, боевые </a:t>
            </a: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действия до прорыва "линии Маннергейма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".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Неудачи Красной Армии.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1280</TotalTime>
  <Words>802</Words>
  <Application>Microsoft Office PowerPoint</Application>
  <PresentationFormat>Экран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Восстание Спартака</dc:title>
  <cp:lastModifiedBy>Елена</cp:lastModifiedBy>
  <cp:revision>167</cp:revision>
  <cp:lastPrinted>2015-11-12T01:55:46Z</cp:lastPrinted>
  <dcterms:created xsi:type="dcterms:W3CDTF">2012-03-14T13:14:16Z</dcterms:created>
  <dcterms:modified xsi:type="dcterms:W3CDTF">2015-11-25T10:03:44Z</dcterms:modified>
</cp:coreProperties>
</file>