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65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5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13297-9832-48D7-9F5D-56A9D2ABABFA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32775-8A1E-46B1-990C-AE1154DF5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61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2775-8A1E-46B1-990C-AE1154DF5EC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98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2775-8A1E-46B1-990C-AE1154DF5EC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98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96B9-92A2-4CBF-8716-658928651193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E83A6-E33B-48CB-89BD-1474BDF60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83758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96B9-92A2-4CBF-8716-658928651193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E83A6-E33B-48CB-89BD-1474BDF60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89713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96B9-92A2-4CBF-8716-658928651193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E83A6-E33B-48CB-89BD-1474BDF60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90823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96B9-92A2-4CBF-8716-658928651193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E83A6-E33B-48CB-89BD-1474BDF60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4353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96B9-92A2-4CBF-8716-658928651193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E83A6-E33B-48CB-89BD-1474BDF60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04114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96B9-92A2-4CBF-8716-658928651193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E83A6-E33B-48CB-89BD-1474BDF60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37170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96B9-92A2-4CBF-8716-658928651193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E83A6-E33B-48CB-89BD-1474BDF60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57382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96B9-92A2-4CBF-8716-658928651193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E83A6-E33B-48CB-89BD-1474BDF60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0277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96B9-92A2-4CBF-8716-658928651193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E83A6-E33B-48CB-89BD-1474BDF60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20339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96B9-92A2-4CBF-8716-658928651193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E83A6-E33B-48CB-89BD-1474BDF60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97708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96B9-92A2-4CBF-8716-658928651193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E83A6-E33B-48CB-89BD-1474BDF60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6438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596B9-92A2-4CBF-8716-658928651193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E83A6-E33B-48CB-89BD-1474BDF60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59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Решение задач по теме: «Параллельность плоскостей»</a:t>
            </a: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653136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/>
              <a:t>Токарева Инна Александровна, </a:t>
            </a:r>
          </a:p>
          <a:p>
            <a:pPr algn="r"/>
            <a:r>
              <a:rPr lang="ru-RU" dirty="0" smtClean="0"/>
              <a:t>МБОУ гимназия №1, </a:t>
            </a:r>
          </a:p>
          <a:p>
            <a:pPr algn="r"/>
            <a:r>
              <a:rPr lang="ru-RU" dirty="0" smtClean="0"/>
              <a:t>г. Липецк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916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Устные упражнения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784356" cy="362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448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Устные упражнения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29036"/>
            <a:ext cx="7652606" cy="38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1429036"/>
            <a:ext cx="5613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29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04"/>
          <a:stretch/>
        </p:blipFill>
        <p:spPr bwMode="auto">
          <a:xfrm>
            <a:off x="769721" y="759282"/>
            <a:ext cx="8070691" cy="78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2" b="44108"/>
          <a:stretch/>
        </p:blipFill>
        <p:spPr bwMode="auto">
          <a:xfrm>
            <a:off x="913014" y="2641121"/>
            <a:ext cx="8070691" cy="52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00" b="680"/>
          <a:stretch/>
        </p:blipFill>
        <p:spPr bwMode="auto">
          <a:xfrm>
            <a:off x="909288" y="4293096"/>
            <a:ext cx="8070691" cy="104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931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7" t="41071" r="41220" b="35715"/>
          <a:stretch/>
        </p:blipFill>
        <p:spPr bwMode="auto">
          <a:xfrm>
            <a:off x="5148064" y="3356992"/>
            <a:ext cx="3744416" cy="312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348880"/>
            <a:ext cx="8028384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/>
              <a:t>4</a:t>
            </a:r>
            <a:r>
              <a:rPr lang="ru-RU" sz="3600" dirty="0" smtClean="0"/>
              <a:t>. </a:t>
            </a:r>
            <a: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Дано</a:t>
            </a:r>
            <a:r>
              <a:rPr lang="ru-RU" sz="3600" dirty="0" smtClean="0"/>
              <a:t>: </a:t>
            </a:r>
            <a:r>
              <a:rPr lang="ru-RU" sz="3600" i="1" dirty="0" smtClean="0"/>
              <a:t>ABCD</a:t>
            </a:r>
            <a:r>
              <a:rPr lang="ru-RU" sz="3600" dirty="0" smtClean="0"/>
              <a:t> </a:t>
            </a:r>
            <a:r>
              <a:rPr lang="ru-RU" sz="3600" dirty="0"/>
              <a:t>– тетраэдр, </a:t>
            </a:r>
            <a:r>
              <a:rPr lang="ru-RU" sz="3600" i="1" dirty="0"/>
              <a:t>М</a:t>
            </a:r>
            <a:r>
              <a:rPr lang="ru-RU" sz="3600" dirty="0"/>
              <a:t> – середина </a:t>
            </a:r>
            <a:r>
              <a:rPr lang="ru-RU" sz="3600" i="1" dirty="0"/>
              <a:t>АС</a:t>
            </a:r>
            <a:r>
              <a:rPr lang="ru-RU" sz="3600" dirty="0"/>
              <a:t>, </a:t>
            </a:r>
            <a:r>
              <a:rPr lang="ru-RU" sz="3600" i="1" dirty="0"/>
              <a:t>DB</a:t>
            </a:r>
            <a:r>
              <a:rPr lang="ru-RU" sz="3600" dirty="0"/>
              <a:t> = 6, </a:t>
            </a:r>
            <a:r>
              <a:rPr lang="ru-RU" sz="3600" i="1" dirty="0"/>
              <a:t>MD</a:t>
            </a:r>
            <a:r>
              <a:rPr lang="ru-RU" sz="3600" dirty="0"/>
              <a:t> = 10, </a:t>
            </a:r>
            <a:r>
              <a:rPr lang="ru-RU" sz="3600" i="1" dirty="0"/>
              <a:t> </a:t>
            </a:r>
            <a:r>
              <a:rPr lang="ru-RU" sz="3600" i="1" dirty="0" smtClean="0"/>
              <a:t>  DBM</a:t>
            </a:r>
            <a:r>
              <a:rPr lang="ru-RU" sz="3600" dirty="0" smtClean="0"/>
              <a:t>  </a:t>
            </a:r>
            <a:r>
              <a:rPr lang="ru-RU" sz="3600" dirty="0"/>
              <a:t>=  90</a:t>
            </a:r>
            <a:r>
              <a:rPr lang="ru-RU" sz="3600" dirty="0" smtClean="0"/>
              <a:t>°.</a:t>
            </a:r>
            <a:br>
              <a:rPr lang="ru-RU" sz="3600" dirty="0" smtClean="0"/>
            </a:br>
            <a: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Постройте:</a:t>
            </a:r>
            <a:r>
              <a:rPr lang="ru-RU" sz="3600" dirty="0" smtClean="0"/>
              <a:t> </a:t>
            </a:r>
            <a:r>
              <a:rPr lang="ru-RU" sz="3600" dirty="0"/>
              <a:t>сечение тетраэдра плоскостью, проходящей через середину </a:t>
            </a:r>
            <a:r>
              <a:rPr lang="ru-RU" sz="3600" i="1" dirty="0"/>
              <a:t>DC</a:t>
            </a:r>
            <a:r>
              <a:rPr lang="ru-RU" sz="3600" dirty="0"/>
              <a:t> параллельно плоскости </a:t>
            </a:r>
            <a:r>
              <a:rPr lang="ru-RU" sz="3600" dirty="0" smtClean="0"/>
              <a:t>(</a:t>
            </a:r>
            <a:r>
              <a:rPr lang="ru-RU" sz="3600" i="1" dirty="0" smtClean="0"/>
              <a:t>DMB</a:t>
            </a:r>
            <a:r>
              <a:rPr lang="ru-RU" sz="3600" dirty="0" smtClean="0"/>
              <a:t>). </a:t>
            </a:r>
            <a:br>
              <a:rPr lang="ru-RU" sz="3600" dirty="0" smtClean="0"/>
            </a:br>
            <a: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</a:t>
            </a:r>
            <a:r>
              <a:rPr lang="ru-RU" sz="3600" dirty="0" smtClean="0"/>
              <a:t>: </a:t>
            </a:r>
            <a:r>
              <a:rPr lang="ru-RU" sz="3600" i="1" dirty="0" err="1"/>
              <a:t>S</a:t>
            </a:r>
            <a:r>
              <a:rPr lang="ru-RU" sz="3600" baseline="-25000" dirty="0" err="1"/>
              <a:t>сеч</a:t>
            </a:r>
            <a:r>
              <a:rPr lang="ru-RU" sz="3600" dirty="0"/>
              <a:t>.</a:t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389063"/>
              </p:ext>
            </p:extLst>
          </p:nvPr>
        </p:nvGraphicFramePr>
        <p:xfrm>
          <a:off x="4932040" y="1124744"/>
          <a:ext cx="442590" cy="364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Формула" r:id="rId4" imgW="164880" imgH="152280" progId="Equation.3">
                  <p:embed/>
                </p:oleObj>
              </mc:Choice>
              <mc:Fallback>
                <p:oleObj name="Формула" r:id="rId4" imgW="164880" imgH="152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32040" y="1124744"/>
                        <a:ext cx="442590" cy="364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686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928" y="836712"/>
            <a:ext cx="8229600" cy="3519264"/>
          </a:xfrm>
        </p:spPr>
        <p:txBody>
          <a:bodyPr>
            <a:noAutofit/>
          </a:bodyPr>
          <a:lstStyle/>
          <a:p>
            <a:pPr algn="l"/>
            <a:r>
              <a:rPr lang="ru-RU" sz="3600" dirty="0"/>
              <a:t>5</a:t>
            </a:r>
            <a:r>
              <a:rPr lang="ru-RU" sz="3600" dirty="0" smtClean="0"/>
              <a:t>. </a:t>
            </a:r>
            <a: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Дано</a:t>
            </a:r>
            <a:r>
              <a:rPr lang="ru-RU" sz="3600" dirty="0" smtClean="0"/>
              <a:t>: все </a:t>
            </a:r>
            <a:r>
              <a:rPr lang="ru-RU" sz="3600" dirty="0"/>
              <a:t>грани параллелепипеда – </a:t>
            </a:r>
            <a:r>
              <a:rPr lang="ru-RU" sz="3600" dirty="0" smtClean="0"/>
              <a:t>прямоугольники, </a:t>
            </a:r>
            <a:r>
              <a:rPr lang="ru-RU" sz="3600" dirty="0"/>
              <a:t>	</a:t>
            </a:r>
            <a:r>
              <a:rPr lang="ru-RU" sz="3600" i="1" dirty="0"/>
              <a:t>AD</a:t>
            </a:r>
            <a:r>
              <a:rPr lang="ru-RU" sz="3600" dirty="0"/>
              <a:t> = 4, </a:t>
            </a:r>
            <a:r>
              <a:rPr lang="ru-RU" sz="3600" i="1" dirty="0"/>
              <a:t>DC</a:t>
            </a:r>
            <a:r>
              <a:rPr lang="ru-RU" sz="3600" dirty="0"/>
              <a:t> = 8, </a:t>
            </a:r>
            <a:r>
              <a:rPr lang="ru-RU" sz="3600" i="1" dirty="0"/>
              <a:t>СС</a:t>
            </a:r>
            <a:r>
              <a:rPr lang="ru-RU" sz="3600" baseline="-25000" dirty="0"/>
              <a:t>1</a:t>
            </a:r>
            <a:r>
              <a:rPr lang="ru-RU" sz="3600" dirty="0"/>
              <a:t> = 6, </a:t>
            </a:r>
            <a:r>
              <a:rPr lang="ru-RU" sz="3600" i="1" dirty="0"/>
              <a:t>М </a:t>
            </a:r>
            <a:r>
              <a:rPr lang="ru-RU" sz="3600" dirty="0"/>
              <a:t>– середина </a:t>
            </a:r>
            <a:r>
              <a:rPr lang="ru-RU" sz="3600" i="1" dirty="0"/>
              <a:t>DC</a:t>
            </a:r>
            <a:r>
              <a:rPr lang="ru-RU" sz="3600" dirty="0"/>
              <a:t>.</a:t>
            </a:r>
            <a:br>
              <a:rPr lang="ru-RU" sz="3600" dirty="0"/>
            </a:br>
            <a: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Постройте:</a:t>
            </a:r>
            <a:r>
              <a:rPr lang="ru-RU" sz="3600" dirty="0" smtClean="0"/>
              <a:t> </a:t>
            </a:r>
            <a:r>
              <a:rPr lang="ru-RU" sz="3600" dirty="0"/>
              <a:t>сечение параллелепипеда плоскостью, проходящей через </a:t>
            </a:r>
            <a:r>
              <a:rPr lang="ru-RU" sz="3600" i="1" dirty="0"/>
              <a:t>М</a:t>
            </a:r>
            <a:r>
              <a:rPr lang="ru-RU" sz="3600" dirty="0"/>
              <a:t> и параллельной (</a:t>
            </a:r>
            <a:r>
              <a:rPr lang="ru-RU" sz="3600" i="1" dirty="0"/>
              <a:t>АВ</a:t>
            </a:r>
            <a:r>
              <a:rPr lang="ru-RU" sz="3600" baseline="-25000" dirty="0"/>
              <a:t>1</a:t>
            </a:r>
            <a:r>
              <a:rPr lang="ru-RU" sz="3600" i="1" dirty="0"/>
              <a:t>С</a:t>
            </a:r>
            <a:r>
              <a:rPr lang="ru-RU" sz="3600" baseline="-25000" dirty="0"/>
              <a:t>1</a:t>
            </a:r>
            <a:r>
              <a:rPr lang="ru-RU" sz="3600" dirty="0"/>
              <a:t>).</a:t>
            </a:r>
            <a:br>
              <a:rPr lang="ru-RU" sz="3600" dirty="0"/>
            </a:br>
            <a: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Найти:</a:t>
            </a:r>
            <a:r>
              <a:rPr lang="ru-RU" sz="3600" dirty="0" smtClean="0"/>
              <a:t> </a:t>
            </a:r>
            <a:r>
              <a:rPr lang="ru-RU" sz="3600" i="1" dirty="0" err="1"/>
              <a:t>Р</a:t>
            </a:r>
            <a:r>
              <a:rPr lang="ru-RU" sz="3600" baseline="-25000" dirty="0" err="1"/>
              <a:t>сеч</a:t>
            </a:r>
            <a:r>
              <a:rPr lang="ru-RU" sz="3600" dirty="0"/>
              <a:t>.	</a:t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4" t="74008" r="43601" b="9127"/>
          <a:stretch/>
        </p:blipFill>
        <p:spPr bwMode="auto">
          <a:xfrm>
            <a:off x="4427984" y="3602716"/>
            <a:ext cx="4370222" cy="304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77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t="3411" r="67439" b="73860"/>
          <a:stretch/>
        </p:blipFill>
        <p:spPr>
          <a:xfrm>
            <a:off x="1907704" y="1209958"/>
            <a:ext cx="4752528" cy="549433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Докажите параллельность плоскостей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6909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/>
          <a:srcRect l="30946" t="3201" r="36493" b="74070"/>
          <a:stretch/>
        </p:blipFill>
        <p:spPr>
          <a:xfrm>
            <a:off x="2123728" y="1037477"/>
            <a:ext cx="4608512" cy="5638351"/>
          </a:xfrm>
          <a:prstGeom prst="rect">
            <a:avLst/>
          </a:prstGeom>
        </p:spPr>
      </p:pic>
      <p:sp>
        <p:nvSpPr>
          <p:cNvPr id="3" name="Заголовок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Докажите параллельность плоскостей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7590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/>
          <a:srcRect l="63591" t="3306" r="3848" b="73965"/>
          <a:stretch/>
        </p:blipFill>
        <p:spPr>
          <a:xfrm>
            <a:off x="2267744" y="980727"/>
            <a:ext cx="4824536" cy="5710359"/>
          </a:xfrm>
          <a:prstGeom prst="rect">
            <a:avLst/>
          </a:prstGeom>
        </p:spPr>
      </p:pic>
      <p:sp>
        <p:nvSpPr>
          <p:cNvPr id="3" name="Заголовок 4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Докажите параллельность плоскостей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3046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"/>
          <p:cNvPicPr>
            <a:picLocks noChangeAspect="1"/>
          </p:cNvPicPr>
          <p:nvPr/>
        </p:nvPicPr>
        <p:blipFill>
          <a:blip r:embed="rId2"/>
          <a:srcRect l="14743" t="72479" r="44489" b="20090"/>
          <a:stretch>
            <a:fillRect/>
          </a:stretch>
        </p:blipFill>
        <p:spPr bwMode="auto">
          <a:xfrm>
            <a:off x="827088" y="765175"/>
            <a:ext cx="741838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11398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FF"/>
                </a:solidFill>
                <a:latin typeface="+mj-lt"/>
              </a:rPr>
              <a:t>№83.</a:t>
            </a:r>
          </a:p>
        </p:txBody>
      </p:sp>
      <p:pic>
        <p:nvPicPr>
          <p:cNvPr id="34819" name="Рисунок 3"/>
          <p:cNvPicPr>
            <a:picLocks noChangeAspect="1"/>
          </p:cNvPicPr>
          <p:nvPr/>
        </p:nvPicPr>
        <p:blipFill>
          <a:blip r:embed="rId3"/>
          <a:srcRect l="49323" t="43665" r="29231" b="23531"/>
          <a:stretch>
            <a:fillRect/>
          </a:stretch>
        </p:blipFill>
        <p:spPr bwMode="auto">
          <a:xfrm>
            <a:off x="471488" y="1811338"/>
            <a:ext cx="4532312" cy="49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258888" y="3141663"/>
            <a:ext cx="2376487" cy="3095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258888" y="3141663"/>
            <a:ext cx="2376487" cy="3095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2376488" y="4616450"/>
            <a:ext cx="142875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391025" y="2420938"/>
            <a:ext cx="0" cy="30241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447925" y="3176588"/>
            <a:ext cx="0" cy="30241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лилиния 12"/>
          <p:cNvSpPr/>
          <p:nvPr/>
        </p:nvSpPr>
        <p:spPr>
          <a:xfrm>
            <a:off x="2435225" y="2417763"/>
            <a:ext cx="1952625" cy="3771900"/>
          </a:xfrm>
          <a:custGeom>
            <a:avLst/>
            <a:gdLst>
              <a:gd name="connsiteX0" fmla="*/ 0 w 1951893"/>
              <a:gd name="connsiteY0" fmla="*/ 764930 h 3771900"/>
              <a:gd name="connsiteX1" fmla="*/ 1951893 w 1951893"/>
              <a:gd name="connsiteY1" fmla="*/ 0 h 3771900"/>
              <a:gd name="connsiteX2" fmla="*/ 1951893 w 1951893"/>
              <a:gd name="connsiteY2" fmla="*/ 3042138 h 3771900"/>
              <a:gd name="connsiteX3" fmla="*/ 0 w 1951893"/>
              <a:gd name="connsiteY3" fmla="*/ 3771900 h 3771900"/>
              <a:gd name="connsiteX4" fmla="*/ 0 w 1951893"/>
              <a:gd name="connsiteY4" fmla="*/ 764930 h 377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1893" h="3771900">
                <a:moveTo>
                  <a:pt x="0" y="764930"/>
                </a:moveTo>
                <a:lnTo>
                  <a:pt x="1951893" y="0"/>
                </a:lnTo>
                <a:lnTo>
                  <a:pt x="1951893" y="3042138"/>
                </a:lnTo>
                <a:lnTo>
                  <a:pt x="0" y="3771900"/>
                </a:lnTo>
                <a:lnTo>
                  <a:pt x="0" y="764930"/>
                </a:lnTo>
                <a:close/>
              </a:path>
            </a:pathLst>
          </a:custGeom>
          <a:solidFill>
            <a:srgbClr val="FF0000">
              <a:alpha val="18824"/>
            </a:srgb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" name="Прямая соединительная линия 14"/>
          <p:cNvCxnSpPr>
            <a:stCxn id="13" idx="0"/>
            <a:endCxn id="13" idx="1"/>
          </p:cNvCxnSpPr>
          <p:nvPr/>
        </p:nvCxnSpPr>
        <p:spPr>
          <a:xfrm flipV="1">
            <a:off x="2435225" y="2417763"/>
            <a:ext cx="1952625" cy="765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7" name="Рисунок 15"/>
          <p:cNvPicPr>
            <a:picLocks noChangeAspect="1"/>
          </p:cNvPicPr>
          <p:nvPr/>
        </p:nvPicPr>
        <p:blipFill>
          <a:blip r:embed="rId3"/>
          <a:srcRect l="49323" t="42929" r="29231" b="23531"/>
          <a:stretch>
            <a:fillRect/>
          </a:stretch>
        </p:blipFill>
        <p:spPr bwMode="auto">
          <a:xfrm>
            <a:off x="4741863" y="1881188"/>
            <a:ext cx="3906837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/>
          <p:cNvCxnSpPr/>
          <p:nvPr/>
        </p:nvCxnSpPr>
        <p:spPr>
          <a:xfrm flipV="1">
            <a:off x="5435600" y="5084763"/>
            <a:ext cx="2665413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084888" y="5084763"/>
            <a:ext cx="1366837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6713538" y="5354638"/>
            <a:ext cx="107950" cy="10795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5811838" y="3913188"/>
            <a:ext cx="2303462" cy="1493837"/>
          </a:xfrm>
          <a:custGeom>
            <a:avLst/>
            <a:gdLst>
              <a:gd name="connsiteX0" fmla="*/ 0 w 2303585"/>
              <a:gd name="connsiteY0" fmla="*/ 1468315 h 1494692"/>
              <a:gd name="connsiteX1" fmla="*/ 1995854 w 2303585"/>
              <a:gd name="connsiteY1" fmla="*/ 1494692 h 1494692"/>
              <a:gd name="connsiteX2" fmla="*/ 2303585 w 2303585"/>
              <a:gd name="connsiteY2" fmla="*/ 0 h 1494692"/>
              <a:gd name="connsiteX3" fmla="*/ 298939 w 2303585"/>
              <a:gd name="connsiteY3" fmla="*/ 8792 h 1494692"/>
              <a:gd name="connsiteX4" fmla="*/ 0 w 2303585"/>
              <a:gd name="connsiteY4" fmla="*/ 1468315 h 149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3585" h="1494692">
                <a:moveTo>
                  <a:pt x="0" y="1468315"/>
                </a:moveTo>
                <a:lnTo>
                  <a:pt x="1995854" y="1494692"/>
                </a:lnTo>
                <a:lnTo>
                  <a:pt x="2303585" y="0"/>
                </a:lnTo>
                <a:lnTo>
                  <a:pt x="298939" y="8792"/>
                </a:lnTo>
                <a:lnTo>
                  <a:pt x="0" y="1468315"/>
                </a:lnTo>
                <a:close/>
              </a:path>
            </a:pathLst>
          </a:custGeom>
          <a:solidFill>
            <a:srgbClr val="FF3399">
              <a:alpha val="25882"/>
            </a:srgbClr>
          </a:solidFill>
          <a:ln w="190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5424488" y="2470150"/>
            <a:ext cx="2717800" cy="3314700"/>
          </a:xfrm>
          <a:custGeom>
            <a:avLst/>
            <a:gdLst>
              <a:gd name="connsiteX0" fmla="*/ 685800 w 2716823"/>
              <a:gd name="connsiteY0" fmla="*/ 0 h 3314700"/>
              <a:gd name="connsiteX1" fmla="*/ 2716823 w 2716823"/>
              <a:gd name="connsiteY1" fmla="*/ 17585 h 3314700"/>
              <a:gd name="connsiteX2" fmla="*/ 2039815 w 2716823"/>
              <a:gd name="connsiteY2" fmla="*/ 3314700 h 3314700"/>
              <a:gd name="connsiteX3" fmla="*/ 0 w 2716823"/>
              <a:gd name="connsiteY3" fmla="*/ 3305908 h 3314700"/>
              <a:gd name="connsiteX4" fmla="*/ 685800 w 2716823"/>
              <a:gd name="connsiteY4" fmla="*/ 0 h 331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6823" h="3314700">
                <a:moveTo>
                  <a:pt x="685800" y="0"/>
                </a:moveTo>
                <a:lnTo>
                  <a:pt x="2716823" y="17585"/>
                </a:lnTo>
                <a:lnTo>
                  <a:pt x="2039815" y="3314700"/>
                </a:lnTo>
                <a:lnTo>
                  <a:pt x="0" y="3305908"/>
                </a:lnTo>
                <a:lnTo>
                  <a:pt x="685800" y="0"/>
                </a:lnTo>
                <a:close/>
              </a:path>
            </a:pathLst>
          </a:custGeom>
          <a:solidFill>
            <a:srgbClr val="4F81BD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607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5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1"/>
          <p:cNvPicPr>
            <a:picLocks noChangeAspect="1"/>
          </p:cNvPicPr>
          <p:nvPr/>
        </p:nvPicPr>
        <p:blipFill>
          <a:blip r:embed="rId2"/>
          <a:srcRect l="14743" t="79910" r="44489" b="13927"/>
          <a:stretch>
            <a:fillRect/>
          </a:stretch>
        </p:blipFill>
        <p:spPr bwMode="auto">
          <a:xfrm>
            <a:off x="250825" y="908050"/>
            <a:ext cx="8828088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12239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FF"/>
                </a:solidFill>
                <a:latin typeface="+mj-lt"/>
              </a:rPr>
              <a:t>№84.</a:t>
            </a:r>
          </a:p>
        </p:txBody>
      </p:sp>
      <p:pic>
        <p:nvPicPr>
          <p:cNvPr id="35843" name="Рисунок 3"/>
          <p:cNvPicPr>
            <a:picLocks noChangeAspect="1"/>
          </p:cNvPicPr>
          <p:nvPr/>
        </p:nvPicPr>
        <p:blipFill>
          <a:blip r:embed="rId3"/>
          <a:srcRect l="49323" t="42929" r="29231" b="23531"/>
          <a:stretch>
            <a:fillRect/>
          </a:stretch>
        </p:blipFill>
        <p:spPr bwMode="auto">
          <a:xfrm>
            <a:off x="1482725" y="2060575"/>
            <a:ext cx="3884613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843213" y="2565400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130675" y="3244850"/>
            <a:ext cx="142875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491038" y="5516563"/>
            <a:ext cx="144462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>
            <a:stCxn id="5" idx="1"/>
            <a:endCxn id="6" idx="1"/>
          </p:cNvCxnSpPr>
          <p:nvPr/>
        </p:nvCxnSpPr>
        <p:spPr>
          <a:xfrm>
            <a:off x="2865438" y="2587625"/>
            <a:ext cx="1285875" cy="6778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213225" y="3281363"/>
            <a:ext cx="339725" cy="23241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7" idx="1"/>
          </p:cNvCxnSpPr>
          <p:nvPr/>
        </p:nvCxnSpPr>
        <p:spPr>
          <a:xfrm flipH="1" flipV="1">
            <a:off x="4067175" y="5275263"/>
            <a:ext cx="446088" cy="26352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5" idx="7"/>
          </p:cNvCxnSpPr>
          <p:nvPr/>
        </p:nvCxnSpPr>
        <p:spPr>
          <a:xfrm flipH="1" flipV="1">
            <a:off x="2967038" y="2587625"/>
            <a:ext cx="1100137" cy="268763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лилиния 19"/>
          <p:cNvSpPr/>
          <p:nvPr/>
        </p:nvSpPr>
        <p:spPr>
          <a:xfrm>
            <a:off x="2936875" y="2628900"/>
            <a:ext cx="1625600" cy="2944813"/>
          </a:xfrm>
          <a:custGeom>
            <a:avLst/>
            <a:gdLst>
              <a:gd name="connsiteX0" fmla="*/ 0 w 1626577"/>
              <a:gd name="connsiteY0" fmla="*/ 0 h 2945423"/>
              <a:gd name="connsiteX1" fmla="*/ 1274884 w 1626577"/>
              <a:gd name="connsiteY1" fmla="*/ 685800 h 2945423"/>
              <a:gd name="connsiteX2" fmla="*/ 1626577 w 1626577"/>
              <a:gd name="connsiteY2" fmla="*/ 2945423 h 2945423"/>
              <a:gd name="connsiteX3" fmla="*/ 1143000 w 1626577"/>
              <a:gd name="connsiteY3" fmla="*/ 2655277 h 2945423"/>
              <a:gd name="connsiteX4" fmla="*/ 0 w 1626577"/>
              <a:gd name="connsiteY4" fmla="*/ 0 h 294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577" h="2945423">
                <a:moveTo>
                  <a:pt x="0" y="0"/>
                </a:moveTo>
                <a:lnTo>
                  <a:pt x="1274884" y="685800"/>
                </a:lnTo>
                <a:lnTo>
                  <a:pt x="1626577" y="2945423"/>
                </a:lnTo>
                <a:lnTo>
                  <a:pt x="1143000" y="2655277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635500" y="5311775"/>
            <a:ext cx="4556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Constantia" pitchFamily="18" charset="0"/>
              </a:rPr>
              <a:t>N</a:t>
            </a:r>
            <a:endParaRPr lang="ru-RU" sz="3200" b="1">
              <a:latin typeface="Constantia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424238" y="4691063"/>
            <a:ext cx="542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Constantia" pitchFamily="18" charset="0"/>
              </a:rPr>
              <a:t>M</a:t>
            </a:r>
            <a:endParaRPr lang="ru-RU" sz="3200" b="1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861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/>
          <p:cNvPicPr>
            <a:picLocks noChangeAspect="1"/>
          </p:cNvPicPr>
          <p:nvPr/>
        </p:nvPicPr>
        <p:blipFill>
          <a:blip r:embed="rId2"/>
          <a:srcRect l="15001" t="64865" r="43973" b="27702"/>
          <a:stretch>
            <a:fillRect/>
          </a:stretch>
        </p:blipFill>
        <p:spPr bwMode="auto">
          <a:xfrm>
            <a:off x="152400" y="981075"/>
            <a:ext cx="8991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950" y="80963"/>
            <a:ext cx="13684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FF"/>
                </a:solidFill>
                <a:latin typeface="+mj-lt"/>
              </a:rPr>
              <a:t>№82</a:t>
            </a:r>
          </a:p>
        </p:txBody>
      </p:sp>
      <p:pic>
        <p:nvPicPr>
          <p:cNvPr id="33795" name="Рисунок 3"/>
          <p:cNvPicPr>
            <a:picLocks noChangeAspect="1"/>
          </p:cNvPicPr>
          <p:nvPr/>
        </p:nvPicPr>
        <p:blipFill>
          <a:blip r:embed="rId3"/>
          <a:srcRect l="49323" t="42929" r="29231" b="23531"/>
          <a:stretch>
            <a:fillRect/>
          </a:stretch>
        </p:blipFill>
        <p:spPr bwMode="auto">
          <a:xfrm>
            <a:off x="107950" y="2262188"/>
            <a:ext cx="2627313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5"/>
          <p:cNvPicPr>
            <a:picLocks noChangeAspect="1"/>
          </p:cNvPicPr>
          <p:nvPr/>
        </p:nvPicPr>
        <p:blipFill>
          <a:blip r:embed="rId3"/>
          <a:srcRect l="49323" t="42929" r="29231" b="23531"/>
          <a:stretch>
            <a:fillRect/>
          </a:stretch>
        </p:blipFill>
        <p:spPr bwMode="auto">
          <a:xfrm>
            <a:off x="2987675" y="2262188"/>
            <a:ext cx="2627313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6"/>
          <p:cNvPicPr>
            <a:picLocks noChangeAspect="1"/>
          </p:cNvPicPr>
          <p:nvPr/>
        </p:nvPicPr>
        <p:blipFill>
          <a:blip r:embed="rId3"/>
          <a:srcRect l="49323" t="42929" r="29231" b="23531"/>
          <a:stretch>
            <a:fillRect/>
          </a:stretch>
        </p:blipFill>
        <p:spPr bwMode="auto">
          <a:xfrm>
            <a:off x="6156325" y="2282825"/>
            <a:ext cx="2627313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719138" y="3592513"/>
            <a:ext cx="144462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95688" y="3592513"/>
            <a:ext cx="144462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769100" y="3570288"/>
            <a:ext cx="144463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588963" y="3435350"/>
            <a:ext cx="1784350" cy="457200"/>
          </a:xfrm>
          <a:custGeom>
            <a:avLst/>
            <a:gdLst>
              <a:gd name="connsiteX0" fmla="*/ 0 w 1784838"/>
              <a:gd name="connsiteY0" fmla="*/ 457200 h 457200"/>
              <a:gd name="connsiteX1" fmla="*/ 430823 w 1784838"/>
              <a:gd name="connsiteY1" fmla="*/ 0 h 457200"/>
              <a:gd name="connsiteX2" fmla="*/ 1784838 w 1784838"/>
              <a:gd name="connsiteY2" fmla="*/ 17584 h 457200"/>
              <a:gd name="connsiteX3" fmla="*/ 1354015 w 1784838"/>
              <a:gd name="connsiteY3" fmla="*/ 448407 h 457200"/>
              <a:gd name="connsiteX4" fmla="*/ 0 w 1784838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4838" h="457200">
                <a:moveTo>
                  <a:pt x="0" y="457200"/>
                </a:moveTo>
                <a:lnTo>
                  <a:pt x="430823" y="0"/>
                </a:lnTo>
                <a:lnTo>
                  <a:pt x="1784838" y="17584"/>
                </a:lnTo>
                <a:lnTo>
                  <a:pt x="1354015" y="448407"/>
                </a:lnTo>
                <a:lnTo>
                  <a:pt x="0" y="457200"/>
                </a:lnTo>
                <a:close/>
              </a:path>
            </a:pathLst>
          </a:custGeom>
          <a:solidFill>
            <a:srgbClr val="0000FF">
              <a:alpha val="38824"/>
            </a:srgbClr>
          </a:solidFill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3689350" y="2879725"/>
            <a:ext cx="1389063" cy="1776413"/>
          </a:xfrm>
          <a:custGeom>
            <a:avLst/>
            <a:gdLst>
              <a:gd name="connsiteX0" fmla="*/ 43962 w 1389185"/>
              <a:gd name="connsiteY0" fmla="*/ 0 h 1776046"/>
              <a:gd name="connsiteX1" fmla="*/ 1389185 w 1389185"/>
              <a:gd name="connsiteY1" fmla="*/ 0 h 1776046"/>
              <a:gd name="connsiteX2" fmla="*/ 1380392 w 1389185"/>
              <a:gd name="connsiteY2" fmla="*/ 1767254 h 1776046"/>
              <a:gd name="connsiteX3" fmla="*/ 0 w 1389185"/>
              <a:gd name="connsiteY3" fmla="*/ 1776046 h 1776046"/>
              <a:gd name="connsiteX4" fmla="*/ 43962 w 1389185"/>
              <a:gd name="connsiteY4" fmla="*/ 0 h 177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185" h="1776046">
                <a:moveTo>
                  <a:pt x="43962" y="0"/>
                </a:moveTo>
                <a:lnTo>
                  <a:pt x="1389185" y="0"/>
                </a:lnTo>
                <a:lnTo>
                  <a:pt x="1380392" y="1767254"/>
                </a:lnTo>
                <a:lnTo>
                  <a:pt x="0" y="1776046"/>
                </a:lnTo>
                <a:lnTo>
                  <a:pt x="43962" y="0"/>
                </a:lnTo>
                <a:close/>
              </a:path>
            </a:pathLst>
          </a:custGeom>
          <a:solidFill>
            <a:srgbClr val="FAC090">
              <a:alpha val="56078"/>
            </a:srgbClr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7035800" y="2676525"/>
            <a:ext cx="976313" cy="2233613"/>
          </a:xfrm>
          <a:custGeom>
            <a:avLst/>
            <a:gdLst>
              <a:gd name="connsiteX0" fmla="*/ 43962 w 975946"/>
              <a:gd name="connsiteY0" fmla="*/ 0 h 2233246"/>
              <a:gd name="connsiteX1" fmla="*/ 958362 w 975946"/>
              <a:gd name="connsiteY1" fmla="*/ 448408 h 2233246"/>
              <a:gd name="connsiteX2" fmla="*/ 975946 w 975946"/>
              <a:gd name="connsiteY2" fmla="*/ 2233246 h 2233246"/>
              <a:gd name="connsiteX3" fmla="*/ 0 w 975946"/>
              <a:gd name="connsiteY3" fmla="*/ 1776046 h 2233246"/>
              <a:gd name="connsiteX4" fmla="*/ 26377 w 975946"/>
              <a:gd name="connsiteY4" fmla="*/ 52754 h 2233246"/>
              <a:gd name="connsiteX5" fmla="*/ 43962 w 975946"/>
              <a:gd name="connsiteY5" fmla="*/ 0 h 223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5946" h="2233246">
                <a:moveTo>
                  <a:pt x="43962" y="0"/>
                </a:moveTo>
                <a:lnTo>
                  <a:pt x="958362" y="448408"/>
                </a:lnTo>
                <a:lnTo>
                  <a:pt x="975946" y="2233246"/>
                </a:lnTo>
                <a:lnTo>
                  <a:pt x="0" y="1776046"/>
                </a:lnTo>
                <a:lnTo>
                  <a:pt x="26377" y="52754"/>
                </a:lnTo>
                <a:lnTo>
                  <a:pt x="43962" y="0"/>
                </a:lnTo>
                <a:close/>
              </a:path>
            </a:pathLst>
          </a:custGeom>
          <a:solidFill>
            <a:srgbClr val="92D050">
              <a:alpha val="41961"/>
            </a:srgbClr>
          </a:solidFill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6805613" y="2901950"/>
            <a:ext cx="554037" cy="2003425"/>
          </a:xfrm>
          <a:custGeom>
            <a:avLst/>
            <a:gdLst>
              <a:gd name="connsiteX0" fmla="*/ 43962 w 553916"/>
              <a:gd name="connsiteY0" fmla="*/ 0 h 2004646"/>
              <a:gd name="connsiteX1" fmla="*/ 553916 w 553916"/>
              <a:gd name="connsiteY1" fmla="*/ 237392 h 2004646"/>
              <a:gd name="connsiteX2" fmla="*/ 545123 w 553916"/>
              <a:gd name="connsiteY2" fmla="*/ 2004646 h 2004646"/>
              <a:gd name="connsiteX3" fmla="*/ 0 w 553916"/>
              <a:gd name="connsiteY3" fmla="*/ 1749669 h 2004646"/>
              <a:gd name="connsiteX4" fmla="*/ 43962 w 553916"/>
              <a:gd name="connsiteY4" fmla="*/ 0 h 200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916" h="2004646">
                <a:moveTo>
                  <a:pt x="43962" y="0"/>
                </a:moveTo>
                <a:lnTo>
                  <a:pt x="553916" y="237392"/>
                </a:lnTo>
                <a:lnTo>
                  <a:pt x="545123" y="2004646"/>
                </a:lnTo>
                <a:lnTo>
                  <a:pt x="0" y="1749669"/>
                </a:lnTo>
                <a:lnTo>
                  <a:pt x="43962" y="0"/>
                </a:lnTo>
                <a:close/>
              </a:path>
            </a:pathLst>
          </a:custGeom>
          <a:solidFill>
            <a:srgbClr val="FFFF00">
              <a:alpha val="50196"/>
            </a:srgbClr>
          </a:solidFill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0" name="Прямая соединительная линия 19"/>
          <p:cNvCxnSpPr>
            <a:endCxn id="14" idx="1"/>
          </p:cNvCxnSpPr>
          <p:nvPr/>
        </p:nvCxnSpPr>
        <p:spPr>
          <a:xfrm flipV="1">
            <a:off x="6659563" y="3125788"/>
            <a:ext cx="1335087" cy="1587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492500" y="3109913"/>
            <a:ext cx="1333500" cy="1587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4826000" y="2676525"/>
            <a:ext cx="466725" cy="4333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826000" y="3109913"/>
            <a:ext cx="0" cy="179546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994650" y="3141663"/>
            <a:ext cx="0" cy="179546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432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493510" cy="345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Устные упражнения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6063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Устные упражнения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68824"/>
            <a:ext cx="7578294" cy="351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391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86</Words>
  <Application>Microsoft Office PowerPoint</Application>
  <PresentationFormat>Экран (4:3)</PresentationFormat>
  <Paragraphs>21</Paragraphs>
  <Slides>14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Constantia</vt:lpstr>
      <vt:lpstr>Times New Roman</vt:lpstr>
      <vt:lpstr>Wingdings 2</vt:lpstr>
      <vt:lpstr>Тема Office</vt:lpstr>
      <vt:lpstr>Формула</vt:lpstr>
      <vt:lpstr>Решение задач по теме: «Параллельность плоскостей»</vt:lpstr>
      <vt:lpstr>Докажите параллельность плоскостей</vt:lpstr>
      <vt:lpstr>Докажите параллельность плоскостей</vt:lpstr>
      <vt:lpstr>Докажите параллельность плоскостей</vt:lpstr>
      <vt:lpstr>Презентация PowerPoint</vt:lpstr>
      <vt:lpstr>Презентация PowerPoint</vt:lpstr>
      <vt:lpstr>Презентация PowerPoint</vt:lpstr>
      <vt:lpstr>Устные упражнения</vt:lpstr>
      <vt:lpstr>Устные упражнения</vt:lpstr>
      <vt:lpstr>Устные упражнения</vt:lpstr>
      <vt:lpstr>Устные упражнения</vt:lpstr>
      <vt:lpstr>Презентация PowerPoint</vt:lpstr>
      <vt:lpstr>4. Дано: ABCD – тетраэдр, М – середина АС, DB = 6, MD = 10,    DBM  =  90°. Постройте: сечение тетраэдра плоскостью, проходящей через середину DC параллельно плоскости (DMB).  Найдите: Sсеч.  </vt:lpstr>
      <vt:lpstr>5. Дано: все грани параллелепипеда – прямоугольники,  AD = 4, DC = 8, СС1 = 6, М – середина DC. Постройте: сечение параллелепипеда плоскостью, проходящей через М и параллельной (АВ1С1). Найти: Рсеч.   </vt:lpstr>
    </vt:vector>
  </TitlesOfParts>
  <Company>гимназия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на готовых чертежах</dc:title>
  <dc:creator>admin</dc:creator>
  <cp:lastModifiedBy>User</cp:lastModifiedBy>
  <cp:revision>9</cp:revision>
  <dcterms:created xsi:type="dcterms:W3CDTF">2015-11-23T14:59:56Z</dcterms:created>
  <dcterms:modified xsi:type="dcterms:W3CDTF">2015-12-02T08:15:00Z</dcterms:modified>
</cp:coreProperties>
</file>