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view3D>
      <c:rAngAx val="1"/>
    </c:view3D>
    <c:plotArea>
      <c:layout/>
      <c:bar3DChart>
        <c:barDir val="col"/>
        <c:grouping val="clustered"/>
        <c:ser>
          <c:idx val="0"/>
          <c:order val="0"/>
          <c:tx>
            <c:strRef>
              <c:f>Лист1!$A$2</c:f>
              <c:strCache>
                <c:ptCount val="1"/>
                <c:pt idx="0">
                  <c:v>7 кл.</c:v>
                </c:pt>
              </c:strCache>
            </c:strRef>
          </c:tx>
          <c:dLbls>
            <c:dLbl>
              <c:idx val="0"/>
              <c:delete val="1"/>
            </c:dLbl>
            <c:dLbl>
              <c:idx val="3"/>
              <c:delete val="1"/>
            </c:dLbl>
            <c:showVal val="1"/>
          </c:dLbls>
          <c:cat>
            <c:strRef>
              <c:f>Лист1!$B$1:$E$1</c:f>
              <c:strCache>
                <c:ptCount val="4"/>
                <c:pt idx="0">
                  <c:v>I уровень</c:v>
                </c:pt>
                <c:pt idx="1">
                  <c:v>II уровень</c:v>
                </c:pt>
                <c:pt idx="2">
                  <c:v>III уровень</c:v>
                </c:pt>
                <c:pt idx="3">
                  <c:v>IV уровень</c:v>
                </c:pt>
              </c:strCache>
            </c:strRef>
          </c:cat>
          <c:val>
            <c:numRef>
              <c:f>Лист1!$B$2:$E$2</c:f>
              <c:numCache>
                <c:formatCode>0%</c:formatCode>
                <c:ptCount val="4"/>
                <c:pt idx="0">
                  <c:v>0</c:v>
                </c:pt>
                <c:pt idx="1">
                  <c:v>0.25</c:v>
                </c:pt>
                <c:pt idx="2">
                  <c:v>0.75000000000000011</c:v>
                </c:pt>
                <c:pt idx="3">
                  <c:v>0</c:v>
                </c:pt>
              </c:numCache>
            </c:numRef>
          </c:val>
        </c:ser>
        <c:ser>
          <c:idx val="1"/>
          <c:order val="1"/>
          <c:tx>
            <c:strRef>
              <c:f>Лист1!$A$3</c:f>
              <c:strCache>
                <c:ptCount val="1"/>
                <c:pt idx="0">
                  <c:v>8 кл.</c:v>
                </c:pt>
              </c:strCache>
            </c:strRef>
          </c:tx>
          <c:dLbls>
            <c:showVal val="1"/>
          </c:dLbls>
          <c:cat>
            <c:strRef>
              <c:f>Лист1!$B$1:$E$1</c:f>
              <c:strCache>
                <c:ptCount val="4"/>
                <c:pt idx="0">
                  <c:v>I уровень</c:v>
                </c:pt>
                <c:pt idx="1">
                  <c:v>II уровень</c:v>
                </c:pt>
                <c:pt idx="2">
                  <c:v>III уровень</c:v>
                </c:pt>
                <c:pt idx="3">
                  <c:v>IV уровень</c:v>
                </c:pt>
              </c:strCache>
            </c:strRef>
          </c:cat>
          <c:val>
            <c:numRef>
              <c:f>Лист1!$B$3:$E$3</c:f>
              <c:numCache>
                <c:formatCode>0%</c:formatCode>
                <c:ptCount val="4"/>
                <c:pt idx="0">
                  <c:v>0</c:v>
                </c:pt>
                <c:pt idx="1">
                  <c:v>0.5</c:v>
                </c:pt>
                <c:pt idx="2">
                  <c:v>0.5</c:v>
                </c:pt>
                <c:pt idx="3">
                  <c:v>0</c:v>
                </c:pt>
              </c:numCache>
            </c:numRef>
          </c:val>
        </c:ser>
        <c:ser>
          <c:idx val="2"/>
          <c:order val="2"/>
          <c:tx>
            <c:strRef>
              <c:f>Лист1!$A$4</c:f>
              <c:strCache>
                <c:ptCount val="1"/>
                <c:pt idx="0">
                  <c:v>9 кл.</c:v>
                </c:pt>
              </c:strCache>
            </c:strRef>
          </c:tx>
          <c:dLbls>
            <c:dLbl>
              <c:idx val="0"/>
              <c:delete val="1"/>
            </c:dLbl>
            <c:dLbl>
              <c:idx val="3"/>
              <c:delete val="1"/>
            </c:dLbl>
            <c:showVal val="1"/>
          </c:dLbls>
          <c:cat>
            <c:strRef>
              <c:f>Лист1!$B$1:$E$1</c:f>
              <c:strCache>
                <c:ptCount val="4"/>
                <c:pt idx="0">
                  <c:v>I уровень</c:v>
                </c:pt>
                <c:pt idx="1">
                  <c:v>II уровень</c:v>
                </c:pt>
                <c:pt idx="2">
                  <c:v>III уровень</c:v>
                </c:pt>
                <c:pt idx="3">
                  <c:v>IV уровень</c:v>
                </c:pt>
              </c:strCache>
            </c:strRef>
          </c:cat>
          <c:val>
            <c:numRef>
              <c:f>Лист1!$B$4:$E$4</c:f>
              <c:numCache>
                <c:formatCode>0%</c:formatCode>
                <c:ptCount val="4"/>
                <c:pt idx="0">
                  <c:v>0</c:v>
                </c:pt>
                <c:pt idx="1">
                  <c:v>0.66000000000000014</c:v>
                </c:pt>
                <c:pt idx="2">
                  <c:v>0.33000000000000007</c:v>
                </c:pt>
                <c:pt idx="3">
                  <c:v>0</c:v>
                </c:pt>
              </c:numCache>
            </c:numRef>
          </c:val>
        </c:ser>
        <c:shape val="box"/>
        <c:axId val="75567104"/>
        <c:axId val="75568640"/>
        <c:axId val="0"/>
      </c:bar3DChart>
      <c:catAx>
        <c:axId val="75567104"/>
        <c:scaling>
          <c:orientation val="minMax"/>
        </c:scaling>
        <c:axPos val="b"/>
        <c:tickLblPos val="nextTo"/>
        <c:crossAx val="75568640"/>
        <c:crosses val="autoZero"/>
        <c:auto val="1"/>
        <c:lblAlgn val="ctr"/>
        <c:lblOffset val="100"/>
      </c:catAx>
      <c:valAx>
        <c:axId val="75568640"/>
        <c:scaling>
          <c:orientation val="minMax"/>
        </c:scaling>
        <c:axPos val="l"/>
        <c:majorGridlines/>
        <c:numFmt formatCode="0%" sourceLinked="1"/>
        <c:tickLblPos val="nextTo"/>
        <c:crossAx val="75567104"/>
        <c:crosses val="autoZero"/>
        <c:crossBetween val="between"/>
      </c:valAx>
    </c:plotArea>
    <c:legend>
      <c:legendPos val="r"/>
      <c:layout>
        <c:manualLayout>
          <c:xMode val="edge"/>
          <c:yMode val="edge"/>
          <c:x val="0.9179489419833089"/>
          <c:y val="0.68460921551472798"/>
          <c:w val="6.4437671843199346E-2"/>
          <c:h val="0.25115157480314959"/>
        </c:manualLayou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col"/>
        <c:grouping val="clustered"/>
        <c:ser>
          <c:idx val="0"/>
          <c:order val="0"/>
          <c:tx>
            <c:strRef>
              <c:f>Лист1!$A$2</c:f>
              <c:strCache>
                <c:ptCount val="1"/>
                <c:pt idx="0">
                  <c:v>7 кл.</c:v>
                </c:pt>
              </c:strCache>
            </c:strRef>
          </c:tx>
          <c:dLbls>
            <c:dLbl>
              <c:idx val="3"/>
              <c:delete val="1"/>
            </c:dLbl>
            <c:showVal val="1"/>
          </c:dLbls>
          <c:cat>
            <c:strRef>
              <c:f>Лист1!$B$1:$E$1</c:f>
              <c:strCache>
                <c:ptCount val="4"/>
                <c:pt idx="0">
                  <c:v>I уровень</c:v>
                </c:pt>
                <c:pt idx="1">
                  <c:v>II уровень</c:v>
                </c:pt>
                <c:pt idx="2">
                  <c:v>III уровень</c:v>
                </c:pt>
                <c:pt idx="3">
                  <c:v>IV уровень</c:v>
                </c:pt>
              </c:strCache>
            </c:strRef>
          </c:cat>
          <c:val>
            <c:numRef>
              <c:f>Лист1!$B$2:$E$2</c:f>
              <c:numCache>
                <c:formatCode>0%</c:formatCode>
                <c:ptCount val="4"/>
                <c:pt idx="0">
                  <c:v>0</c:v>
                </c:pt>
                <c:pt idx="1">
                  <c:v>0.5</c:v>
                </c:pt>
                <c:pt idx="2">
                  <c:v>0.5</c:v>
                </c:pt>
                <c:pt idx="3">
                  <c:v>0</c:v>
                </c:pt>
              </c:numCache>
            </c:numRef>
          </c:val>
        </c:ser>
        <c:ser>
          <c:idx val="1"/>
          <c:order val="1"/>
          <c:tx>
            <c:strRef>
              <c:f>Лист1!$A$3</c:f>
              <c:strCache>
                <c:ptCount val="1"/>
                <c:pt idx="0">
                  <c:v>8 кл.</c:v>
                </c:pt>
              </c:strCache>
            </c:strRef>
          </c:tx>
          <c:dLbls>
            <c:showVal val="1"/>
          </c:dLbls>
          <c:cat>
            <c:strRef>
              <c:f>Лист1!$B$1:$E$1</c:f>
              <c:strCache>
                <c:ptCount val="4"/>
                <c:pt idx="0">
                  <c:v>I уровень</c:v>
                </c:pt>
                <c:pt idx="1">
                  <c:v>II уровень</c:v>
                </c:pt>
                <c:pt idx="2">
                  <c:v>III уровень</c:v>
                </c:pt>
                <c:pt idx="3">
                  <c:v>IV уровень</c:v>
                </c:pt>
              </c:strCache>
            </c:strRef>
          </c:cat>
          <c:val>
            <c:numRef>
              <c:f>Лист1!$B$3:$E$3</c:f>
              <c:numCache>
                <c:formatCode>0%</c:formatCode>
                <c:ptCount val="4"/>
                <c:pt idx="0">
                  <c:v>0.25</c:v>
                </c:pt>
                <c:pt idx="1">
                  <c:v>0.5</c:v>
                </c:pt>
                <c:pt idx="2">
                  <c:v>0.25</c:v>
                </c:pt>
                <c:pt idx="3">
                  <c:v>0</c:v>
                </c:pt>
              </c:numCache>
            </c:numRef>
          </c:val>
        </c:ser>
        <c:ser>
          <c:idx val="2"/>
          <c:order val="2"/>
          <c:tx>
            <c:strRef>
              <c:f>Лист1!$A$4</c:f>
              <c:strCache>
                <c:ptCount val="1"/>
                <c:pt idx="0">
                  <c:v>9 кл.</c:v>
                </c:pt>
              </c:strCache>
            </c:strRef>
          </c:tx>
          <c:dLbls>
            <c:dLbl>
              <c:idx val="3"/>
              <c:delete val="1"/>
            </c:dLbl>
            <c:showVal val="1"/>
          </c:dLbls>
          <c:cat>
            <c:strRef>
              <c:f>Лист1!$B$1:$E$1</c:f>
              <c:strCache>
                <c:ptCount val="4"/>
                <c:pt idx="0">
                  <c:v>I уровень</c:v>
                </c:pt>
                <c:pt idx="1">
                  <c:v>II уровень</c:v>
                </c:pt>
                <c:pt idx="2">
                  <c:v>III уровень</c:v>
                </c:pt>
                <c:pt idx="3">
                  <c:v>IV уровень</c:v>
                </c:pt>
              </c:strCache>
            </c:strRef>
          </c:cat>
          <c:val>
            <c:numRef>
              <c:f>Лист1!$B$4:$E$4</c:f>
              <c:numCache>
                <c:formatCode>0%</c:formatCode>
                <c:ptCount val="4"/>
                <c:pt idx="0">
                  <c:v>0.33000000000000007</c:v>
                </c:pt>
                <c:pt idx="1">
                  <c:v>0.66000000000000014</c:v>
                </c:pt>
                <c:pt idx="2">
                  <c:v>0</c:v>
                </c:pt>
                <c:pt idx="3">
                  <c:v>0</c:v>
                </c:pt>
              </c:numCache>
            </c:numRef>
          </c:val>
        </c:ser>
        <c:shape val="box"/>
        <c:axId val="75616256"/>
        <c:axId val="75617792"/>
        <c:axId val="0"/>
      </c:bar3DChart>
      <c:catAx>
        <c:axId val="75616256"/>
        <c:scaling>
          <c:orientation val="minMax"/>
        </c:scaling>
        <c:axPos val="b"/>
        <c:tickLblPos val="nextTo"/>
        <c:crossAx val="75617792"/>
        <c:crosses val="autoZero"/>
        <c:auto val="1"/>
        <c:lblAlgn val="ctr"/>
        <c:lblOffset val="100"/>
      </c:catAx>
      <c:valAx>
        <c:axId val="75617792"/>
        <c:scaling>
          <c:orientation val="minMax"/>
        </c:scaling>
        <c:axPos val="l"/>
        <c:majorGridlines/>
        <c:numFmt formatCode="0%" sourceLinked="1"/>
        <c:tickLblPos val="nextTo"/>
        <c:crossAx val="75616256"/>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C76A7274-91B9-49AB-8082-FD6128287699}"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76A7274-91B9-49AB-8082-FD612828769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76A7274-91B9-49AB-8082-FD612828769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76A7274-91B9-49AB-8082-FD612828769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76A7274-91B9-49AB-8082-FD6128287699}"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76A7274-91B9-49AB-8082-FD612828769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76A7274-91B9-49AB-8082-FD612828769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76A7274-91B9-49AB-8082-FD612828769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76A7274-91B9-49AB-8082-FD6128287699}"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76A7274-91B9-49AB-8082-FD612828769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6E02C81-8139-4C6C-A29B-C1C519848A9F}" type="datetimeFigureOut">
              <a:rPr lang="ru-RU" smtClean="0"/>
              <a:pPr/>
              <a:t>22.11.2015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76A7274-91B9-49AB-8082-FD6128287699}"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E02C81-8139-4C6C-A29B-C1C519848A9F}" type="datetimeFigureOut">
              <a:rPr lang="ru-RU" smtClean="0"/>
              <a:pPr/>
              <a:t>22.11.2015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6A7274-91B9-49AB-8082-FD6128287699}"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19148" y="642918"/>
            <a:ext cx="8124852" cy="3357586"/>
          </a:xfrm>
        </p:spPr>
        <p:txBody>
          <a:bodyPr>
            <a:normAutofit/>
          </a:bodyPr>
          <a:lstStyle/>
          <a:p>
            <a:pPr algn="ctr"/>
            <a:r>
              <a:rPr lang="ru-RU" b="1" dirty="0" smtClean="0">
                <a:solidFill>
                  <a:schemeClr val="accent5">
                    <a:lumMod val="75000"/>
                  </a:schemeClr>
                </a:solidFill>
                <a:latin typeface="Times New Roman" pitchFamily="18" charset="0"/>
                <a:cs typeface="Times New Roman" pitchFamily="18" charset="0"/>
              </a:rPr>
              <a:t>Методические рекомендации по развитию слухового восприятия у глухих обучающихся 7-9 классов</a:t>
            </a:r>
            <a:endParaRPr lang="ru-RU" b="1" dirty="0">
              <a:solidFill>
                <a:schemeClr val="accent5">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500166" y="4357694"/>
            <a:ext cx="7406640" cy="1143008"/>
          </a:xfrm>
        </p:spPr>
        <p:txBody>
          <a:bodyPr>
            <a:normAutofit lnSpcReduction="10000"/>
          </a:bodyPr>
          <a:lstStyle/>
          <a:p>
            <a:pPr algn="ctr">
              <a:lnSpc>
                <a:spcPct val="90000"/>
              </a:lnSpc>
              <a:defRPr/>
            </a:pPr>
            <a:r>
              <a:rPr lang="ru-RU" sz="2400" b="1" dirty="0" smtClean="0">
                <a:solidFill>
                  <a:schemeClr val="accent3">
                    <a:lumMod val="75000"/>
                  </a:schemeClr>
                </a:solidFill>
                <a:latin typeface="Times New Roman" pitchFamily="18" charset="0"/>
                <a:cs typeface="Times New Roman" pitchFamily="18" charset="0"/>
              </a:rPr>
              <a:t>                                                      Автор</a:t>
            </a:r>
          </a:p>
          <a:p>
            <a:pPr algn="r">
              <a:lnSpc>
                <a:spcPct val="90000"/>
              </a:lnSpc>
              <a:defRPr/>
            </a:pPr>
            <a:r>
              <a:rPr lang="ru-RU" sz="2400" b="1" dirty="0" smtClean="0">
                <a:solidFill>
                  <a:schemeClr val="accent3">
                    <a:lumMod val="75000"/>
                  </a:schemeClr>
                </a:solidFill>
                <a:latin typeface="Times New Roman" pitchFamily="18" charset="0"/>
                <a:cs typeface="Times New Roman" pitchFamily="18" charset="0"/>
              </a:rPr>
              <a:t> учитель-дефектолог</a:t>
            </a:r>
          </a:p>
          <a:p>
            <a:pPr>
              <a:lnSpc>
                <a:spcPct val="90000"/>
              </a:lnSpc>
              <a:defRPr/>
            </a:pPr>
            <a:r>
              <a:rPr lang="ru-RU" sz="2400" b="1" dirty="0" smtClean="0">
                <a:solidFill>
                  <a:schemeClr val="accent3">
                    <a:lumMod val="75000"/>
                  </a:schemeClr>
                </a:solidFill>
                <a:latin typeface="Times New Roman" pitchFamily="18" charset="0"/>
                <a:cs typeface="Times New Roman" pitchFamily="18" charset="0"/>
              </a:rPr>
              <a:t>                                                         Вечерова Е.Ю.</a:t>
            </a:r>
          </a:p>
          <a:p>
            <a:pPr algn="r">
              <a:lnSpc>
                <a:spcPct val="90000"/>
              </a:lnSpc>
              <a:defRPr/>
            </a:pPr>
            <a:endParaRPr lang="ru-RU" sz="2400" b="1" dirty="0" smtClean="0">
              <a:solidFill>
                <a:schemeClr val="accent2">
                  <a:lumMod val="40000"/>
                  <a:lumOff val="60000"/>
                </a:schemeClr>
              </a:solidFill>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42852"/>
            <a:ext cx="7933588" cy="1500198"/>
          </a:xfrm>
        </p:spPr>
        <p:txBody>
          <a:bodyPr>
            <a:noAutofit/>
          </a:bodyPr>
          <a:lstStyle/>
          <a:p>
            <a:pPr algn="ctr"/>
            <a:r>
              <a:rPr lang="ru-RU" sz="3600" b="1" dirty="0" smtClean="0">
                <a:latin typeface="Times New Roman" pitchFamily="18" charset="0"/>
                <a:cs typeface="Times New Roman" pitchFamily="18" charset="0"/>
              </a:rPr>
              <a:t>Методические рекомендации по развитию слухового восприятия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в 8 классе</a:t>
            </a:r>
            <a:endParaRPr lang="ru-RU" sz="3600" dirty="0"/>
          </a:p>
        </p:txBody>
      </p:sp>
      <p:sp>
        <p:nvSpPr>
          <p:cNvPr id="3" name="Содержимое 2"/>
          <p:cNvSpPr>
            <a:spLocks noGrp="1"/>
          </p:cNvSpPr>
          <p:nvPr>
            <p:ph idx="1"/>
          </p:nvPr>
        </p:nvSpPr>
        <p:spPr>
          <a:xfrm>
            <a:off x="1435608" y="1571612"/>
            <a:ext cx="7498080" cy="4676788"/>
          </a:xfrm>
        </p:spPr>
        <p:txBody>
          <a:bodyPr>
            <a:normAutofit fontScale="55000" lnSpcReduction="20000"/>
          </a:bodyPr>
          <a:lstStyle/>
          <a:p>
            <a:pPr>
              <a:buNone/>
            </a:pPr>
            <a:r>
              <a:rPr lang="ru-RU" b="1" i="1" dirty="0" smtClean="0">
                <a:latin typeface="Times New Roman" pitchFamily="18" charset="0"/>
                <a:cs typeface="Times New Roman" pitchFamily="18" charset="0"/>
              </a:rPr>
              <a:t>Темы:</a:t>
            </a:r>
            <a:endParaRPr lang="ru-RU"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a:t>
            </a:r>
            <a:r>
              <a:rPr lang="ru-RU" b="1" dirty="0" smtClean="0">
                <a:latin typeface="Times New Roman" pitchFamily="18" charset="0"/>
                <a:cs typeface="Times New Roman" pitchFamily="18" charset="0"/>
              </a:rPr>
              <a:t> полугодие</a:t>
            </a:r>
            <a:endParaRPr lang="ru-RU"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Тема № 1 «Летние каникулы».</a:t>
            </a:r>
          </a:p>
          <a:p>
            <a:pPr lvl="0"/>
            <a:r>
              <a:rPr lang="ru-RU" dirty="0" smtClean="0">
                <a:latin typeface="Times New Roman" pitchFamily="18" charset="0"/>
                <a:cs typeface="Times New Roman" pitchFamily="18" charset="0"/>
              </a:rPr>
              <a:t>Тема № 2 «Деловые бумаги».</a:t>
            </a:r>
          </a:p>
          <a:p>
            <a:pPr lvl="0"/>
            <a:r>
              <a:rPr lang="ru-RU" dirty="0" smtClean="0">
                <a:latin typeface="Times New Roman" pitchFamily="18" charset="0"/>
                <a:cs typeface="Times New Roman" pitchFamily="18" charset="0"/>
              </a:rPr>
              <a:t>Тема № 3 «Правила поведения».</a:t>
            </a:r>
          </a:p>
          <a:p>
            <a:pPr lvl="0"/>
            <a:r>
              <a:rPr lang="ru-RU" dirty="0" smtClean="0">
                <a:latin typeface="Times New Roman" pitchFamily="18" charset="0"/>
                <a:cs typeface="Times New Roman" pitchFamily="18" charset="0"/>
              </a:rPr>
              <a:t>Тема № 4 «Повесть Н.В. Гоголя «Тарас </a:t>
            </a:r>
            <a:r>
              <a:rPr lang="ru-RU" dirty="0" err="1" smtClean="0">
                <a:latin typeface="Times New Roman" pitchFamily="18" charset="0"/>
                <a:cs typeface="Times New Roman" pitchFamily="18" charset="0"/>
              </a:rPr>
              <a:t>Бульба</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Речевой материал, связанный с изучением общеобразовательных предметов</a:t>
            </a:r>
          </a:p>
          <a:p>
            <a:pPr>
              <a:buNone/>
            </a:pPr>
            <a:r>
              <a:rPr lang="en-US" b="1" dirty="0" smtClean="0">
                <a:latin typeface="Times New Roman" pitchFamily="18" charset="0"/>
                <a:cs typeface="Times New Roman" pitchFamily="18" charset="0"/>
              </a:rPr>
              <a:t>II</a:t>
            </a:r>
            <a:r>
              <a:rPr lang="ru-RU" b="1" dirty="0" smtClean="0">
                <a:latin typeface="Times New Roman" pitchFamily="18" charset="0"/>
                <a:cs typeface="Times New Roman" pitchFamily="18" charset="0"/>
              </a:rPr>
              <a:t> полугодие</a:t>
            </a:r>
          </a:p>
          <a:p>
            <a:pPr lvl="0"/>
            <a:r>
              <a:rPr lang="ru-RU" dirty="0" smtClean="0">
                <a:latin typeface="Times New Roman" pitchFamily="18" charset="0"/>
                <a:cs typeface="Times New Roman" pitchFamily="18" charset="0"/>
              </a:rPr>
              <a:t>Тема № 5 «Здоровье».</a:t>
            </a:r>
          </a:p>
          <a:p>
            <a:pPr lvl="0"/>
            <a:r>
              <a:rPr lang="ru-RU" dirty="0" smtClean="0">
                <a:latin typeface="Times New Roman" pitchFamily="18" charset="0"/>
                <a:cs typeface="Times New Roman" pitchFamily="18" charset="0"/>
              </a:rPr>
              <a:t>Тема № 6 «И. Грабарь».</a:t>
            </a:r>
          </a:p>
          <a:p>
            <a:pPr lvl="0"/>
            <a:r>
              <a:rPr lang="ru-RU" dirty="0" smtClean="0">
                <a:latin typeface="Times New Roman" pitchFamily="18" charset="0"/>
                <a:cs typeface="Times New Roman" pitchFamily="18" charset="0"/>
              </a:rPr>
              <a:t>Тема № 7 «Весна».</a:t>
            </a:r>
          </a:p>
          <a:p>
            <a:pPr lvl="0"/>
            <a:r>
              <a:rPr lang="ru-RU" dirty="0" smtClean="0">
                <a:latin typeface="Times New Roman" pitchFamily="18" charset="0"/>
                <a:cs typeface="Times New Roman" pitchFamily="18" charset="0"/>
              </a:rPr>
              <a:t>Тема № 8 «Профессии».</a:t>
            </a:r>
          </a:p>
          <a:p>
            <a:pPr lvl="0"/>
            <a:r>
              <a:rPr lang="ru-RU" dirty="0" smtClean="0">
                <a:latin typeface="Times New Roman" pitchFamily="18" charset="0"/>
                <a:cs typeface="Times New Roman" pitchFamily="18" charset="0"/>
              </a:rPr>
              <a:t>Тема № 9 «День космонавтики и авиации».</a:t>
            </a:r>
          </a:p>
          <a:p>
            <a:r>
              <a:rPr lang="ru-RU" dirty="0" smtClean="0">
                <a:latin typeface="Times New Roman" pitchFamily="18" charset="0"/>
                <a:cs typeface="Times New Roman" pitchFamily="18" charset="0"/>
              </a:rPr>
              <a:t>Речевой материал, связанный с изучением общеобразовательных предметов</a:t>
            </a:r>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0"/>
            <a:ext cx="7498080" cy="2071702"/>
          </a:xfrm>
        </p:spPr>
        <p:txBody>
          <a:bodyPr>
            <a:normAutofit/>
          </a:bodyPr>
          <a:lstStyle/>
          <a:p>
            <a:pPr algn="ctr"/>
            <a:r>
              <a:rPr lang="ru-RU" sz="3600" b="1" dirty="0" smtClean="0">
                <a:latin typeface="Times New Roman" pitchFamily="18" charset="0"/>
                <a:cs typeface="Times New Roman" pitchFamily="18" charset="0"/>
              </a:rPr>
              <a:t>Методические рекомендации по развитию слухового восприятия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в 9 классе</a:t>
            </a:r>
            <a:endParaRPr lang="ru-RU" sz="3600" dirty="0"/>
          </a:p>
        </p:txBody>
      </p:sp>
      <p:sp>
        <p:nvSpPr>
          <p:cNvPr id="3" name="Содержимое 2"/>
          <p:cNvSpPr>
            <a:spLocks noGrp="1"/>
          </p:cNvSpPr>
          <p:nvPr>
            <p:ph idx="1"/>
          </p:nvPr>
        </p:nvSpPr>
        <p:spPr>
          <a:xfrm>
            <a:off x="1435608" y="1928802"/>
            <a:ext cx="7498080" cy="4319598"/>
          </a:xfrm>
        </p:spPr>
        <p:txBody>
          <a:bodyPr>
            <a:normAutofit fontScale="62500" lnSpcReduction="20000"/>
          </a:bodyPr>
          <a:lstStyle/>
          <a:p>
            <a:pPr>
              <a:buNone/>
            </a:pPr>
            <a:r>
              <a:rPr lang="ru-RU" b="1" i="1" dirty="0" smtClean="0">
                <a:latin typeface="Times New Roman" pitchFamily="18" charset="0"/>
                <a:cs typeface="Times New Roman" pitchFamily="18" charset="0"/>
              </a:rPr>
              <a:t>Темы:</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I </a:t>
            </a:r>
            <a:r>
              <a:rPr lang="ru-RU" dirty="0" smtClean="0">
                <a:latin typeface="Times New Roman" pitchFamily="18" charset="0"/>
                <a:cs typeface="Times New Roman" pitchFamily="18" charset="0"/>
              </a:rPr>
              <a:t>полугодие</a:t>
            </a:r>
          </a:p>
          <a:p>
            <a:pPr lvl="0"/>
            <a:r>
              <a:rPr lang="ru-RU" dirty="0" smtClean="0">
                <a:latin typeface="Times New Roman" pitchFamily="18" charset="0"/>
                <a:cs typeface="Times New Roman" pitchFamily="18" charset="0"/>
              </a:rPr>
              <a:t>Тема № 1. Диалог «Мои увлечения».</a:t>
            </a:r>
          </a:p>
          <a:p>
            <a:pPr lvl="0"/>
            <a:r>
              <a:rPr lang="ru-RU" dirty="0" smtClean="0">
                <a:latin typeface="Times New Roman" pitchFamily="18" charset="0"/>
                <a:cs typeface="Times New Roman" pitchFamily="18" charset="0"/>
              </a:rPr>
              <a:t>Тема № 2. «Текст по картине “Мокрый луг” Ф.А. Васильев».</a:t>
            </a:r>
          </a:p>
          <a:p>
            <a:pPr lvl="0"/>
            <a:r>
              <a:rPr lang="ru-RU" dirty="0" smtClean="0">
                <a:latin typeface="Times New Roman" pitchFamily="18" charset="0"/>
                <a:cs typeface="Times New Roman" pitchFamily="18" charset="0"/>
              </a:rPr>
              <a:t>Тема № 3. «А.С. Пушкин «Капитанская дочка»».</a:t>
            </a:r>
          </a:p>
          <a:p>
            <a:pPr lvl="0"/>
            <a:r>
              <a:rPr lang="ru-RU" dirty="0" smtClean="0">
                <a:latin typeface="Times New Roman" pitchFamily="18" charset="0"/>
                <a:cs typeface="Times New Roman" pitchFamily="18" charset="0"/>
              </a:rPr>
              <a:t>Тема № 4. «Фразы разговорно-обиходного характера».</a:t>
            </a:r>
          </a:p>
          <a:p>
            <a:pPr>
              <a:buNone/>
            </a:pPr>
            <a:r>
              <a:rPr lang="en-US" dirty="0" smtClean="0">
                <a:latin typeface="Times New Roman" pitchFamily="18" charset="0"/>
                <a:cs typeface="Times New Roman" pitchFamily="18" charset="0"/>
              </a:rPr>
              <a:t>II</a:t>
            </a:r>
            <a:r>
              <a:rPr lang="ru-RU" dirty="0" smtClean="0">
                <a:latin typeface="Times New Roman" pitchFamily="18" charset="0"/>
                <a:cs typeface="Times New Roman" pitchFamily="18" charset="0"/>
              </a:rPr>
              <a:t> полугодие</a:t>
            </a:r>
          </a:p>
          <a:p>
            <a:pPr lvl="0"/>
            <a:r>
              <a:rPr lang="ru-RU" dirty="0" smtClean="0">
                <a:latin typeface="Times New Roman" pitchFamily="18" charset="0"/>
                <a:cs typeface="Times New Roman" pitchFamily="18" charset="0"/>
              </a:rPr>
              <a:t>Тема № 5. Диалог «Как ты провел зимние каникулы».</a:t>
            </a:r>
          </a:p>
          <a:p>
            <a:pPr lvl="0"/>
            <a:r>
              <a:rPr lang="ru-RU" dirty="0" smtClean="0">
                <a:latin typeface="Times New Roman" pitchFamily="18" charset="0"/>
                <a:cs typeface="Times New Roman" pitchFamily="18" charset="0"/>
              </a:rPr>
              <a:t>Тема № 6. «Николай Алексеевич Некрасов».</a:t>
            </a:r>
          </a:p>
          <a:p>
            <a:pPr lvl="0"/>
            <a:r>
              <a:rPr lang="ru-RU" dirty="0" smtClean="0">
                <a:latin typeface="Times New Roman" pitchFamily="18" charset="0"/>
                <a:cs typeface="Times New Roman" pitchFamily="18" charset="0"/>
              </a:rPr>
              <a:t>Тема № 7. Диалог «Праздничные дни».</a:t>
            </a:r>
          </a:p>
          <a:p>
            <a:pPr lvl="0"/>
            <a:r>
              <a:rPr lang="ru-RU" dirty="0" smtClean="0">
                <a:latin typeface="Times New Roman" pitchFamily="18" charset="0"/>
                <a:cs typeface="Times New Roman" pitchFamily="18" charset="0"/>
              </a:rPr>
              <a:t>Тема № 8. «Лев Николаевич Толстой».</a:t>
            </a:r>
          </a:p>
          <a:p>
            <a:pPr lvl="0"/>
            <a:r>
              <a:rPr lang="ru-RU" dirty="0" smtClean="0">
                <a:latin typeface="Times New Roman" pitchFamily="18" charset="0"/>
                <a:cs typeface="Times New Roman" pitchFamily="18" charset="0"/>
              </a:rPr>
              <a:t>Тема № 9. Диалог «Знакомство».</a:t>
            </a:r>
          </a:p>
          <a:p>
            <a:pPr lvl="0"/>
            <a:r>
              <a:rPr lang="ru-RU" dirty="0" smtClean="0">
                <a:latin typeface="Times New Roman" pitchFamily="18" charset="0"/>
                <a:cs typeface="Times New Roman" pitchFamily="18" charset="0"/>
              </a:rPr>
              <a:t>Тема № 10. Диалог «В магазине».</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42852"/>
            <a:ext cx="7498080" cy="1274786"/>
          </a:xfrm>
        </p:spPr>
        <p:txBody>
          <a:bodyPr>
            <a:normAutofit fontScale="90000"/>
          </a:bodyPr>
          <a:lstStyle/>
          <a:p>
            <a:pPr algn="ct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Результативность работы по развитию речевого слуха</a:t>
            </a:r>
            <a:r>
              <a:rPr lang="ru-RU" dirty="0" smtClean="0"/>
              <a:t/>
            </a:r>
            <a:br>
              <a:rPr lang="ru-RU" dirty="0" smtClean="0"/>
            </a:br>
            <a:endParaRPr lang="ru-RU" dirty="0"/>
          </a:p>
        </p:txBody>
      </p:sp>
      <p:sp>
        <p:nvSpPr>
          <p:cNvPr id="3" name="Содержимое 2"/>
          <p:cNvSpPr>
            <a:spLocks noGrp="1"/>
          </p:cNvSpPr>
          <p:nvPr>
            <p:ph idx="1"/>
          </p:nvPr>
        </p:nvSpPr>
        <p:spPr>
          <a:xfrm>
            <a:off x="642910" y="1214422"/>
            <a:ext cx="8290778" cy="5410200"/>
          </a:xfrm>
        </p:spPr>
        <p:txBody>
          <a:bodyPr>
            <a:normAutofit fontScale="25000" lnSpcReduction="20000"/>
          </a:bodyPr>
          <a:lstStyle/>
          <a:p>
            <a:pPr algn="just">
              <a:buNone/>
            </a:pPr>
            <a:endParaRPr lang="ru-RU" dirty="0" smtClean="0">
              <a:latin typeface="Times New Roman" pitchFamily="18" charset="0"/>
              <a:cs typeface="Times New Roman" pitchFamily="18" charset="0"/>
            </a:endParaRPr>
          </a:p>
          <a:p>
            <a:pPr algn="just">
              <a:buNone/>
            </a:pPr>
            <a:r>
              <a:rPr lang="ru-RU" sz="4800" dirty="0" smtClean="0">
                <a:latin typeface="Times New Roman" pitchFamily="18" charset="0"/>
                <a:cs typeface="Times New Roman" pitchFamily="18" charset="0"/>
              </a:rPr>
              <a:t>В основе лежит методика Л.П.Назаровой, выделяет 4 уровня развития речи</a:t>
            </a:r>
          </a:p>
          <a:p>
            <a:pPr algn="just">
              <a:buNone/>
            </a:pPr>
            <a:r>
              <a:rPr lang="ru-RU" sz="4800" b="1" dirty="0" smtClean="0">
                <a:latin typeface="Times New Roman" pitchFamily="18" charset="0"/>
                <a:cs typeface="Times New Roman" pitchFamily="18" charset="0"/>
              </a:rPr>
              <a:t>I - </a:t>
            </a:r>
            <a:r>
              <a:rPr lang="ru-RU" sz="4800" b="1" i="1" dirty="0" smtClean="0">
                <a:latin typeface="Times New Roman" pitchFamily="18" charset="0"/>
                <a:cs typeface="Times New Roman" pitchFamily="18" charset="0"/>
              </a:rPr>
              <a:t>оптимальный уровень</a:t>
            </a:r>
            <a:r>
              <a:rPr lang="ru-RU" sz="4800" i="1" dirty="0" smtClean="0">
                <a:latin typeface="Times New Roman" pitchFamily="18" charset="0"/>
                <a:cs typeface="Times New Roman" pitchFamily="18" charset="0"/>
              </a:rPr>
              <a:t>. </a:t>
            </a:r>
            <a:r>
              <a:rPr lang="ru-RU" sz="4800" dirty="0" smtClean="0">
                <a:latin typeface="Times New Roman" pitchFamily="18" charset="0"/>
                <a:cs typeface="Times New Roman" pitchFamily="18" charset="0"/>
              </a:rPr>
              <a:t>Обучающиеся, находящиеся на этом уровне обладают достаточно полным словарным запасом, соответствующим требованиям программы, хорошо понимают обращенную к ним речь, в самостоятельной речи пользуются существительными, глаголами, прилагательными, местоимениями, наречиями и предлогами,  воспринимают  на слух речевой материал в пределах 52-60 % от предъявляемого.  Для обучающихся этого уровня  характерны ошибки в виде аграмматизмов и искажений звуко-буквенного состава слов, которые носили характер "ослышек".</a:t>
            </a:r>
          </a:p>
          <a:p>
            <a:pPr algn="just">
              <a:buNone/>
            </a:pPr>
            <a:r>
              <a:rPr lang="ru-RU" sz="4800" b="1" i="1" dirty="0" smtClean="0">
                <a:latin typeface="Times New Roman" pitchFamily="18" charset="0"/>
                <a:cs typeface="Times New Roman" pitchFamily="18" charset="0"/>
              </a:rPr>
              <a:t>II </a:t>
            </a:r>
            <a:r>
              <a:rPr lang="ru-RU" sz="4800" b="1" dirty="0" smtClean="0">
                <a:latin typeface="Times New Roman" pitchFamily="18" charset="0"/>
                <a:cs typeface="Times New Roman" pitchFamily="18" charset="0"/>
              </a:rPr>
              <a:t>- </a:t>
            </a:r>
            <a:r>
              <a:rPr lang="ru-RU" sz="4800" b="1" i="1" dirty="0" smtClean="0">
                <a:latin typeface="Times New Roman" pitchFamily="18" charset="0"/>
                <a:cs typeface="Times New Roman" pitchFamily="18" charset="0"/>
              </a:rPr>
              <a:t>сниженный уровень речевого развития</a:t>
            </a:r>
            <a:r>
              <a:rPr lang="ru-RU" sz="4800" i="1" dirty="0" smtClean="0">
                <a:latin typeface="Times New Roman" pitchFamily="18" charset="0"/>
                <a:cs typeface="Times New Roman" pitchFamily="18" charset="0"/>
              </a:rPr>
              <a:t>. </a:t>
            </a:r>
            <a:r>
              <a:rPr lang="ru-RU" sz="4800" dirty="0" smtClean="0">
                <a:latin typeface="Times New Roman" pitchFamily="18" charset="0"/>
                <a:cs typeface="Times New Roman" pitchFamily="18" charset="0"/>
              </a:rPr>
              <a:t>У обучающихся объем словарного запаса приближается к оптимальному, но встречаются  аграмматизмы, искаженное произношение, а при назывании предмета используется перифраз. При выяснении понимания речи отмечается неточное овладение окончаниями, суффиксами, приставками и предлогами, не используются такие части речи, как местоимения, наречия. Правильное восприятие речи на слух соответствовало 45-50 % от предъявляемого.  Для обучающихся этого уровня  характерны аграмматизмы, большее количество слов-"ослышек", незначительное число бессмысленных </a:t>
            </a:r>
            <a:r>
              <a:rPr lang="ru-RU" sz="4800" dirty="0" err="1" smtClean="0">
                <a:latin typeface="Times New Roman" pitchFamily="18" charset="0"/>
                <a:cs typeface="Times New Roman" pitchFamily="18" charset="0"/>
              </a:rPr>
              <a:t>слогосочетаний</a:t>
            </a:r>
            <a:r>
              <a:rPr lang="ru-RU" sz="4800" dirty="0" smtClean="0">
                <a:latin typeface="Times New Roman" pitchFamily="18" charset="0"/>
                <a:cs typeface="Times New Roman" pitchFamily="18" charset="0"/>
              </a:rPr>
              <a:t> при восприятии речи на слух.</a:t>
            </a:r>
          </a:p>
          <a:p>
            <a:pPr algn="just">
              <a:buNone/>
            </a:pPr>
            <a:r>
              <a:rPr lang="ru-RU" sz="4800" i="1" dirty="0" smtClean="0">
                <a:latin typeface="Times New Roman" pitchFamily="18" charset="0"/>
                <a:cs typeface="Times New Roman" pitchFamily="18" charset="0"/>
              </a:rPr>
              <a:t> </a:t>
            </a:r>
            <a:r>
              <a:rPr lang="ru-RU" sz="4800" b="1" i="1" dirty="0" smtClean="0">
                <a:latin typeface="Times New Roman" pitchFamily="18" charset="0"/>
                <a:cs typeface="Times New Roman" pitchFamily="18" charset="0"/>
              </a:rPr>
              <a:t>III </a:t>
            </a:r>
            <a:r>
              <a:rPr lang="ru-RU" sz="4800" b="1" dirty="0" smtClean="0">
                <a:latin typeface="Times New Roman" pitchFamily="18" charset="0"/>
                <a:cs typeface="Times New Roman" pitchFamily="18" charset="0"/>
              </a:rPr>
              <a:t>- </a:t>
            </a:r>
            <a:r>
              <a:rPr lang="ru-RU" sz="4800" b="1" i="1" dirty="0" smtClean="0">
                <a:latin typeface="Times New Roman" pitchFamily="18" charset="0"/>
                <a:cs typeface="Times New Roman" pitchFamily="18" charset="0"/>
              </a:rPr>
              <a:t>ограниченный уровень речевого развития</a:t>
            </a:r>
            <a:r>
              <a:rPr lang="ru-RU" sz="4800" i="1" dirty="0" smtClean="0">
                <a:latin typeface="Times New Roman" pitchFamily="18" charset="0"/>
                <a:cs typeface="Times New Roman" pitchFamily="18" charset="0"/>
              </a:rPr>
              <a:t>. </a:t>
            </a:r>
            <a:r>
              <a:rPr lang="ru-RU" sz="4800" dirty="0" smtClean="0">
                <a:latin typeface="Times New Roman" pitchFamily="18" charset="0"/>
                <a:cs typeface="Times New Roman" pitchFamily="18" charset="0"/>
              </a:rPr>
              <a:t>Словарный запас значительно ограничен, что сопровождается  неадекватной по смыслу и содержанию подменой отсутствующих слов. В произношении наблюдаются  значительные искажения при сохранении контура слова. Понимание речи снижено. В самостоятельной речи использовались предложения, состоящие из 2-3 слов. Для таких детей характерны неполные предложения, в которых отсутствуют главные члены предложения (подлежащее, сказуемое), выпадают приставки и предлоги. Восприятие речи на слух соответствует 20-30 % от предъявляемого материала. В речи отмечается увеличение замен слов в виде бессмысленных </a:t>
            </a:r>
            <a:r>
              <a:rPr lang="ru-RU" sz="4800" dirty="0" err="1" smtClean="0">
                <a:latin typeface="Times New Roman" pitchFamily="18" charset="0"/>
                <a:cs typeface="Times New Roman" pitchFamily="18" charset="0"/>
              </a:rPr>
              <a:t>слогосочетаний</a:t>
            </a:r>
            <a:r>
              <a:rPr lang="ru-RU" sz="4800" dirty="0" smtClean="0">
                <a:latin typeface="Times New Roman" pitchFamily="18" charset="0"/>
                <a:cs typeface="Times New Roman" pitchFamily="18" charset="0"/>
              </a:rPr>
              <a:t>, аграмматизмы и отказы при различении предложений, слов, что соответствует 70-80% от общего количества предъявляемого речевого материала на слух.</a:t>
            </a:r>
          </a:p>
          <a:p>
            <a:pPr algn="just">
              <a:buNone/>
            </a:pPr>
            <a:r>
              <a:rPr lang="ru-RU" sz="4800" i="1" dirty="0" smtClean="0">
                <a:latin typeface="Times New Roman" pitchFamily="18" charset="0"/>
                <a:cs typeface="Times New Roman" pitchFamily="18" charset="0"/>
              </a:rPr>
              <a:t> </a:t>
            </a:r>
            <a:r>
              <a:rPr lang="ru-RU" sz="4800" b="1" i="1" dirty="0" smtClean="0">
                <a:latin typeface="Times New Roman" pitchFamily="18" charset="0"/>
                <a:cs typeface="Times New Roman" pitchFamily="18" charset="0"/>
              </a:rPr>
              <a:t>IV </a:t>
            </a:r>
            <a:r>
              <a:rPr lang="ru-RU" sz="4800" b="1" dirty="0" smtClean="0">
                <a:latin typeface="Times New Roman" pitchFamily="18" charset="0"/>
                <a:cs typeface="Times New Roman" pitchFamily="18" charset="0"/>
              </a:rPr>
              <a:t>- </a:t>
            </a:r>
            <a:r>
              <a:rPr lang="ru-RU" sz="4800" b="1" i="1" dirty="0" smtClean="0">
                <a:latin typeface="Times New Roman" pitchFamily="18" charset="0"/>
                <a:cs typeface="Times New Roman" pitchFamily="18" charset="0"/>
              </a:rPr>
              <a:t>резко ограниченный уровень речевого развития</a:t>
            </a:r>
            <a:r>
              <a:rPr lang="ru-RU" sz="4800" i="1" dirty="0" smtClean="0">
                <a:latin typeface="Times New Roman" pitchFamily="18" charset="0"/>
                <a:cs typeface="Times New Roman" pitchFamily="18" charset="0"/>
              </a:rPr>
              <a:t>. </a:t>
            </a:r>
            <a:r>
              <a:rPr lang="ru-RU" sz="4800" dirty="0" smtClean="0">
                <a:latin typeface="Times New Roman" pitchFamily="18" charset="0"/>
                <a:cs typeface="Times New Roman" pitchFamily="18" charset="0"/>
              </a:rPr>
              <a:t>Выражается в резком ограничении словарного запаса. Словарный запас обучающихся так мал, что они не могут назвать элементарных предметов обихода, целое предложение часто заменяют одним словом или словосочетанием, не имеющим никакого смыслового значения. В произношении отмечаются существенные искажения: отсутствует начало, конец слова, слова дополняются лишними звуками. Понимание обращенной речи резко ограничено или полностью отсутствует. Отмечается непонимание некоторых форм слов, смешение слов по акустическому сходству. При восприятии текста обнаружено неполное понимание прочитанного, несмотря на понимание отдельных слов.  В самостоятельной речи используются изолированные слова вместо предложений, бессмысленные </a:t>
            </a:r>
            <a:r>
              <a:rPr lang="ru-RU" sz="4800" dirty="0" err="1" smtClean="0">
                <a:latin typeface="Times New Roman" pitchFamily="18" charset="0"/>
                <a:cs typeface="Times New Roman" pitchFamily="18" charset="0"/>
              </a:rPr>
              <a:t>слогосочетания</a:t>
            </a:r>
            <a:r>
              <a:rPr lang="ru-RU" sz="4800" dirty="0" smtClean="0">
                <a:latin typeface="Times New Roman" pitchFamily="18" charset="0"/>
                <a:cs typeface="Times New Roman" pitchFamily="18" charset="0"/>
              </a:rPr>
              <a:t>, отказ от оформления высказывания речью. При восприятии речи на слух правильно воспринимался речевой материал только в 7-15 %. У этих детей снизилось число аграмматизмов, но увеличилось количество замен в виде бессмысленных </a:t>
            </a:r>
            <a:r>
              <a:rPr lang="ru-RU" sz="4800" dirty="0" err="1" smtClean="0">
                <a:latin typeface="Times New Roman" pitchFamily="18" charset="0"/>
                <a:cs typeface="Times New Roman" pitchFamily="18" charset="0"/>
              </a:rPr>
              <a:t>слогосочетании</a:t>
            </a:r>
            <a:r>
              <a:rPr lang="ru-RU" sz="4800" dirty="0" smtClean="0">
                <a:latin typeface="Times New Roman" pitchFamily="18" charset="0"/>
                <a:cs typeface="Times New Roman" pitchFamily="18" charset="0"/>
              </a:rPr>
              <a:t>, число отказов при различении речи. Число ошибок и отказов составляет  85-93% от предъявляемого речевого материала для различения на слух.</a:t>
            </a:r>
            <a:endParaRPr lang="ru-RU" sz="4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4294967295"/>
          </p:nvPr>
        </p:nvGraphicFramePr>
        <p:xfrm>
          <a:off x="1285852" y="1000108"/>
          <a:ext cx="7427912" cy="21240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Диаграмма 4"/>
          <p:cNvGraphicFramePr/>
          <p:nvPr/>
        </p:nvGraphicFramePr>
        <p:xfrm>
          <a:off x="1500166" y="3714752"/>
          <a:ext cx="7243764" cy="2386010"/>
        </p:xfrm>
        <a:graphic>
          <a:graphicData uri="http://schemas.openxmlformats.org/drawingml/2006/chart">
            <c:chart xmlns:c="http://schemas.openxmlformats.org/drawingml/2006/chart" xmlns:r="http://schemas.openxmlformats.org/officeDocument/2006/relationships" r:id="rId3"/>
          </a:graphicData>
        </a:graphic>
      </p:graphicFrame>
      <p:sp>
        <p:nvSpPr>
          <p:cNvPr id="1025" name="Rectangle 1"/>
          <p:cNvSpPr>
            <a:spLocks noChangeArrowheads="1"/>
          </p:cNvSpPr>
          <p:nvPr/>
        </p:nvSpPr>
        <p:spPr bwMode="auto">
          <a:xfrm>
            <a:off x="2000232" y="571480"/>
            <a:ext cx="700089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accent3">
                    <a:lumMod val="75000"/>
                  </a:schemeClr>
                </a:solidFill>
                <a:effectLst/>
                <a:latin typeface="Times New Roman" pitchFamily="18" charset="0"/>
                <a:ea typeface="Calibri" pitchFamily="34" charset="0"/>
                <a:cs typeface="Times New Roman" pitchFamily="18" charset="0"/>
              </a:rPr>
              <a:t>2013-2014 </a:t>
            </a:r>
            <a:r>
              <a:rPr kumimoji="0" lang="ru-RU" sz="1800" b="1" i="0" u="none" strike="noStrike" cap="none" normalizeH="0" baseline="0" dirty="0" err="1" smtClean="0">
                <a:ln>
                  <a:noFill/>
                </a:ln>
                <a:solidFill>
                  <a:schemeClr val="accent3">
                    <a:lumMod val="75000"/>
                  </a:schemeClr>
                </a:solidFill>
                <a:effectLst/>
                <a:latin typeface="Times New Roman" pitchFamily="18" charset="0"/>
                <a:ea typeface="Calibri" pitchFamily="34" charset="0"/>
                <a:cs typeface="Times New Roman" pitchFamily="18" charset="0"/>
              </a:rPr>
              <a:t>уч</a:t>
            </a:r>
            <a:r>
              <a:rPr kumimoji="0" lang="ru-RU" sz="1800" b="1" i="0" u="none" strike="noStrike" cap="none" normalizeH="0" baseline="0" dirty="0" smtClean="0">
                <a:ln>
                  <a:noFill/>
                </a:ln>
                <a:solidFill>
                  <a:schemeClr val="accent3">
                    <a:lumMod val="75000"/>
                  </a:schemeClr>
                </a:solidFill>
                <a:effectLst/>
                <a:latin typeface="Times New Roman" pitchFamily="18" charset="0"/>
                <a:ea typeface="Calibri" pitchFamily="34" charset="0"/>
                <a:cs typeface="Times New Roman" pitchFamily="18" charset="0"/>
              </a:rPr>
              <a:t>. год</a:t>
            </a:r>
            <a:endParaRPr kumimoji="0" lang="ru-RU" sz="1800" b="0" i="0" u="none" strike="noStrike" cap="none" normalizeH="0" baseline="0" dirty="0" smtClean="0">
              <a:ln>
                <a:noFill/>
              </a:ln>
              <a:solidFill>
                <a:schemeClr val="accent3">
                  <a:lumMod val="75000"/>
                </a:schemeClr>
              </a:solidFill>
              <a:effectLst/>
              <a:latin typeface="Arial" pitchFamily="34" charset="0"/>
            </a:endParaRPr>
          </a:p>
        </p:txBody>
      </p:sp>
      <p:sp>
        <p:nvSpPr>
          <p:cNvPr id="1026" name="Rectangle 2"/>
          <p:cNvSpPr>
            <a:spLocks noChangeArrowheads="1"/>
          </p:cNvSpPr>
          <p:nvPr/>
        </p:nvSpPr>
        <p:spPr bwMode="auto">
          <a:xfrm>
            <a:off x="3286116" y="3286124"/>
            <a:ext cx="457203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accent3">
                    <a:lumMod val="75000"/>
                  </a:schemeClr>
                </a:solidFill>
                <a:effectLst/>
                <a:latin typeface="Times New Roman" pitchFamily="18" charset="0"/>
                <a:ea typeface="Calibri" pitchFamily="34" charset="0"/>
                <a:cs typeface="Times New Roman" pitchFamily="18" charset="0"/>
              </a:rPr>
              <a:t>2014-2015 </a:t>
            </a:r>
            <a:r>
              <a:rPr kumimoji="0" lang="ru-RU" sz="1800" b="1" i="0" u="none" strike="noStrike" cap="none" normalizeH="0" baseline="0" dirty="0" err="1" smtClean="0">
                <a:ln>
                  <a:noFill/>
                </a:ln>
                <a:solidFill>
                  <a:schemeClr val="accent3">
                    <a:lumMod val="75000"/>
                  </a:schemeClr>
                </a:solidFill>
                <a:effectLst/>
                <a:latin typeface="Times New Roman" pitchFamily="18" charset="0"/>
                <a:ea typeface="Calibri" pitchFamily="34" charset="0"/>
                <a:cs typeface="Times New Roman" pitchFamily="18" charset="0"/>
              </a:rPr>
              <a:t>уч</a:t>
            </a:r>
            <a:r>
              <a:rPr kumimoji="0" lang="ru-RU" sz="1800" b="1" i="0" u="none" strike="noStrike" cap="none" normalizeH="0" baseline="0" dirty="0" smtClean="0">
                <a:ln>
                  <a:noFill/>
                </a:ln>
                <a:solidFill>
                  <a:schemeClr val="accent3">
                    <a:lumMod val="75000"/>
                  </a:schemeClr>
                </a:solidFill>
                <a:effectLst/>
                <a:latin typeface="Times New Roman" pitchFamily="18" charset="0"/>
                <a:ea typeface="Calibri" pitchFamily="34" charset="0"/>
                <a:cs typeface="Times New Roman" pitchFamily="18" charset="0"/>
              </a:rPr>
              <a:t>. год</a:t>
            </a:r>
            <a:endParaRPr kumimoji="0" lang="ru-RU" sz="1800" b="0" i="0" u="none" strike="noStrike" cap="none" normalizeH="0" baseline="0" dirty="0" smtClean="0">
              <a:ln>
                <a:noFill/>
              </a:ln>
              <a:solidFill>
                <a:schemeClr val="accent3">
                  <a:lumMod val="75000"/>
                </a:schemeClr>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dirty="0" smtClean="0">
                <a:latin typeface="Times New Roman" pitchFamily="18" charset="0"/>
                <a:cs typeface="Times New Roman" pitchFamily="18" charset="0"/>
              </a:rPr>
              <a:t>Выводы</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ctr">
              <a:buNone/>
              <a:defRPr/>
            </a:pPr>
            <a:r>
              <a:rPr lang="ru-RU" sz="2800" b="1" dirty="0" smtClean="0">
                <a:solidFill>
                  <a:schemeClr val="tx2">
                    <a:lumMod val="90000"/>
                  </a:schemeClr>
                </a:solidFill>
                <a:latin typeface="Times New Roman" pitchFamily="18" charset="0"/>
                <a:cs typeface="Times New Roman" pitchFamily="18" charset="0"/>
              </a:rPr>
              <a:t>Методические рекомендации по развитию слухового восприятия  можно  признать  </a:t>
            </a:r>
            <a:r>
              <a:rPr lang="ru-RU" b="1" dirty="0" smtClean="0">
                <a:solidFill>
                  <a:schemeClr val="tx2">
                    <a:lumMod val="90000"/>
                  </a:schemeClr>
                </a:solidFill>
                <a:latin typeface="Times New Roman" pitchFamily="18" charset="0"/>
                <a:cs typeface="Times New Roman" pitchFamily="18" charset="0"/>
              </a:rPr>
              <a:t>эффективными</a:t>
            </a:r>
            <a:r>
              <a:rPr lang="ru-RU" sz="2800" b="1" dirty="0" smtClean="0">
                <a:solidFill>
                  <a:schemeClr val="tx2">
                    <a:lumMod val="90000"/>
                  </a:schemeClr>
                </a:solidFill>
                <a:latin typeface="Times New Roman" pitchFamily="18" charset="0"/>
                <a:cs typeface="Times New Roman" pitchFamily="18" charset="0"/>
              </a:rPr>
              <a:t>,  так как:</a:t>
            </a:r>
          </a:p>
          <a:p>
            <a:pPr algn="just">
              <a:buClr>
                <a:schemeClr val="tx2">
                  <a:lumMod val="90000"/>
                </a:schemeClr>
              </a:buClr>
              <a:defRPr/>
            </a:pPr>
            <a:r>
              <a:rPr lang="ru-RU" dirty="0" smtClean="0">
                <a:latin typeface="Times New Roman" pitchFamily="18" charset="0"/>
                <a:cs typeface="Times New Roman" pitchFamily="18" charset="0"/>
              </a:rPr>
              <a:t>повысился процент развития речевого слуха,  и совершенствовались  произносительные  навыки и умения;</a:t>
            </a:r>
          </a:p>
          <a:p>
            <a:pPr algn="just">
              <a:buClr>
                <a:schemeClr val="tx2">
                  <a:lumMod val="90000"/>
                </a:schemeClr>
              </a:buClr>
              <a:defRPr/>
            </a:pPr>
            <a:r>
              <a:rPr lang="ru-RU" dirty="0" smtClean="0">
                <a:latin typeface="Times New Roman" pitchFamily="18" charset="0"/>
                <a:cs typeface="Times New Roman" pitchFamily="18" charset="0"/>
              </a:rPr>
              <a:t>совершенствовался навык слухо-зрительного и слухового восприятия речи;</a:t>
            </a:r>
          </a:p>
          <a:p>
            <a:pPr algn="just">
              <a:buClr>
                <a:schemeClr val="tx2">
                  <a:lumMod val="90000"/>
                </a:schemeClr>
              </a:buClr>
              <a:defRPr/>
            </a:pPr>
            <a:r>
              <a:rPr lang="ru-RU" dirty="0" smtClean="0">
                <a:latin typeface="Times New Roman" pitchFamily="18" charset="0"/>
                <a:cs typeface="Times New Roman" pitchFamily="18" charset="0"/>
              </a:rPr>
              <a:t>увеличился  словарный  запас  у  каждого ученика, что дало возможность точнее понимать смысловое содержание текстового  материала;</a:t>
            </a:r>
          </a:p>
          <a:p>
            <a:pPr algn="just">
              <a:buClr>
                <a:schemeClr val="tx2">
                  <a:lumMod val="90000"/>
                </a:schemeClr>
              </a:buClr>
              <a:defRPr/>
            </a:pPr>
            <a:r>
              <a:rPr lang="ru-RU" dirty="0" smtClean="0">
                <a:latin typeface="Times New Roman" pitchFamily="18" charset="0"/>
                <a:cs typeface="Times New Roman" pitchFamily="18" charset="0"/>
              </a:rPr>
              <a:t>у обучающихся  сформировалась  потребность  в общении, усовершенствовался  навык  самоконтроля  за  слуховым восприятием и различными  сторонами  произношения;</a:t>
            </a:r>
          </a:p>
          <a:p>
            <a:pPr algn="just">
              <a:buClr>
                <a:schemeClr val="tx2">
                  <a:lumMod val="90000"/>
                </a:schemeClr>
              </a:buClr>
              <a:defRPr/>
            </a:pPr>
            <a:r>
              <a:rPr lang="ru-RU" dirty="0" smtClean="0">
                <a:latin typeface="Times New Roman" pitchFamily="18" charset="0"/>
                <a:cs typeface="Times New Roman" pitchFamily="18" charset="0"/>
              </a:rPr>
              <a:t> наблюдается  динамика в развитии потребности в речевом общении.</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b="1" dirty="0" smtClean="0">
                <a:solidFill>
                  <a:schemeClr val="accent5">
                    <a:lumMod val="75000"/>
                  </a:schemeClr>
                </a:solidFill>
                <a:latin typeface="Times New Roman" pitchFamily="18" charset="0"/>
                <a:cs typeface="Times New Roman" pitchFamily="18" charset="0"/>
              </a:rPr>
              <a:t>Актуальность</a:t>
            </a:r>
            <a:endParaRPr lang="ru-RU" sz="4400" b="1" dirty="0">
              <a:solidFill>
                <a:schemeClr val="accent5">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endParaRPr lang="ru-RU" sz="2400" dirty="0" smtClean="0">
              <a:latin typeface="Times New Roman" pitchFamily="18" charset="0"/>
              <a:cs typeface="Times New Roman" pitchFamily="18" charset="0"/>
            </a:endParaRPr>
          </a:p>
          <a:p>
            <a:pPr>
              <a:buNone/>
            </a:pPr>
            <a:r>
              <a:rPr lang="ru-RU" sz="2400" dirty="0" smtClean="0"/>
              <a:t>-   В связи с задачей интенсификации педагогического процесса  в школе глухих важной и перспективной является разработка проблем объективного (количественного и качественного) подхода к оценке результатов развития слухового восприятия и формирования произношения в средних и старших классах</a:t>
            </a:r>
            <a:endParaRPr lang="ru-RU" sz="24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  Потребность в определении, цели, задач,  содержания развития слухового восприятия прослеживается в том, что на каждом этапе обучения в шкоде глухих требуется создание слухоречевой среды на базе развития остаточной слуховой функции глухих обучающихся.</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ru-RU"/>
          </a:p>
        </p:txBody>
      </p:sp>
      <p:sp>
        <p:nvSpPr>
          <p:cNvPr id="7" name="Содержимое 6"/>
          <p:cNvSpPr>
            <a:spLocks noGrp="1"/>
          </p:cNvSpPr>
          <p:nvPr>
            <p:ph idx="1"/>
          </p:nvPr>
        </p:nvSpPr>
        <p:spPr>
          <a:xfrm>
            <a:off x="1435608" y="571480"/>
            <a:ext cx="7498080" cy="5786478"/>
          </a:xfrm>
        </p:spPr>
        <p:txBody>
          <a:bodyPr>
            <a:noAutofit/>
          </a:bodyPr>
          <a:lstStyle/>
          <a:p>
            <a:r>
              <a:rPr lang="ru-RU" sz="2400" b="1" dirty="0" smtClean="0">
                <a:solidFill>
                  <a:schemeClr val="accent3">
                    <a:lumMod val="75000"/>
                  </a:schemeClr>
                </a:solidFill>
                <a:latin typeface="Times New Roman" pitchFamily="18" charset="0"/>
                <a:cs typeface="Times New Roman" pitchFamily="18" charset="0"/>
              </a:rPr>
              <a:t>Цель :</a:t>
            </a:r>
            <a:r>
              <a:rPr lang="ru-RU" sz="2400" b="1" dirty="0" smtClean="0">
                <a:solidFill>
                  <a:srgbClr val="FF0000"/>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формирование способности у глухих обучающихся 7-9 классов воспринимать речь на слух  и </a:t>
            </a:r>
            <a:r>
              <a:rPr lang="ru-RU" sz="2400" dirty="0" err="1" smtClean="0">
                <a:latin typeface="Times New Roman" pitchFamily="18" charset="0"/>
                <a:cs typeface="Times New Roman" pitchFamily="18" charset="0"/>
              </a:rPr>
              <a:t>слухо-зрительно</a:t>
            </a:r>
            <a:r>
              <a:rPr lang="ru-RU" sz="2400" dirty="0" smtClean="0">
                <a:latin typeface="Times New Roman" pitchFamily="18" charset="0"/>
                <a:cs typeface="Times New Roman" pitchFamily="18" charset="0"/>
              </a:rPr>
              <a:t> с использованием звукоусиливающей аппаратуры.</a:t>
            </a:r>
          </a:p>
          <a:p>
            <a:pPr>
              <a:buNone/>
            </a:pPr>
            <a:r>
              <a:rPr lang="ru-RU" sz="2400" b="1" dirty="0" smtClean="0">
                <a:solidFill>
                  <a:schemeClr val="accent3">
                    <a:lumMod val="75000"/>
                  </a:schemeClr>
                </a:solidFill>
                <a:latin typeface="Times New Roman" pitchFamily="18" charset="0"/>
                <a:cs typeface="Times New Roman" pitchFamily="18" charset="0"/>
              </a:rPr>
              <a:t>Задачи</a:t>
            </a:r>
          </a:p>
          <a:p>
            <a:pPr lvl="0">
              <a:buNone/>
            </a:pPr>
            <a:r>
              <a:rPr lang="ru-RU" sz="2400" dirty="0" smtClean="0">
                <a:latin typeface="Times New Roman" pitchFamily="18" charset="0"/>
                <a:cs typeface="Times New Roman" pitchFamily="18" charset="0"/>
              </a:rPr>
              <a:t>1. Развитие речевого слуха.</a:t>
            </a:r>
          </a:p>
          <a:p>
            <a:pPr lvl="0">
              <a:buNone/>
            </a:pPr>
            <a:r>
              <a:rPr lang="ru-RU" sz="2400" dirty="0" smtClean="0">
                <a:latin typeface="Times New Roman" pitchFamily="18" charset="0"/>
                <a:cs typeface="Times New Roman" pitchFamily="18" charset="0"/>
              </a:rPr>
              <a:t>2. Развитие и совершенствование слухо-зрительного и слухового восприятия речи</a:t>
            </a:r>
          </a:p>
          <a:p>
            <a:pPr lvl="0">
              <a:buNone/>
            </a:pPr>
            <a:r>
              <a:rPr lang="ru-RU" sz="2400" dirty="0" smtClean="0">
                <a:latin typeface="Times New Roman" pitchFamily="18" charset="0"/>
                <a:cs typeface="Times New Roman" pitchFamily="18" charset="0"/>
              </a:rPr>
              <a:t>3. Формирование потребности в речевой активности.</a:t>
            </a:r>
          </a:p>
          <a:p>
            <a:pPr lvl="0">
              <a:buNone/>
            </a:pPr>
            <a:r>
              <a:rPr lang="ru-RU" sz="2400" dirty="0" smtClean="0">
                <a:latin typeface="Times New Roman" pitchFamily="18" charset="0"/>
                <a:cs typeface="Times New Roman" pitchFamily="18" charset="0"/>
              </a:rPr>
              <a:t>4. Накопление активного слухового словаря.</a:t>
            </a:r>
          </a:p>
          <a:p>
            <a:pPr lvl="0">
              <a:buNone/>
            </a:pPr>
            <a:r>
              <a:rPr lang="ru-RU" sz="2400" dirty="0" smtClean="0">
                <a:latin typeface="Times New Roman" pitchFamily="18" charset="0"/>
                <a:cs typeface="Times New Roman" pitchFamily="18" charset="0"/>
              </a:rPr>
              <a:t>5. Развитие монологической и диалогической форм речи.</a:t>
            </a:r>
          </a:p>
          <a:p>
            <a:pPr lvl="0">
              <a:buNone/>
            </a:pPr>
            <a:r>
              <a:rPr lang="ru-RU" sz="2400" dirty="0" smtClean="0">
                <a:latin typeface="Times New Roman" pitchFamily="18" charset="0"/>
                <a:cs typeface="Times New Roman" pitchFamily="18" charset="0"/>
              </a:rPr>
              <a:t>6. Развитие навыка самоконтроля за слуховым восприятием и произносительной стороной речи.</a:t>
            </a:r>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7790712" cy="1143000"/>
          </a:xfrm>
        </p:spPr>
        <p:txBody>
          <a:bodyPr>
            <a:noAutofit/>
          </a:bodyPr>
          <a:lstStyle/>
          <a:p>
            <a:pPr algn="ctr"/>
            <a:r>
              <a:rPr lang="ru-RU" sz="4000" b="1" dirty="0" smtClean="0">
                <a:latin typeface="Times New Roman" pitchFamily="18" charset="0"/>
                <a:cs typeface="Times New Roman" pitchFamily="18" charset="0"/>
              </a:rPr>
              <a:t>Основные положения в развитии слухового восприятия</a:t>
            </a:r>
            <a:endParaRPr lang="ru-RU" sz="4000" b="1" dirty="0">
              <a:latin typeface="Times New Roman" pitchFamily="18" charset="0"/>
              <a:cs typeface="Times New Roman" pitchFamily="18" charset="0"/>
            </a:endParaRPr>
          </a:p>
        </p:txBody>
      </p:sp>
      <p:sp>
        <p:nvSpPr>
          <p:cNvPr id="3" name="Содержимое 2"/>
          <p:cNvSpPr>
            <a:spLocks noGrp="1"/>
          </p:cNvSpPr>
          <p:nvPr>
            <p:ph idx="1"/>
          </p:nvPr>
        </p:nvSpPr>
        <p:spPr>
          <a:xfrm>
            <a:off x="1000100" y="1428712"/>
            <a:ext cx="7933588" cy="5429288"/>
          </a:xfrm>
        </p:spPr>
        <p:txBody>
          <a:bodyPr>
            <a:noAutofit/>
          </a:bodyPr>
          <a:lstStyle/>
          <a:p>
            <a:pPr algn="just">
              <a:buNone/>
            </a:pPr>
            <a:r>
              <a:rPr lang="ru-RU" sz="1600" dirty="0" smtClean="0">
                <a:latin typeface="Times New Roman" pitchFamily="18" charset="0"/>
                <a:cs typeface="Times New Roman" pitchFamily="18" charset="0"/>
              </a:rPr>
              <a:t>-  нарушенная слуховая функция, как и любая другая функция, развивается при постоянном целенаправленном воздействии в определённых условиях: знание общих закономерностей развития глухого ребёнка, использование в процессе обучения пластичности его центральной нервной системы, – служат важной предпосылкой для развития нарушенной слуховой функции в условиях специального обучения;</a:t>
            </a:r>
          </a:p>
          <a:p>
            <a:pPr algn="just">
              <a:buNone/>
            </a:pPr>
            <a:r>
              <a:rPr lang="ru-RU" sz="1600" dirty="0" smtClean="0">
                <a:latin typeface="Times New Roman" pitchFamily="18" charset="0"/>
                <a:cs typeface="Times New Roman" pitchFamily="18" charset="0"/>
              </a:rPr>
              <a:t>- учитывая системность развития всех психических функций, их теснейшую взаимосвязь, развитие речевого слуха у глухих школьников осуществляется в условиях общего процесса их обучения и воспитания; </a:t>
            </a:r>
          </a:p>
          <a:p>
            <a:pPr algn="just">
              <a:buNone/>
            </a:pPr>
            <a:r>
              <a:rPr lang="ru-RU" sz="1600" dirty="0" smtClean="0">
                <a:latin typeface="Times New Roman" pitchFamily="18" charset="0"/>
                <a:cs typeface="Times New Roman" pitchFamily="18" charset="0"/>
              </a:rPr>
              <a:t>- у большинства глухих имеется неиспользованный слуховой резерв, который активизируется при систематической слуховой тренировке (с использованием электроакустической аппаратуры) и является основой для развития речевого слуха;</a:t>
            </a:r>
          </a:p>
          <a:p>
            <a:pPr algn="just">
              <a:buNone/>
            </a:pPr>
            <a:r>
              <a:rPr lang="ru-RU" sz="1600" dirty="0" smtClean="0">
                <a:latin typeface="Times New Roman" pitchFamily="18" charset="0"/>
                <a:cs typeface="Times New Roman" pitchFamily="18" charset="0"/>
              </a:rPr>
              <a:t>-  речевой слух у глухих развивается в неразрывной связи с усвоением словаря, грамматического строя языка, формированием и коррекцией произносительной стороны устной речи, совершенствованием всей познавательной деятельности;</a:t>
            </a:r>
          </a:p>
          <a:p>
            <a:pPr algn="just">
              <a:buNone/>
            </a:pPr>
            <a:r>
              <a:rPr lang="ru-RU" sz="1600" dirty="0" smtClean="0">
                <a:latin typeface="Times New Roman" pitchFamily="18" charset="0"/>
                <a:cs typeface="Times New Roman" pitchFamily="18" charset="0"/>
              </a:rPr>
              <a:t> - развитие речевого слуха у детей носит поэтапный характер, уровень развития речевого слуха у глухого ребёнка не всегда согласуется с состоянием его тонального слуха.</a:t>
            </a:r>
            <a:endParaRPr lang="ru-RU" sz="16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2976" y="571480"/>
            <a:ext cx="7786742" cy="2308324"/>
          </a:xfrm>
          <a:prstGeom prst="rect">
            <a:avLst/>
          </a:prstGeom>
        </p:spPr>
        <p:txBody>
          <a:bodyPr wrap="square">
            <a:spAutoFit/>
          </a:bodyPr>
          <a:lstStyle/>
          <a:p>
            <a:pPr algn="just"/>
            <a:r>
              <a:rPr lang="ru-RU" dirty="0" smtClean="0"/>
              <a:t>Данные методические рекомендации опираются </a:t>
            </a:r>
            <a:r>
              <a:rPr lang="ru-RU" dirty="0"/>
              <a:t>на те умения и навыки, которые были сформированы в первоначальном периоде развития речевого слуха. Содержание работы определяется особенностями работы в основной период обучения и в период  активного пользования индивидуальным слуховым аппаратом. Основной период характеризуется интенсивным развитием слухового восприятия, формированием навыка восприятия глухими школьниками речи на слух, активного использования развивающегося слухового восприятия при формировании их устной речи. </a:t>
            </a:r>
          </a:p>
        </p:txBody>
      </p:sp>
      <p:sp>
        <p:nvSpPr>
          <p:cNvPr id="5" name="Прямоугольник 4"/>
          <p:cNvSpPr/>
          <p:nvPr/>
        </p:nvSpPr>
        <p:spPr>
          <a:xfrm>
            <a:off x="1357290" y="3000372"/>
            <a:ext cx="7429552" cy="1477328"/>
          </a:xfrm>
          <a:prstGeom prst="rect">
            <a:avLst/>
          </a:prstGeom>
        </p:spPr>
        <p:txBody>
          <a:bodyPr wrap="square">
            <a:spAutoFit/>
          </a:bodyPr>
          <a:lstStyle/>
          <a:p>
            <a:pPr algn="just"/>
            <a:r>
              <a:rPr lang="ru-RU" dirty="0"/>
              <a:t>Особое значение на этапе активного пользования индивидуальным слуховым аппаратом придаётся обучению глухих школьников воспринимать </a:t>
            </a:r>
            <a:r>
              <a:rPr lang="ru-RU" dirty="0" err="1"/>
              <a:t>слухо-зрительно</a:t>
            </a:r>
            <a:r>
              <a:rPr lang="ru-RU" dirty="0"/>
              <a:t> и на слух большие по объёму тексты, что способствует развитие и совершенствованию их речевого слуха и отвечает требованиям программы по родному языку.</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chemeClr val="accent3">
                    <a:lumMod val="75000"/>
                  </a:schemeClr>
                </a:solidFill>
                <a:latin typeface="Times New Roman" pitchFamily="18" charset="0"/>
                <a:cs typeface="Times New Roman" pitchFamily="18" charset="0"/>
              </a:rPr>
              <a:t>Виды работ</a:t>
            </a:r>
            <a:endParaRPr lang="ru-RU" sz="4000" b="1" dirty="0">
              <a:solidFill>
                <a:schemeClr val="accent3">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lgn="just">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слухо-зрительное</a:t>
            </a:r>
            <a:r>
              <a:rPr lang="ru-RU" dirty="0" smtClean="0">
                <a:latin typeface="Times New Roman" pitchFamily="18" charset="0"/>
                <a:cs typeface="Times New Roman" pitchFamily="18" charset="0"/>
              </a:rPr>
              <a:t> восприятие речевого материала;</a:t>
            </a:r>
          </a:p>
          <a:p>
            <a:pPr algn="just">
              <a:buNone/>
            </a:pPr>
            <a:r>
              <a:rPr lang="ru-RU" dirty="0" smtClean="0">
                <a:latin typeface="Times New Roman" pitchFamily="18" charset="0"/>
                <a:cs typeface="Times New Roman" pitchFamily="18" charset="0"/>
              </a:rPr>
              <a:t>- различение и опознавание на слух слов, словосочетаний, предложений, текстов;</a:t>
            </a:r>
          </a:p>
          <a:p>
            <a:pPr algn="just">
              <a:buNone/>
            </a:pPr>
            <a:r>
              <a:rPr lang="ru-RU" dirty="0" smtClean="0">
                <a:latin typeface="Times New Roman" pitchFamily="18" charset="0"/>
                <a:cs typeface="Times New Roman" pitchFamily="18" charset="0"/>
              </a:rPr>
              <a:t>- выполнение поручений;</a:t>
            </a:r>
          </a:p>
          <a:p>
            <a:pPr algn="just">
              <a:buNone/>
            </a:pPr>
            <a:r>
              <a:rPr lang="ru-RU" dirty="0" smtClean="0">
                <a:latin typeface="Times New Roman" pitchFamily="18" charset="0"/>
                <a:cs typeface="Times New Roman" pitchFamily="18" charset="0"/>
              </a:rPr>
              <a:t>-восприятие фразы на основе догадки;</a:t>
            </a:r>
          </a:p>
          <a:p>
            <a:pPr algn="just">
              <a:buNone/>
            </a:pPr>
            <a:r>
              <a:rPr lang="ru-RU" dirty="0" smtClean="0">
                <a:latin typeface="Times New Roman" pitchFamily="18" charset="0"/>
                <a:cs typeface="Times New Roman" pitchFamily="18" charset="0"/>
              </a:rPr>
              <a:t>- работа с текстом;</a:t>
            </a:r>
          </a:p>
          <a:p>
            <a:pPr algn="just">
              <a:buNone/>
            </a:pPr>
            <a:r>
              <a:rPr lang="ru-RU" dirty="0" smtClean="0">
                <a:latin typeface="Times New Roman" pitchFamily="18" charset="0"/>
                <a:cs typeface="Times New Roman" pitchFamily="18" charset="0"/>
              </a:rPr>
              <a:t>-слуховые диктанты.</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274638"/>
            <a:ext cx="7862150" cy="1143000"/>
          </a:xfrm>
        </p:spPr>
        <p:txBody>
          <a:bodyPr>
            <a:normAutofit fontScale="90000"/>
          </a:bodyPr>
          <a:lstStyle/>
          <a:p>
            <a:pPr algn="ctr"/>
            <a:r>
              <a:rPr lang="ru-RU" b="1" dirty="0" smtClean="0">
                <a:latin typeface="Times New Roman" pitchFamily="18" charset="0"/>
                <a:cs typeface="Times New Roman" pitchFamily="18" charset="0"/>
              </a:rPr>
              <a:t>Требования к речевому материалу</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lvl="0"/>
            <a:r>
              <a:rPr lang="ru-RU" sz="3400" dirty="0" smtClean="0">
                <a:latin typeface="Times New Roman" pitchFamily="18" charset="0"/>
                <a:cs typeface="Times New Roman" pitchFamily="18" charset="0"/>
              </a:rPr>
              <a:t>Смысловое  содержание материала должно быть знакомо детям. В учебную программу по РСВ включён примерный речевой материал, состоящий из текстов описательно-повествовательного характера, текстов-диалогов, фраз-вопросов, фраз-поручений, заданий, словосочетаний и слов. Речевой материал может использоваться в том случае, если понятен ребёнку. </a:t>
            </a:r>
          </a:p>
          <a:p>
            <a:r>
              <a:rPr lang="ru-RU" sz="3400" dirty="0" smtClean="0">
                <a:latin typeface="Times New Roman" pitchFamily="18" charset="0"/>
                <a:cs typeface="Times New Roman" pitchFamily="18" charset="0"/>
              </a:rPr>
              <a:t> Речевой материал должен быть актуальным, понятен детям. Это могут быть темы: «Знакомство», «В магазине», «Новый год» и др. Глухим детям легче представить события, с которыми они сталкиваются в жизни, а не отвлечённые события.</a:t>
            </a:r>
          </a:p>
          <a:p>
            <a:r>
              <a:rPr lang="ru-RU" sz="3400" dirty="0" smtClean="0">
                <a:latin typeface="Times New Roman" pitchFamily="18" charset="0"/>
                <a:cs typeface="Times New Roman" pitchFamily="18" charset="0"/>
              </a:rPr>
              <a:t> Коммуникативная направленность материала. Материал по актуальным темам: «Здоровье», «Семья», «Деловые бумаги» может быть представлен в виде диалогов.</a:t>
            </a:r>
          </a:p>
          <a:p>
            <a:r>
              <a:rPr lang="ru-RU" sz="3400" dirty="0" smtClean="0">
                <a:latin typeface="Times New Roman" pitchFamily="18" charset="0"/>
                <a:cs typeface="Times New Roman" pitchFamily="18" charset="0"/>
              </a:rPr>
              <a:t>Соответствие речевого материала основным программным задачам работы по РСВ и обучению произношения на конкретном этапе. Из знакомого и актуального для целей общения речевого материала выбирается речевой материал с разной слоговой и ритмической структурой, т.е. акустически противопоставленной и при этом наиболее доступной для устного воспроизведения детьми.</a:t>
            </a:r>
          </a:p>
          <a:p>
            <a:r>
              <a:rPr lang="ru-RU" sz="3400" dirty="0" smtClean="0">
                <a:latin typeface="Times New Roman" pitchFamily="18" charset="0"/>
                <a:cs typeface="Times New Roman" pitchFamily="18" charset="0"/>
              </a:rPr>
              <a:t>Учёт индивидуальных возможностей ребёнка. Уникальность индивидуальных занятий по РСВ заключается в возможности работать по разному с каждым ребёнком, учитывая актуальный уровень развития его слухового восприятия и словесной речи.</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latin typeface="Times New Roman" pitchFamily="18" charset="0"/>
                <a:cs typeface="Times New Roman" pitchFamily="18" charset="0"/>
              </a:rPr>
              <a:t>Разделы</a:t>
            </a:r>
            <a:endParaRPr lang="ru-RU" sz="4000" b="1" dirty="0">
              <a:latin typeface="Times New Roman" pitchFamily="18" charset="0"/>
              <a:cs typeface="Times New Roman" pitchFamily="18" charset="0"/>
            </a:endParaRPr>
          </a:p>
        </p:txBody>
      </p:sp>
      <p:sp>
        <p:nvSpPr>
          <p:cNvPr id="3" name="Содержимое 2"/>
          <p:cNvSpPr>
            <a:spLocks noGrp="1"/>
          </p:cNvSpPr>
          <p:nvPr>
            <p:ph idx="1"/>
          </p:nvPr>
        </p:nvSpPr>
        <p:spPr>
          <a:xfrm>
            <a:off x="714348" y="1447800"/>
            <a:ext cx="8219340" cy="4800600"/>
          </a:xfrm>
        </p:spPr>
        <p:txBody>
          <a:bodyPr/>
          <a:lstStyle/>
          <a:p>
            <a:pPr algn="just">
              <a:buNone/>
            </a:pPr>
            <a:r>
              <a:rPr lang="ru-RU" dirty="0" smtClean="0">
                <a:latin typeface="Times New Roman" pitchFamily="18" charset="0"/>
                <a:cs typeface="Times New Roman" pitchFamily="18" charset="0"/>
              </a:rPr>
              <a:t>1. Речевой материал обиходно-разговорного характера.</a:t>
            </a:r>
          </a:p>
          <a:p>
            <a:pPr algn="just">
              <a:buNone/>
            </a:pPr>
            <a:r>
              <a:rPr lang="ru-RU" dirty="0" smtClean="0">
                <a:latin typeface="Times New Roman" pitchFamily="18" charset="0"/>
                <a:cs typeface="Times New Roman" pitchFamily="18" charset="0"/>
              </a:rPr>
              <a:t>2. Речевой материал, связанный с изучением общеобразовательных предметов.</a:t>
            </a:r>
          </a:p>
          <a:p>
            <a:pPr algn="just">
              <a:buNone/>
            </a:pPr>
            <a:r>
              <a:rPr lang="ru-RU" dirty="0" smtClean="0">
                <a:latin typeface="Times New Roman" pitchFamily="18" charset="0"/>
                <a:cs typeface="Times New Roman" pitchFamily="18" charset="0"/>
              </a:rPr>
              <a:t>3. тексты монологического и диалогического характера.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0"/>
            <a:ext cx="7933588" cy="1643050"/>
          </a:xfrm>
        </p:spPr>
        <p:txBody>
          <a:bodyPr>
            <a:noAutofit/>
          </a:bodyPr>
          <a:lstStyle/>
          <a:p>
            <a:pPr algn="ctr"/>
            <a:r>
              <a:rPr lang="ru-RU" sz="3600" b="1" dirty="0" smtClean="0">
                <a:latin typeface="Times New Roman" pitchFamily="18" charset="0"/>
                <a:cs typeface="Times New Roman" pitchFamily="18" charset="0"/>
              </a:rPr>
              <a:t>Методические рекомендации по развитию слухового восприятия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в 7 классе</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785786" y="1447800"/>
            <a:ext cx="8147902" cy="5267348"/>
          </a:xfrm>
        </p:spPr>
        <p:txBody>
          <a:bodyPr>
            <a:noAutofit/>
          </a:bodyPr>
          <a:lstStyle/>
          <a:p>
            <a:pPr>
              <a:buNone/>
            </a:pPr>
            <a:r>
              <a:rPr lang="ru-RU" sz="1800" b="1" i="1" dirty="0" smtClean="0">
                <a:latin typeface="Times New Roman" pitchFamily="18" charset="0"/>
                <a:cs typeface="Times New Roman" pitchFamily="18" charset="0"/>
              </a:rPr>
              <a:t>Темы:</a:t>
            </a:r>
            <a:endParaRPr lang="ru-RU"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I</a:t>
            </a:r>
            <a:r>
              <a:rPr lang="ru-RU" sz="1800" b="1" dirty="0" smtClean="0">
                <a:latin typeface="Times New Roman" pitchFamily="18" charset="0"/>
                <a:cs typeface="Times New Roman" pitchFamily="18" charset="0"/>
              </a:rPr>
              <a:t> полугодие</a:t>
            </a:r>
            <a:endParaRPr lang="ru-RU" sz="1800" dirty="0" smtClean="0">
              <a:latin typeface="Times New Roman" pitchFamily="18" charset="0"/>
              <a:cs typeface="Times New Roman" pitchFamily="18" charset="0"/>
            </a:endParaRPr>
          </a:p>
          <a:p>
            <a:pPr lvl="0"/>
            <a:r>
              <a:rPr lang="ru-RU" sz="1800" dirty="0" smtClean="0">
                <a:latin typeface="Times New Roman" pitchFamily="18" charset="0"/>
                <a:cs typeface="Times New Roman" pitchFamily="18" charset="0"/>
              </a:rPr>
              <a:t>Тема № 1 «Родина».</a:t>
            </a:r>
          </a:p>
          <a:p>
            <a:pPr lvl="0"/>
            <a:r>
              <a:rPr lang="ru-RU" sz="1800" dirty="0" smtClean="0">
                <a:latin typeface="Times New Roman" pitchFamily="18" charset="0"/>
                <a:cs typeface="Times New Roman" pitchFamily="18" charset="0"/>
              </a:rPr>
              <a:t>Тема № 2 «Михаил Юрьевич Лермонтов».</a:t>
            </a:r>
          </a:p>
          <a:p>
            <a:pPr lvl="0"/>
            <a:r>
              <a:rPr lang="ru-RU" sz="1800" dirty="0" smtClean="0">
                <a:latin typeface="Times New Roman" pitchFamily="18" charset="0"/>
                <a:cs typeface="Times New Roman" pitchFamily="18" charset="0"/>
              </a:rPr>
              <a:t>Тема № 3 «Осень».</a:t>
            </a:r>
          </a:p>
          <a:p>
            <a:pPr lvl="0"/>
            <a:r>
              <a:rPr lang="ru-RU" sz="1800" dirty="0" smtClean="0">
                <a:latin typeface="Times New Roman" pitchFamily="18" charset="0"/>
                <a:cs typeface="Times New Roman" pitchFamily="18" charset="0"/>
              </a:rPr>
              <a:t>Тема № 4 «Фразы разговорно-обиходного характера».</a:t>
            </a:r>
          </a:p>
          <a:p>
            <a:r>
              <a:rPr lang="ru-RU" sz="1800" dirty="0" smtClean="0">
                <a:latin typeface="Times New Roman" pitchFamily="18" charset="0"/>
                <a:cs typeface="Times New Roman" pitchFamily="18" charset="0"/>
              </a:rPr>
              <a:t>Речевой материал, связанный с изучением общеобразовательных предметов.</a:t>
            </a:r>
          </a:p>
          <a:p>
            <a:pPr>
              <a:buNone/>
            </a:pPr>
            <a:r>
              <a:rPr lang="en-US" sz="1800" b="1" dirty="0" smtClean="0">
                <a:latin typeface="Times New Roman" pitchFamily="18" charset="0"/>
                <a:cs typeface="Times New Roman" pitchFamily="18" charset="0"/>
              </a:rPr>
              <a:t>II</a:t>
            </a:r>
            <a:r>
              <a:rPr lang="ru-RU" sz="1800" b="1" dirty="0" smtClean="0">
                <a:latin typeface="Times New Roman" pitchFamily="18" charset="0"/>
                <a:cs typeface="Times New Roman" pitchFamily="18" charset="0"/>
              </a:rPr>
              <a:t> полугодие</a:t>
            </a:r>
          </a:p>
          <a:p>
            <a:pPr lvl="0"/>
            <a:r>
              <a:rPr lang="ru-RU" sz="1800" dirty="0" smtClean="0">
                <a:latin typeface="Times New Roman" pitchFamily="18" charset="0"/>
                <a:cs typeface="Times New Roman" pitchFamily="18" charset="0"/>
              </a:rPr>
              <a:t>Тема № 5 «Деловые бумаги».</a:t>
            </a:r>
          </a:p>
          <a:p>
            <a:pPr lvl="0"/>
            <a:r>
              <a:rPr lang="ru-RU" sz="1800" dirty="0" smtClean="0">
                <a:latin typeface="Times New Roman" pitchFamily="18" charset="0"/>
                <a:cs typeface="Times New Roman" pitchFamily="18" charset="0"/>
              </a:rPr>
              <a:t>Тема № 6 «Повесть о настоящем человеке».</a:t>
            </a:r>
          </a:p>
          <a:p>
            <a:pPr lvl="0"/>
            <a:r>
              <a:rPr lang="ru-RU" sz="1800" dirty="0" smtClean="0">
                <a:latin typeface="Times New Roman" pitchFamily="18" charset="0"/>
                <a:cs typeface="Times New Roman" pitchFamily="18" charset="0"/>
              </a:rPr>
              <a:t>Тема № 7 «Виктор Михайлович Васнецов».</a:t>
            </a:r>
          </a:p>
          <a:p>
            <a:pPr lvl="0"/>
            <a:r>
              <a:rPr lang="ru-RU" sz="1800" dirty="0" smtClean="0">
                <a:latin typeface="Times New Roman" pitchFamily="18" charset="0"/>
                <a:cs typeface="Times New Roman" pitchFamily="18" charset="0"/>
              </a:rPr>
              <a:t>Тема № 8 «День Победы».</a:t>
            </a:r>
          </a:p>
          <a:p>
            <a:pPr lvl="0"/>
            <a:r>
              <a:rPr lang="ru-RU" sz="1800" dirty="0" smtClean="0">
                <a:latin typeface="Times New Roman" pitchFamily="18" charset="0"/>
                <a:cs typeface="Times New Roman" pitchFamily="18" charset="0"/>
              </a:rPr>
              <a:t>Тема № 9 «Фразы разговорно-обиходного характера».</a:t>
            </a:r>
          </a:p>
          <a:p>
            <a:r>
              <a:rPr lang="ru-RU" sz="1800" dirty="0" smtClean="0">
                <a:latin typeface="Times New Roman" pitchFamily="18" charset="0"/>
                <a:cs typeface="Times New Roman" pitchFamily="18" charset="0"/>
              </a:rPr>
              <a:t>Речевой материал, связанный с изучением общеобразовательных предметов.</a:t>
            </a:r>
          </a:p>
          <a:p>
            <a:pPr>
              <a:buNone/>
            </a:pP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TotalTime>
  <Words>1577</Words>
  <Application>Microsoft Office PowerPoint</Application>
  <PresentationFormat>Экран (4:3)</PresentationFormat>
  <Paragraphs>103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Солнцестояние</vt:lpstr>
      <vt:lpstr>Методические рекомендации по развитию слухового восприятия у глухих обучающихся 7-9 классов</vt:lpstr>
      <vt:lpstr>Актуальность</vt:lpstr>
      <vt:lpstr>Слайд 3</vt:lpstr>
      <vt:lpstr>Основные положения в развитии слухового восприятия</vt:lpstr>
      <vt:lpstr>Слайд 5</vt:lpstr>
      <vt:lpstr>Виды работ</vt:lpstr>
      <vt:lpstr>Требования к речевому материалу</vt:lpstr>
      <vt:lpstr>Разделы</vt:lpstr>
      <vt:lpstr>Методические рекомендации по развитию слухового восприятия  в 7 классе</vt:lpstr>
      <vt:lpstr>Методические рекомендации по развитию слухового восприятия  в 8 классе</vt:lpstr>
      <vt:lpstr>Методические рекомендации по развитию слухового восприятия  в 9 классе</vt:lpstr>
      <vt:lpstr> Результативность работы по развитию речевого слуха </vt:lpstr>
      <vt:lpstr>Слайд 13</vt:lpstr>
      <vt:lpstr>Выводы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Методические рекомендации по развитию слухового восприятия у глухих обучающихся 7-9 классов</dc:title>
  <dc:creator>MyComp</dc:creator>
  <cp:lastModifiedBy>Sunrise</cp:lastModifiedBy>
  <cp:revision>8</cp:revision>
  <dcterms:created xsi:type="dcterms:W3CDTF">2015-11-21T06:56:38Z</dcterms:created>
  <dcterms:modified xsi:type="dcterms:W3CDTF">2015-11-22T19:03:02Z</dcterms:modified>
</cp:coreProperties>
</file>