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0" r:id="rId16"/>
    <p:sldId id="272" r:id="rId17"/>
    <p:sldId id="273" r:id="rId18"/>
    <p:sldId id="274" r:id="rId19"/>
    <p:sldId id="269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DE3A-A655-4B6B-847F-54E0D40CEB8C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7F07-7D65-43CB-9333-B1B65B1A86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DE3A-A655-4B6B-847F-54E0D40CEB8C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7F07-7D65-43CB-9333-B1B65B1A86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DE3A-A655-4B6B-847F-54E0D40CEB8C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7F07-7D65-43CB-9333-B1B65B1A86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DE3A-A655-4B6B-847F-54E0D40CEB8C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7F07-7D65-43CB-9333-B1B65B1A86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DE3A-A655-4B6B-847F-54E0D40CEB8C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7F07-7D65-43CB-9333-B1B65B1A86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DE3A-A655-4B6B-847F-54E0D40CEB8C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7F07-7D65-43CB-9333-B1B65B1A86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DE3A-A655-4B6B-847F-54E0D40CEB8C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7F07-7D65-43CB-9333-B1B65B1A86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DE3A-A655-4B6B-847F-54E0D40CEB8C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7F07-7D65-43CB-9333-B1B65B1A86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DE3A-A655-4B6B-847F-54E0D40CEB8C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7F07-7D65-43CB-9333-B1B65B1A86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DE3A-A655-4B6B-847F-54E0D40CEB8C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7F07-7D65-43CB-9333-B1B65B1A86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BDE3A-A655-4B6B-847F-54E0D40CEB8C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77F07-7D65-43CB-9333-B1B65B1A86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BDE3A-A655-4B6B-847F-54E0D40CEB8C}" type="datetimeFigureOut">
              <a:rPr lang="ru-RU" smtClean="0"/>
              <a:pPr/>
              <a:t>02.12.2015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77F07-7D65-43CB-9333-B1B65B1A86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ege.yandex.ru/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ege.yandex.ru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ge.yandex.ru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ge.yandex.ru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/>
          <a:lstStyle/>
          <a:p>
            <a:r>
              <a:rPr lang="ru-RU" dirty="0" smtClean="0"/>
              <a:t>Подготовка к ЕГЭ: </a:t>
            </a:r>
            <a:br>
              <a:rPr lang="ru-RU" dirty="0" smtClean="0"/>
            </a:br>
            <a:r>
              <a:rPr lang="ru-RU" dirty="0" smtClean="0"/>
              <a:t>системы счисления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005064"/>
            <a:ext cx="7120880" cy="17526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dirty="0" smtClean="0"/>
              <a:t>Автор: Мочалова Марина Владимировна, учитель информатики</a:t>
            </a:r>
          </a:p>
          <a:p>
            <a:pPr algn="l"/>
            <a:r>
              <a:rPr lang="ru-RU" dirty="0" smtClean="0"/>
              <a:t>ГБОУ лицей №144 Калининского р-на г.Санкт-Петербург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268760"/>
            <a:ext cx="849694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Задание 17  </a:t>
            </a:r>
            <a:endParaRPr lang="ru-RU" dirty="0"/>
          </a:p>
          <a:p>
            <a:r>
              <a:rPr lang="ru-RU" i="1" dirty="0"/>
              <a:t>В системе счисления с некоторым основанием десятичное число 26 записывается как 101. Укажите это основание.</a:t>
            </a:r>
            <a:endParaRPr lang="ru-RU" dirty="0"/>
          </a:p>
          <a:p>
            <a:r>
              <a:rPr lang="ru-RU" dirty="0"/>
              <a:t>Ответ:   5</a:t>
            </a:r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Задание 18  </a:t>
            </a:r>
            <a:endParaRPr lang="ru-RU" dirty="0"/>
          </a:p>
          <a:p>
            <a:r>
              <a:rPr lang="ru-RU" i="1" dirty="0"/>
              <a:t>В системе счисления с некоторым основанием десятичное число 27 записывается как 1000. Укажите это основание.</a:t>
            </a:r>
            <a:endParaRPr lang="ru-RU" dirty="0"/>
          </a:p>
          <a:p>
            <a:r>
              <a:rPr lang="ru-RU" dirty="0"/>
              <a:t>Ответ:   3</a:t>
            </a:r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Задание 19   </a:t>
            </a:r>
            <a:endParaRPr lang="ru-RU" dirty="0"/>
          </a:p>
          <a:p>
            <a:r>
              <a:rPr lang="ru-RU" i="1" dirty="0"/>
              <a:t>В системе счисления с некоторым основанием десятичное число 37записывается как 101. Укажите это основание.</a:t>
            </a:r>
            <a:endParaRPr lang="ru-RU" dirty="0"/>
          </a:p>
          <a:p>
            <a:r>
              <a:rPr lang="ru-RU" dirty="0"/>
              <a:t>Ответ:   6</a:t>
            </a:r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Задание 20</a:t>
            </a:r>
            <a:endParaRPr lang="ru-RU" dirty="0"/>
          </a:p>
          <a:p>
            <a:r>
              <a:rPr lang="ru-RU" i="1" dirty="0"/>
              <a:t>В системе счисления с некоторым основанием десятичное число 37 записывается как 123. Укажите это основание.</a:t>
            </a:r>
            <a:endParaRPr lang="ru-RU" dirty="0"/>
          </a:p>
          <a:p>
            <a:r>
              <a:rPr lang="ru-RU" dirty="0"/>
              <a:t>Ответ:   5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332656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Segoe Print" pitchFamily="2" charset="0"/>
              </a:rPr>
              <a:t>Проверь себя!</a:t>
            </a:r>
            <a:endParaRPr lang="ru-RU" sz="3200" dirty="0"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640960" cy="6440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Задание 21 </a:t>
            </a:r>
            <a:endParaRPr lang="ru-RU" sz="2400" dirty="0"/>
          </a:p>
          <a:p>
            <a:r>
              <a:rPr lang="ru-RU" sz="2400" i="1" dirty="0"/>
              <a:t>Решите уравнение 1D</a:t>
            </a:r>
            <a:r>
              <a:rPr lang="ru-RU" sz="2400" i="1" baseline="-25000" dirty="0"/>
              <a:t>16</a:t>
            </a:r>
            <a:r>
              <a:rPr lang="ru-RU" sz="2400" i="1" dirty="0"/>
              <a:t> + 72</a:t>
            </a:r>
            <a:r>
              <a:rPr lang="ru-RU" sz="2400" i="1" baseline="-25000" dirty="0"/>
              <a:t>8</a:t>
            </a:r>
            <a:r>
              <a:rPr lang="ru-RU" sz="2400" i="1" dirty="0"/>
              <a:t> = X</a:t>
            </a:r>
            <a:r>
              <a:rPr lang="ru-RU" sz="2400" i="1" baseline="-25000" dirty="0"/>
              <a:t>2</a:t>
            </a:r>
            <a:r>
              <a:rPr lang="ru-RU" sz="2400" i="1" dirty="0"/>
              <a:t>. Основание системы счисления в ответе не указывать.</a:t>
            </a:r>
            <a:endParaRPr lang="ru-RU" sz="2400" dirty="0"/>
          </a:p>
          <a:p>
            <a:pPr>
              <a:spcAft>
                <a:spcPts val="900"/>
              </a:spcAft>
            </a:pPr>
            <a:r>
              <a:rPr lang="ru-RU" sz="2400" b="1" dirty="0" smtClean="0"/>
              <a:t>Решение</a:t>
            </a:r>
            <a:endParaRPr lang="ru-RU" sz="2400" dirty="0"/>
          </a:p>
          <a:p>
            <a:pPr lvl="0">
              <a:spcAft>
                <a:spcPts val="900"/>
              </a:spcAft>
            </a:pPr>
            <a:r>
              <a:rPr lang="ru-RU" sz="2400" dirty="0" smtClean="0"/>
              <a:t>Как видно из условия, </a:t>
            </a:r>
            <a:r>
              <a:rPr lang="ru-RU" sz="2400" dirty="0"/>
              <a:t>все числа в задании представлены в системах счисления, родственных двоичной (8-ричной и 16-ричной). </a:t>
            </a:r>
            <a:endParaRPr lang="ru-RU" sz="2400" dirty="0" smtClean="0"/>
          </a:p>
          <a:p>
            <a:pPr lvl="0">
              <a:spcAft>
                <a:spcPts val="900"/>
              </a:spcAft>
            </a:pPr>
            <a:r>
              <a:rPr lang="ru-RU" sz="2400" dirty="0" smtClean="0"/>
              <a:t>Искомое </a:t>
            </a:r>
            <a:r>
              <a:rPr lang="ru-RU" sz="2400" dirty="0"/>
              <a:t>число записано в двоичной системе счисления, поэтому для решения нужно все числа записать в двоичной системе счисления, затем выполнить их сложение.</a:t>
            </a:r>
          </a:p>
          <a:p>
            <a:pPr lvl="0">
              <a:spcAft>
                <a:spcPts val="900"/>
              </a:spcAft>
            </a:pPr>
            <a:r>
              <a:rPr lang="ru-RU" sz="2400" i="1" dirty="0"/>
              <a:t>1D</a:t>
            </a:r>
            <a:r>
              <a:rPr lang="ru-RU" sz="2400" i="1" baseline="-25000" dirty="0"/>
              <a:t>16  </a:t>
            </a:r>
            <a:r>
              <a:rPr lang="ru-RU" sz="2400" i="1" dirty="0"/>
              <a:t>=  11101</a:t>
            </a:r>
            <a:r>
              <a:rPr lang="ru-RU" sz="2400" i="1" baseline="-25000" dirty="0"/>
              <a:t>2</a:t>
            </a:r>
            <a:r>
              <a:rPr lang="ru-RU" sz="2400" i="1" dirty="0"/>
              <a:t>        72</a:t>
            </a:r>
            <a:r>
              <a:rPr lang="ru-RU" sz="2400" i="1" baseline="-25000" dirty="0"/>
              <a:t>8</a:t>
            </a:r>
            <a:r>
              <a:rPr lang="ru-RU" sz="2400" i="1" dirty="0"/>
              <a:t> =111010</a:t>
            </a:r>
            <a:r>
              <a:rPr lang="ru-RU" sz="2400" i="1" baseline="-25000" dirty="0"/>
              <a:t>2</a:t>
            </a:r>
            <a:endParaRPr lang="ru-RU" sz="2400" dirty="0"/>
          </a:p>
          <a:p>
            <a:pPr lvl="0">
              <a:spcAft>
                <a:spcPts val="900"/>
              </a:spcAft>
            </a:pPr>
            <a:r>
              <a:rPr lang="ru-RU" sz="2400" dirty="0" smtClean="0"/>
              <a:t>Собирая </a:t>
            </a:r>
            <a:r>
              <a:rPr lang="ru-RU" sz="2400" dirty="0"/>
              <a:t>всё в одно уравнение, получаем</a:t>
            </a:r>
          </a:p>
          <a:p>
            <a:pPr>
              <a:spcAft>
                <a:spcPts val="900"/>
              </a:spcAft>
            </a:pPr>
            <a:r>
              <a:rPr lang="ru-RU" sz="2400" i="1" dirty="0"/>
              <a:t>X</a:t>
            </a:r>
            <a:r>
              <a:rPr lang="ru-RU" sz="2400" i="1" baseline="-25000" dirty="0"/>
              <a:t>2 </a:t>
            </a:r>
            <a:r>
              <a:rPr lang="ru-RU" sz="2400" i="1" dirty="0"/>
              <a:t>= 11101</a:t>
            </a:r>
            <a:r>
              <a:rPr lang="ru-RU" sz="2400" i="1" baseline="-25000" dirty="0"/>
              <a:t>2  </a:t>
            </a:r>
            <a:r>
              <a:rPr lang="ru-RU" sz="2400" i="1" dirty="0"/>
              <a:t>+111010</a:t>
            </a:r>
            <a:r>
              <a:rPr lang="ru-RU" sz="2400" i="1" baseline="-25000" dirty="0"/>
              <a:t>2</a:t>
            </a:r>
            <a:endParaRPr lang="ru-RU" sz="2400" dirty="0"/>
          </a:p>
          <a:p>
            <a:pPr lvl="0">
              <a:spcAft>
                <a:spcPts val="900"/>
              </a:spcAft>
            </a:pPr>
            <a:r>
              <a:rPr lang="ru-RU" sz="2400" dirty="0" smtClean="0"/>
              <a:t>Выполняем </a:t>
            </a:r>
            <a:r>
              <a:rPr lang="ru-RU" sz="2400" dirty="0"/>
              <a:t>сложение, получаем результат: </a:t>
            </a:r>
            <a:r>
              <a:rPr lang="ru-RU" sz="2400" i="1" dirty="0"/>
              <a:t>X</a:t>
            </a:r>
            <a:r>
              <a:rPr lang="ru-RU" sz="2400" i="1" baseline="-25000" dirty="0"/>
              <a:t>2 </a:t>
            </a:r>
            <a:r>
              <a:rPr lang="ru-RU" sz="2400" i="1" dirty="0"/>
              <a:t>=1010111</a:t>
            </a:r>
            <a:r>
              <a:rPr lang="ru-RU" sz="2400" i="1" baseline="-25000" dirty="0"/>
              <a:t>2</a:t>
            </a:r>
            <a:endParaRPr lang="ru-RU" sz="2400" dirty="0"/>
          </a:p>
          <a:p>
            <a:pPr>
              <a:spcAft>
                <a:spcPts val="900"/>
              </a:spcAft>
            </a:pPr>
            <a:r>
              <a:rPr lang="ru-RU" sz="2400" dirty="0"/>
              <a:t>Ответ: </a:t>
            </a:r>
            <a:r>
              <a:rPr lang="ru-RU" sz="2400" i="1" dirty="0"/>
              <a:t>1010111</a:t>
            </a:r>
            <a:r>
              <a:rPr lang="ru-RU" sz="2400" dirty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76672"/>
            <a:ext cx="8568952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Задание 22 </a:t>
            </a:r>
            <a:endParaRPr lang="ru-RU" sz="2400" dirty="0"/>
          </a:p>
          <a:p>
            <a:pPr>
              <a:spcBef>
                <a:spcPts val="1200"/>
              </a:spcBef>
            </a:pPr>
            <a:r>
              <a:rPr lang="ru-RU" sz="2400" i="1" dirty="0"/>
              <a:t>Решите уравнение 121</a:t>
            </a:r>
            <a:r>
              <a:rPr lang="ru-RU" sz="2400" i="1" baseline="-25000" dirty="0"/>
              <a:t>x </a:t>
            </a:r>
            <a:r>
              <a:rPr lang="ru-RU" sz="2400" i="1" dirty="0"/>
              <a:t>+ 1 = </a:t>
            </a:r>
            <a:r>
              <a:rPr lang="ru-RU" sz="2400" i="1" dirty="0" smtClean="0"/>
              <a:t>101</a:t>
            </a:r>
            <a:r>
              <a:rPr lang="ru-RU" sz="2400" i="1" baseline="-25000" dirty="0" smtClean="0"/>
              <a:t>7  </a:t>
            </a:r>
            <a:r>
              <a:rPr lang="ru-RU" sz="2400" i="1" dirty="0" smtClean="0"/>
              <a:t>. </a:t>
            </a:r>
            <a:r>
              <a:rPr lang="ru-RU" sz="2400" i="1" dirty="0"/>
              <a:t>Ответ дайте в троичной системе счисления.</a:t>
            </a:r>
            <a:endParaRPr lang="ru-RU" sz="2400" dirty="0"/>
          </a:p>
          <a:p>
            <a:pPr>
              <a:spcBef>
                <a:spcPts val="1200"/>
              </a:spcBef>
              <a:spcAft>
                <a:spcPts val="900"/>
              </a:spcAft>
            </a:pPr>
            <a:r>
              <a:rPr lang="ru-RU" sz="2400" b="1" dirty="0" smtClean="0"/>
              <a:t>Решение</a:t>
            </a:r>
            <a:endParaRPr lang="ru-RU" sz="2400" dirty="0"/>
          </a:p>
          <a:p>
            <a:pPr lvl="0">
              <a:spcAft>
                <a:spcPts val="900"/>
              </a:spcAft>
            </a:pPr>
            <a:r>
              <a:rPr lang="ru-RU" sz="2400" dirty="0"/>
              <a:t>П</a:t>
            </a:r>
            <a:r>
              <a:rPr lang="ru-RU" sz="2400" dirty="0" smtClean="0"/>
              <a:t>ереведём </a:t>
            </a:r>
            <a:r>
              <a:rPr lang="ru-RU" sz="2400" dirty="0"/>
              <a:t>все числа в десятичную систему счисления:</a:t>
            </a:r>
          </a:p>
          <a:p>
            <a:pPr>
              <a:spcAft>
                <a:spcPts val="900"/>
              </a:spcAft>
            </a:pPr>
            <a:r>
              <a:rPr lang="ru-RU" sz="2400" dirty="0" smtClean="0"/>
              <a:t>	121</a:t>
            </a:r>
            <a:r>
              <a:rPr lang="ru-RU" sz="2400" baseline="-25000" dirty="0" smtClean="0"/>
              <a:t>х</a:t>
            </a:r>
            <a:r>
              <a:rPr lang="ru-RU" sz="2400" dirty="0" smtClean="0"/>
              <a:t> </a:t>
            </a:r>
            <a:r>
              <a:rPr lang="ru-RU" sz="2400" dirty="0"/>
              <a:t>= 1·х</a:t>
            </a:r>
            <a:r>
              <a:rPr lang="ru-RU" sz="2400" baseline="30000" dirty="0"/>
              <a:t>2</a:t>
            </a:r>
            <a:r>
              <a:rPr lang="ru-RU" sz="2400" dirty="0"/>
              <a:t> + 2·</a:t>
            </a:r>
            <a:r>
              <a:rPr lang="ru-RU" sz="2400" dirty="0" err="1"/>
              <a:t>х</a:t>
            </a:r>
            <a:r>
              <a:rPr lang="ru-RU" sz="2400" dirty="0"/>
              <a:t> + 1	101</a:t>
            </a:r>
            <a:r>
              <a:rPr lang="ru-RU" sz="2400" baseline="-25000" dirty="0"/>
              <a:t>7</a:t>
            </a:r>
            <a:r>
              <a:rPr lang="ru-RU" sz="2400" dirty="0"/>
              <a:t> = 1·7</a:t>
            </a:r>
            <a:r>
              <a:rPr lang="ru-RU" sz="2400" baseline="30000" dirty="0"/>
              <a:t>2</a:t>
            </a:r>
            <a:r>
              <a:rPr lang="ru-RU" sz="2400" dirty="0"/>
              <a:t> + 0·7</a:t>
            </a:r>
            <a:r>
              <a:rPr lang="ru-RU" sz="2400" baseline="30000" dirty="0"/>
              <a:t>1</a:t>
            </a:r>
            <a:r>
              <a:rPr lang="ru-RU" sz="2400" dirty="0"/>
              <a:t> +1·7</a:t>
            </a:r>
            <a:r>
              <a:rPr lang="ru-RU" sz="2400" baseline="30000" dirty="0"/>
              <a:t>0</a:t>
            </a:r>
            <a:r>
              <a:rPr lang="ru-RU" sz="2400" dirty="0"/>
              <a:t>=50</a:t>
            </a:r>
          </a:p>
          <a:p>
            <a:pPr>
              <a:spcAft>
                <a:spcPts val="900"/>
              </a:spcAft>
            </a:pPr>
            <a:r>
              <a:rPr lang="ru-RU" sz="2400" dirty="0"/>
              <a:t> </a:t>
            </a:r>
            <a:r>
              <a:rPr lang="ru-RU" sz="2400" dirty="0" smtClean="0"/>
              <a:t>Собираем </a:t>
            </a:r>
            <a:r>
              <a:rPr lang="ru-RU" sz="2400" dirty="0"/>
              <a:t>всё в одно уравнение, получаем</a:t>
            </a:r>
            <a:br>
              <a:rPr lang="ru-RU" sz="2400" dirty="0"/>
            </a:br>
            <a:r>
              <a:rPr lang="ru-RU" sz="2400" dirty="0" smtClean="0"/>
              <a:t>	х</a:t>
            </a:r>
            <a:r>
              <a:rPr lang="ru-RU" sz="2400" baseline="30000" dirty="0" smtClean="0"/>
              <a:t>2</a:t>
            </a:r>
            <a:r>
              <a:rPr lang="ru-RU" sz="2400" dirty="0" smtClean="0"/>
              <a:t> </a:t>
            </a:r>
            <a:r>
              <a:rPr lang="ru-RU" sz="2400" dirty="0"/>
              <a:t>+ 2х + 1 +1 + 50	х</a:t>
            </a:r>
            <a:r>
              <a:rPr lang="ru-RU" sz="2400" baseline="30000" dirty="0"/>
              <a:t>2</a:t>
            </a:r>
            <a:r>
              <a:rPr lang="ru-RU" sz="2400" dirty="0"/>
              <a:t> + 2х – 48 = 0 </a:t>
            </a:r>
          </a:p>
          <a:p>
            <a:pPr lvl="0">
              <a:spcAft>
                <a:spcPts val="900"/>
              </a:spcAft>
            </a:pPr>
            <a:r>
              <a:rPr lang="ru-RU" sz="2400" dirty="0" smtClean="0"/>
              <a:t>Это </a:t>
            </a:r>
            <a:r>
              <a:rPr lang="ru-RU" sz="2400" dirty="0"/>
              <a:t>уравнение имеет два решения, х=6 и </a:t>
            </a:r>
            <a:r>
              <a:rPr lang="ru-RU" sz="2400" dirty="0" err="1"/>
              <a:t>х=</a:t>
            </a:r>
            <a:r>
              <a:rPr lang="ru-RU" sz="2400" dirty="0"/>
              <a:t> -8; основание системы счисления – натуральное число, поэтому ответ </a:t>
            </a:r>
            <a:r>
              <a:rPr lang="ru-RU" sz="2400" dirty="0" err="1"/>
              <a:t>х=</a:t>
            </a:r>
            <a:r>
              <a:rPr lang="ru-RU" sz="2400" dirty="0"/>
              <a:t> 6</a:t>
            </a:r>
          </a:p>
          <a:p>
            <a:pPr lvl="0">
              <a:spcAft>
                <a:spcPts val="900"/>
              </a:spcAft>
            </a:pPr>
            <a:r>
              <a:rPr lang="ru-RU" sz="2400" dirty="0" smtClean="0"/>
              <a:t>Переводим </a:t>
            </a:r>
            <a:r>
              <a:rPr lang="ru-RU" sz="2400" dirty="0"/>
              <a:t>ответ в троичную систему: 6 = 2∙3</a:t>
            </a:r>
            <a:r>
              <a:rPr lang="ru-RU" sz="2400" baseline="30000" dirty="0"/>
              <a:t>1</a:t>
            </a:r>
            <a:r>
              <a:rPr lang="ru-RU" sz="2400" dirty="0"/>
              <a:t> = 20</a:t>
            </a:r>
            <a:r>
              <a:rPr lang="ru-RU" sz="2400" baseline="-25000" dirty="0"/>
              <a:t>3</a:t>
            </a:r>
            <a:r>
              <a:rPr lang="ru-RU" sz="2400" dirty="0"/>
              <a:t>.</a:t>
            </a:r>
          </a:p>
          <a:p>
            <a:pPr>
              <a:spcAft>
                <a:spcPts val="900"/>
              </a:spcAft>
            </a:pPr>
            <a:r>
              <a:rPr lang="ru-RU" sz="2400" dirty="0"/>
              <a:t>Ответ:   </a:t>
            </a:r>
            <a:r>
              <a:rPr lang="ru-RU" sz="2400" dirty="0" smtClean="0"/>
              <a:t>20</a:t>
            </a:r>
            <a:r>
              <a:rPr lang="ru-RU" sz="2400" baseline="-25000" dirty="0" smtClean="0"/>
              <a:t>3</a:t>
            </a:r>
            <a:endParaRPr lang="ru-R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133356"/>
            <a:ext cx="8712968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Задание 23 </a:t>
            </a:r>
            <a:endParaRPr lang="ru-RU" sz="2400" dirty="0"/>
          </a:p>
          <a:p>
            <a:r>
              <a:rPr lang="ru-RU" sz="2400" i="1" dirty="0"/>
              <a:t>Решите уравнение 42</a:t>
            </a:r>
            <a:r>
              <a:rPr lang="ru-RU" sz="2400" i="1" baseline="-25000" dirty="0"/>
              <a:t>5 </a:t>
            </a:r>
            <a:r>
              <a:rPr lang="ru-RU" sz="2400" i="1" dirty="0"/>
              <a:t>+ </a:t>
            </a:r>
            <a:r>
              <a:rPr lang="en-US" sz="2400" i="1" dirty="0"/>
              <a:t>x</a:t>
            </a:r>
            <a:r>
              <a:rPr lang="ru-RU" sz="2400" i="1" dirty="0"/>
              <a:t> = 1123</a:t>
            </a:r>
            <a:r>
              <a:rPr lang="ru-RU" sz="2400" i="1" baseline="-25000" dirty="0"/>
              <a:t>4</a:t>
            </a:r>
            <a:r>
              <a:rPr lang="ru-RU" sz="2400" i="1" dirty="0"/>
              <a:t>. Ответ дайте в </a:t>
            </a:r>
            <a:r>
              <a:rPr lang="ru-RU" sz="2400" i="1" dirty="0" err="1" smtClean="0"/>
              <a:t>шестиричной</a:t>
            </a:r>
            <a:r>
              <a:rPr lang="ru-RU" sz="2400" i="1" dirty="0" smtClean="0"/>
              <a:t> </a:t>
            </a:r>
            <a:r>
              <a:rPr lang="ru-RU" sz="2400" i="1" dirty="0"/>
              <a:t>системе счисления. Основание системы счисления не указывать.</a:t>
            </a:r>
            <a:endParaRPr lang="ru-RU" sz="2400" dirty="0"/>
          </a:p>
          <a:p>
            <a:r>
              <a:rPr lang="ru-RU" sz="2400" dirty="0"/>
              <a:t>Ответ:   153</a:t>
            </a:r>
          </a:p>
          <a:p>
            <a:pPr>
              <a:spcBef>
                <a:spcPts val="1200"/>
              </a:spcBef>
            </a:pPr>
            <a:r>
              <a:rPr lang="ru-RU" sz="2400" b="1" dirty="0" smtClean="0"/>
              <a:t> Задание </a:t>
            </a:r>
            <a:r>
              <a:rPr lang="ru-RU" sz="2400" b="1" dirty="0"/>
              <a:t>24 </a:t>
            </a:r>
            <a:endParaRPr lang="ru-RU" sz="2400" dirty="0"/>
          </a:p>
          <a:p>
            <a:r>
              <a:rPr lang="ru-RU" sz="2400" i="1" dirty="0"/>
              <a:t>Решите уравнение 12</a:t>
            </a:r>
            <a:r>
              <a:rPr lang="ru-RU" sz="2400" i="1" baseline="-25000" dirty="0"/>
              <a:t>3 </a:t>
            </a:r>
            <a:r>
              <a:rPr lang="ru-RU" sz="2400" i="1" dirty="0"/>
              <a:t>+ 12</a:t>
            </a:r>
            <a:r>
              <a:rPr lang="en-US" sz="2400" i="1" baseline="-25000" dirty="0"/>
              <a:t>x</a:t>
            </a:r>
            <a:r>
              <a:rPr lang="ru-RU" sz="2400" i="1" dirty="0"/>
              <a:t> = 12</a:t>
            </a:r>
            <a:r>
              <a:rPr lang="ru-RU" sz="2400" i="1" baseline="-25000" dirty="0"/>
              <a:t>8</a:t>
            </a:r>
            <a:endParaRPr lang="ru-RU" sz="2400" dirty="0"/>
          </a:p>
          <a:p>
            <a:r>
              <a:rPr lang="ru-RU" sz="2400" dirty="0"/>
              <a:t>Ответ:   3</a:t>
            </a:r>
          </a:p>
          <a:p>
            <a:pPr>
              <a:spcBef>
                <a:spcPts val="1200"/>
              </a:spcBef>
            </a:pPr>
            <a:r>
              <a:rPr lang="ru-RU" sz="2400" b="1" dirty="0"/>
              <a:t> </a:t>
            </a:r>
            <a:r>
              <a:rPr lang="ru-RU" sz="2400" b="1" dirty="0" smtClean="0"/>
              <a:t>Задание </a:t>
            </a:r>
            <a:r>
              <a:rPr lang="ru-RU" sz="2400" b="1" dirty="0"/>
              <a:t>25 </a:t>
            </a:r>
            <a:endParaRPr lang="ru-RU" sz="2400" dirty="0"/>
          </a:p>
          <a:p>
            <a:r>
              <a:rPr lang="ru-RU" sz="2400" i="1" dirty="0"/>
              <a:t>Решите уравнение 100</a:t>
            </a:r>
            <a:r>
              <a:rPr lang="ru-RU" sz="2400" i="1" baseline="-25000" dirty="0"/>
              <a:t>7 </a:t>
            </a:r>
            <a:r>
              <a:rPr lang="ru-RU" sz="2400" i="1" dirty="0"/>
              <a:t>+ </a:t>
            </a:r>
            <a:r>
              <a:rPr lang="en-US" sz="2400" i="1" dirty="0"/>
              <a:t>x</a:t>
            </a:r>
            <a:r>
              <a:rPr lang="ru-RU" sz="2400" i="1" dirty="0"/>
              <a:t> = 230</a:t>
            </a:r>
            <a:r>
              <a:rPr lang="ru-RU" sz="2400" i="1" baseline="-25000" dirty="0"/>
              <a:t>5</a:t>
            </a:r>
            <a:endParaRPr lang="ru-RU" sz="2400" dirty="0"/>
          </a:p>
          <a:p>
            <a:r>
              <a:rPr lang="ru-RU" sz="2400" dirty="0"/>
              <a:t>Ответ:   16</a:t>
            </a:r>
          </a:p>
          <a:p>
            <a:pPr>
              <a:spcBef>
                <a:spcPts val="1200"/>
              </a:spcBef>
            </a:pPr>
            <a:r>
              <a:rPr lang="ru-RU" sz="2400" b="1" dirty="0"/>
              <a:t> </a:t>
            </a:r>
            <a:r>
              <a:rPr lang="ru-RU" sz="2400" b="1" dirty="0" smtClean="0"/>
              <a:t>Задание </a:t>
            </a:r>
            <a:r>
              <a:rPr lang="ru-RU" sz="2400" b="1" dirty="0"/>
              <a:t>26 </a:t>
            </a:r>
            <a:endParaRPr lang="ru-RU" sz="2400" dirty="0"/>
          </a:p>
          <a:p>
            <a:r>
              <a:rPr lang="ru-RU" sz="2400" i="1" dirty="0"/>
              <a:t>Решите уравнение 21</a:t>
            </a:r>
            <a:r>
              <a:rPr lang="ru-RU" sz="2400" i="1" baseline="-25000" dirty="0"/>
              <a:t>5 </a:t>
            </a:r>
            <a:r>
              <a:rPr lang="ru-RU" sz="2400" i="1" dirty="0"/>
              <a:t>+ 11</a:t>
            </a:r>
            <a:r>
              <a:rPr lang="ru-RU" sz="2400" i="1" baseline="-25000" dirty="0"/>
              <a:t>3</a:t>
            </a:r>
            <a:r>
              <a:rPr lang="ru-RU" sz="2400" i="1" dirty="0"/>
              <a:t> = 120</a:t>
            </a:r>
            <a:r>
              <a:rPr lang="en-US" sz="2400" i="1" baseline="-25000" dirty="0"/>
              <a:t>x</a:t>
            </a:r>
            <a:endParaRPr lang="ru-RU" sz="2400" dirty="0"/>
          </a:p>
          <a:p>
            <a:r>
              <a:rPr lang="ru-RU" sz="2400" dirty="0"/>
              <a:t>Ответ: </a:t>
            </a:r>
            <a:r>
              <a:rPr lang="ru-RU" sz="2400" dirty="0" smtClean="0"/>
              <a:t>3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332656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Segoe Print" pitchFamily="2" charset="0"/>
              </a:rPr>
              <a:t>Проверь себя!</a:t>
            </a:r>
            <a:endParaRPr lang="ru-RU" sz="3200" dirty="0"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40804"/>
            <a:ext cx="8712968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Задание 27 </a:t>
            </a:r>
            <a:endParaRPr lang="ru-RU" sz="2400" dirty="0"/>
          </a:p>
          <a:p>
            <a:r>
              <a:rPr lang="ru-RU" sz="2400" i="1" dirty="0"/>
              <a:t>Найдите наименьшие значения </a:t>
            </a:r>
            <a:r>
              <a:rPr lang="ru-RU" sz="2400" i="1" dirty="0" err="1"/>
              <a:t>x</a:t>
            </a:r>
            <a:r>
              <a:rPr lang="ru-RU" sz="2400" i="1" dirty="0"/>
              <a:t> и </a:t>
            </a:r>
            <a:r>
              <a:rPr lang="ru-RU" sz="2400" i="1" dirty="0" err="1"/>
              <a:t>y</a:t>
            </a:r>
            <a:r>
              <a:rPr lang="ru-RU" sz="2400" i="1" dirty="0"/>
              <a:t>, при которых существует равенство 147 + </a:t>
            </a:r>
            <a:r>
              <a:rPr lang="ru-RU" sz="2400" i="1" dirty="0" err="1"/>
              <a:t>x</a:t>
            </a:r>
            <a:r>
              <a:rPr lang="ru-RU" sz="2400" i="1" dirty="0"/>
              <a:t> = 14y. Ответ запишите в троичной системе  счисления через запятую. Основание системы  счисления указывать не нужно.</a:t>
            </a:r>
            <a:endParaRPr lang="ru-RU" sz="2400" dirty="0"/>
          </a:p>
          <a:p>
            <a:pPr>
              <a:spcBef>
                <a:spcPts val="600"/>
              </a:spcBef>
            </a:pPr>
            <a:r>
              <a:rPr lang="ru-RU" sz="2400" b="1" dirty="0"/>
              <a:t>Решение:</a:t>
            </a:r>
            <a:endParaRPr lang="ru-RU" sz="2400" dirty="0"/>
          </a:p>
          <a:p>
            <a:pPr>
              <a:spcBef>
                <a:spcPts val="600"/>
              </a:spcBef>
            </a:pPr>
            <a:r>
              <a:rPr lang="ru-RU" sz="2400" dirty="0"/>
              <a:t>1)запишем равенство в десятичной системе  счисления:</a:t>
            </a:r>
          </a:p>
          <a:p>
            <a:pPr>
              <a:spcBef>
                <a:spcPts val="600"/>
              </a:spcBef>
            </a:pPr>
            <a:r>
              <a:rPr lang="ru-RU" sz="2400" dirty="0"/>
              <a:t>1*7 + 4 + </a:t>
            </a:r>
            <a:r>
              <a:rPr lang="ru-RU" sz="2400" dirty="0" err="1"/>
              <a:t>х</a:t>
            </a:r>
            <a:r>
              <a:rPr lang="ru-RU" sz="2400" dirty="0"/>
              <a:t> = </a:t>
            </a:r>
            <a:r>
              <a:rPr lang="ru-RU" sz="2400" dirty="0" err="1"/>
              <a:t>y</a:t>
            </a:r>
            <a:r>
              <a:rPr lang="ru-RU" sz="2400" dirty="0"/>
              <a:t> + 4	  11 + </a:t>
            </a:r>
            <a:r>
              <a:rPr lang="ru-RU" sz="2400" dirty="0" err="1"/>
              <a:t>x</a:t>
            </a:r>
            <a:r>
              <a:rPr lang="ru-RU" sz="2400" dirty="0"/>
              <a:t> = </a:t>
            </a:r>
            <a:r>
              <a:rPr lang="ru-RU" sz="2400" dirty="0" err="1"/>
              <a:t>y</a:t>
            </a:r>
            <a:r>
              <a:rPr lang="ru-RU" sz="2400" dirty="0"/>
              <a:t> + 4 </a:t>
            </a:r>
          </a:p>
          <a:p>
            <a:pPr>
              <a:spcBef>
                <a:spcPts val="600"/>
              </a:spcBef>
            </a:pPr>
            <a:r>
              <a:rPr lang="ru-RU" sz="2400" dirty="0"/>
              <a:t>2) Из условия следует, что </a:t>
            </a:r>
            <a:r>
              <a:rPr lang="ru-RU" sz="2400" dirty="0" err="1"/>
              <a:t>y</a:t>
            </a:r>
            <a:r>
              <a:rPr lang="ru-RU" sz="2400" dirty="0"/>
              <a:t>&gt;=5 (т.к. число </a:t>
            </a:r>
            <a:r>
              <a:rPr lang="ru-RU" sz="2400" i="1" dirty="0"/>
              <a:t>14</a:t>
            </a:r>
            <a:r>
              <a:rPr lang="ru-RU" sz="2400" i="1" baseline="-25000" dirty="0"/>
              <a:t>y</a:t>
            </a:r>
            <a:r>
              <a:rPr lang="ru-RU" sz="2400" dirty="0"/>
              <a:t>  в системе счисления с основанием </a:t>
            </a:r>
            <a:r>
              <a:rPr lang="ru-RU" sz="2400" i="1" dirty="0"/>
              <a:t>у</a:t>
            </a:r>
            <a:r>
              <a:rPr lang="ru-RU" sz="2400" dirty="0"/>
              <a:t> содержит значащие цифры 1 и 4). Минимальное значение у</a:t>
            </a:r>
            <a:r>
              <a:rPr lang="en-US" sz="2400" baseline="-25000" dirty="0"/>
              <a:t>min</a:t>
            </a:r>
            <a:r>
              <a:rPr lang="ru-RU" sz="2400" dirty="0"/>
              <a:t> = 5.</a:t>
            </a:r>
          </a:p>
          <a:p>
            <a:pPr>
              <a:spcBef>
                <a:spcPts val="600"/>
              </a:spcBef>
            </a:pPr>
            <a:r>
              <a:rPr lang="ru-RU" sz="2400" dirty="0"/>
              <a:t>3) Минимальное значение </a:t>
            </a:r>
            <a:r>
              <a:rPr lang="ru-RU" sz="2400" dirty="0" err="1"/>
              <a:t>х</a:t>
            </a:r>
            <a:r>
              <a:rPr lang="en-US" sz="2400" baseline="-25000" dirty="0"/>
              <a:t>min</a:t>
            </a:r>
            <a:r>
              <a:rPr lang="ru-RU" sz="2400" dirty="0"/>
              <a:t> получается при минимальном значении у</a:t>
            </a:r>
            <a:r>
              <a:rPr lang="en-US" sz="2400" baseline="-25000" dirty="0"/>
              <a:t>min</a:t>
            </a:r>
            <a:r>
              <a:rPr lang="ru-RU" sz="2400" dirty="0"/>
              <a:t> .   </a:t>
            </a:r>
          </a:p>
          <a:p>
            <a:pPr>
              <a:spcBef>
                <a:spcPts val="600"/>
              </a:spcBef>
            </a:pPr>
            <a:r>
              <a:rPr lang="ru-RU" sz="2400" dirty="0"/>
              <a:t>4) При у</a:t>
            </a:r>
            <a:r>
              <a:rPr lang="en-US" sz="2400" baseline="-25000" dirty="0"/>
              <a:t>min</a:t>
            </a:r>
            <a:r>
              <a:rPr lang="ru-RU" sz="2400" dirty="0"/>
              <a:t>=5 получаем  </a:t>
            </a:r>
            <a:r>
              <a:rPr lang="ru-RU" sz="2400" dirty="0" err="1"/>
              <a:t>х</a:t>
            </a:r>
            <a:r>
              <a:rPr lang="en-US" sz="2400" baseline="-25000" dirty="0"/>
              <a:t>min</a:t>
            </a:r>
            <a:r>
              <a:rPr lang="ru-RU" sz="2400" dirty="0"/>
              <a:t>=2 . </a:t>
            </a:r>
          </a:p>
          <a:p>
            <a:pPr>
              <a:spcBef>
                <a:spcPts val="600"/>
              </a:spcBef>
            </a:pPr>
            <a:r>
              <a:rPr lang="ru-RU" sz="2400" dirty="0"/>
              <a:t>5) Переводим 2 и 5 в троичную систему  счисления: 2 =2</a:t>
            </a:r>
            <a:r>
              <a:rPr lang="ru-RU" sz="2400" baseline="-25000" dirty="0"/>
              <a:t>3</a:t>
            </a:r>
            <a:r>
              <a:rPr lang="ru-RU" sz="2400" dirty="0"/>
              <a:t>   5=12</a:t>
            </a:r>
            <a:r>
              <a:rPr lang="ru-RU" sz="2400" baseline="-25000" dirty="0"/>
              <a:t>3</a:t>
            </a:r>
            <a:r>
              <a:rPr lang="ru-RU" sz="2400" dirty="0"/>
              <a:t>.</a:t>
            </a:r>
          </a:p>
          <a:p>
            <a:pPr>
              <a:spcBef>
                <a:spcPts val="600"/>
              </a:spcBef>
            </a:pPr>
            <a:r>
              <a:rPr lang="ru-RU" sz="2400" dirty="0"/>
              <a:t>Ответ: 2,12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024" y="980728"/>
            <a:ext cx="8784976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Задание 28 </a:t>
            </a:r>
            <a:endParaRPr lang="ru-RU" sz="2400" dirty="0"/>
          </a:p>
          <a:p>
            <a:r>
              <a:rPr lang="ru-RU" sz="2400" i="1" dirty="0"/>
              <a:t>Решите уравнение 425 + </a:t>
            </a:r>
            <a:r>
              <a:rPr lang="ru-RU" sz="2400" i="1" dirty="0" err="1"/>
              <a:t>x</a:t>
            </a:r>
            <a:r>
              <a:rPr lang="ru-RU" sz="2400" i="1" dirty="0"/>
              <a:t> = 11234 Ответ дайте в </a:t>
            </a:r>
            <a:r>
              <a:rPr lang="ru-RU" sz="2400" i="1" dirty="0" err="1"/>
              <a:t>шестиричной</a:t>
            </a:r>
            <a:r>
              <a:rPr lang="ru-RU" sz="2400" i="1" dirty="0"/>
              <a:t> системе счисления. основание системы счисления не указывать.</a:t>
            </a:r>
            <a:endParaRPr lang="ru-RU" sz="2400" dirty="0"/>
          </a:p>
          <a:p>
            <a:r>
              <a:rPr lang="ru-RU" sz="2400" dirty="0"/>
              <a:t>Ответ:   153</a:t>
            </a:r>
          </a:p>
          <a:p>
            <a:pPr>
              <a:spcBef>
                <a:spcPts val="1200"/>
              </a:spcBef>
            </a:pPr>
            <a:r>
              <a:rPr lang="ru-RU" sz="2400" b="1" dirty="0"/>
              <a:t> </a:t>
            </a:r>
            <a:r>
              <a:rPr lang="ru-RU" sz="2400" b="1" dirty="0" smtClean="0"/>
              <a:t>Задание </a:t>
            </a:r>
            <a:r>
              <a:rPr lang="ru-RU" sz="2400" b="1" dirty="0"/>
              <a:t>29 </a:t>
            </a:r>
            <a:endParaRPr lang="ru-RU" sz="2400" dirty="0"/>
          </a:p>
          <a:p>
            <a:r>
              <a:rPr lang="ru-RU" sz="2400" i="1" dirty="0"/>
              <a:t>Решите уравнение 123 + 12x = 128</a:t>
            </a:r>
            <a:endParaRPr lang="ru-RU" sz="2400" dirty="0"/>
          </a:p>
          <a:p>
            <a:r>
              <a:rPr lang="ru-RU" sz="2400" dirty="0"/>
              <a:t>Ответ:   3</a:t>
            </a:r>
          </a:p>
          <a:p>
            <a:pPr>
              <a:spcBef>
                <a:spcPts val="1200"/>
              </a:spcBef>
            </a:pPr>
            <a:r>
              <a:rPr lang="ru-RU" sz="2400" b="1" dirty="0"/>
              <a:t> </a:t>
            </a:r>
            <a:r>
              <a:rPr lang="ru-RU" sz="2400" b="1" dirty="0" smtClean="0"/>
              <a:t>Задание </a:t>
            </a:r>
            <a:r>
              <a:rPr lang="ru-RU" sz="2400" b="1" dirty="0"/>
              <a:t>30 </a:t>
            </a:r>
            <a:endParaRPr lang="ru-RU" sz="2400" dirty="0"/>
          </a:p>
          <a:p>
            <a:r>
              <a:rPr lang="ru-RU" sz="2400" i="1" dirty="0"/>
              <a:t>Решите уравнение 1007 + </a:t>
            </a:r>
            <a:r>
              <a:rPr lang="ru-RU" sz="2400" i="1" dirty="0" err="1"/>
              <a:t>x</a:t>
            </a:r>
            <a:r>
              <a:rPr lang="ru-RU" sz="2400" i="1" dirty="0"/>
              <a:t> = 2305</a:t>
            </a:r>
            <a:endParaRPr lang="ru-RU" sz="2400" dirty="0"/>
          </a:p>
          <a:p>
            <a:r>
              <a:rPr lang="ru-RU" sz="2400" dirty="0"/>
              <a:t>Ответ:   16</a:t>
            </a:r>
          </a:p>
          <a:p>
            <a:pPr>
              <a:spcBef>
                <a:spcPts val="1200"/>
              </a:spcBef>
            </a:pPr>
            <a:r>
              <a:rPr lang="ru-RU" sz="2400" b="1" dirty="0"/>
              <a:t> </a:t>
            </a:r>
            <a:r>
              <a:rPr lang="ru-RU" sz="2400" b="1" dirty="0" smtClean="0"/>
              <a:t>Задание </a:t>
            </a:r>
            <a:r>
              <a:rPr lang="ru-RU" sz="2400" b="1" dirty="0"/>
              <a:t>31 </a:t>
            </a:r>
            <a:endParaRPr lang="ru-RU" sz="2400" dirty="0"/>
          </a:p>
          <a:p>
            <a:r>
              <a:rPr lang="ru-RU" sz="2400" i="1" dirty="0"/>
              <a:t>Решите уравнение 215 + 113 = 120x</a:t>
            </a:r>
            <a:endParaRPr lang="ru-RU" sz="2400" dirty="0"/>
          </a:p>
          <a:p>
            <a:r>
              <a:rPr lang="ru-RU" sz="2400" dirty="0"/>
              <a:t>Ответ: </a:t>
            </a:r>
            <a:r>
              <a:rPr lang="ru-RU" sz="2400" dirty="0" smtClean="0"/>
              <a:t>3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332656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Segoe Print" pitchFamily="2" charset="0"/>
              </a:rPr>
              <a:t>Проверь себя!</a:t>
            </a:r>
            <a:endParaRPr lang="ru-RU" sz="3200" dirty="0"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60648"/>
            <a:ext cx="878497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/>
              <a:t>Задание 32 </a:t>
            </a:r>
            <a:endParaRPr lang="ru-RU" sz="2200" dirty="0"/>
          </a:p>
          <a:p>
            <a:r>
              <a:rPr lang="ru-RU" sz="2200" i="1" dirty="0"/>
              <a:t>Даны числа а =  9216 и </a:t>
            </a:r>
            <a:r>
              <a:rPr lang="ru-RU" sz="2200" i="1" dirty="0" err="1"/>
              <a:t>b</a:t>
            </a:r>
            <a:r>
              <a:rPr lang="ru-RU" sz="2200" i="1" dirty="0"/>
              <a:t> = 2248. Для какого двоичного числа с выполняется неравенство </a:t>
            </a:r>
            <a:r>
              <a:rPr lang="ru-RU" sz="2200" i="1" dirty="0" err="1"/>
              <a:t>a</a:t>
            </a:r>
            <a:r>
              <a:rPr lang="ru-RU" sz="2200" i="1" dirty="0"/>
              <a:t>&lt;</a:t>
            </a:r>
            <a:r>
              <a:rPr lang="ru-RU" sz="2200" i="1" dirty="0" err="1"/>
              <a:t>c</a:t>
            </a:r>
            <a:r>
              <a:rPr lang="ru-RU" sz="2200" i="1" dirty="0"/>
              <a:t>&lt;</a:t>
            </a:r>
            <a:r>
              <a:rPr lang="ru-RU" sz="2200" i="1" dirty="0" err="1"/>
              <a:t>b</a:t>
            </a:r>
            <a:r>
              <a:rPr lang="ru-RU" sz="2200" i="1" dirty="0"/>
              <a:t>?</a:t>
            </a:r>
            <a:endParaRPr lang="ru-RU" sz="2200" dirty="0"/>
          </a:p>
          <a:p>
            <a:r>
              <a:rPr lang="ru-RU" sz="2200" dirty="0" smtClean="0"/>
              <a:t>1) 10010011</a:t>
            </a:r>
            <a:r>
              <a:rPr lang="ru-RU" sz="2200" dirty="0"/>
              <a:t>	2) 10001110	     3) 10001010		4) 10001100 </a:t>
            </a:r>
          </a:p>
          <a:p>
            <a:pPr>
              <a:spcBef>
                <a:spcPts val="600"/>
              </a:spcBef>
            </a:pPr>
            <a:r>
              <a:rPr lang="ru-RU" sz="2200" b="1" dirty="0" smtClean="0"/>
              <a:t>Решение</a:t>
            </a:r>
            <a:r>
              <a:rPr lang="ru-RU" sz="2200" b="1" dirty="0"/>
              <a:t>: </a:t>
            </a:r>
            <a:r>
              <a:rPr lang="ru-RU" sz="2200" dirty="0"/>
              <a:t>необходимо все числа перевести в одну и ту же систему счисления.</a:t>
            </a:r>
          </a:p>
          <a:p>
            <a:pPr>
              <a:spcBef>
                <a:spcPts val="600"/>
              </a:spcBef>
            </a:pPr>
            <a:r>
              <a:rPr lang="ru-RU" sz="2200" b="1" dirty="0"/>
              <a:t>Вариант 1</a:t>
            </a:r>
            <a:r>
              <a:rPr lang="ru-RU" sz="2200" dirty="0"/>
              <a:t> (через десятичную систему счисления): </a:t>
            </a:r>
          </a:p>
          <a:p>
            <a:r>
              <a:rPr lang="ru-RU" sz="2200" dirty="0"/>
              <a:t>а=9*16+2=146 	 b=2*64+2*8+4=148</a:t>
            </a:r>
          </a:p>
          <a:p>
            <a:r>
              <a:rPr lang="ru-RU" sz="2200" dirty="0"/>
              <a:t>1) 147	2) 142	     3) 138	4) 135 </a:t>
            </a:r>
          </a:p>
          <a:p>
            <a:r>
              <a:rPr lang="ru-RU" sz="2200" dirty="0"/>
              <a:t>Находим значение с, лежащее в интервале от а до </a:t>
            </a:r>
            <a:r>
              <a:rPr lang="en-US" sz="2200" dirty="0"/>
              <a:t>b</a:t>
            </a:r>
            <a:r>
              <a:rPr lang="ru-RU" sz="2200" dirty="0"/>
              <a:t>.</a:t>
            </a:r>
          </a:p>
          <a:p>
            <a:r>
              <a:rPr lang="ru-RU" sz="2200" dirty="0"/>
              <a:t>Ответ:   1)</a:t>
            </a:r>
          </a:p>
          <a:p>
            <a:pPr>
              <a:spcBef>
                <a:spcPts val="600"/>
              </a:spcBef>
            </a:pPr>
            <a:r>
              <a:rPr lang="ru-RU" sz="2200" b="1" dirty="0"/>
              <a:t>Вариант 2</a:t>
            </a:r>
            <a:r>
              <a:rPr lang="ru-RU" sz="2200" dirty="0"/>
              <a:t> (через двоичную систему счисления): </a:t>
            </a:r>
          </a:p>
          <a:p>
            <a:r>
              <a:rPr lang="ru-RU" sz="2200" dirty="0"/>
              <a:t>а=10010010</a:t>
            </a:r>
            <a:r>
              <a:rPr lang="ru-RU" sz="2200" baseline="-25000" dirty="0"/>
              <a:t>2</a:t>
            </a:r>
            <a:r>
              <a:rPr lang="ru-RU" sz="2200" dirty="0"/>
              <a:t> 	 b=10010100</a:t>
            </a:r>
            <a:r>
              <a:rPr lang="ru-RU" sz="2200" baseline="-25000" dirty="0"/>
              <a:t>2 </a:t>
            </a:r>
            <a:endParaRPr lang="ru-RU" sz="2200" dirty="0"/>
          </a:p>
          <a:p>
            <a:r>
              <a:rPr lang="ru-RU" sz="2200" dirty="0"/>
              <a:t> Находим значение с, лежащее в интервале от а до </a:t>
            </a:r>
            <a:r>
              <a:rPr lang="en-US" sz="2200" dirty="0"/>
              <a:t>b</a:t>
            </a:r>
            <a:r>
              <a:rPr lang="ru-RU" sz="2200" dirty="0"/>
              <a:t>.</a:t>
            </a:r>
          </a:p>
          <a:p>
            <a:r>
              <a:rPr lang="ru-RU" sz="2200" dirty="0"/>
              <a:t>Ответ:   1)</a:t>
            </a:r>
          </a:p>
          <a:p>
            <a:pPr>
              <a:spcBef>
                <a:spcPts val="600"/>
              </a:spcBef>
            </a:pPr>
            <a:r>
              <a:rPr lang="ru-RU" sz="2200" dirty="0"/>
              <a:t>Решать задачу через переводы чисел в  </a:t>
            </a:r>
            <a:r>
              <a:rPr lang="ru-RU" sz="2200" dirty="0" err="1"/>
              <a:t>восьмиричную</a:t>
            </a:r>
            <a:r>
              <a:rPr lang="ru-RU" sz="2200" dirty="0"/>
              <a:t> или </a:t>
            </a:r>
            <a:r>
              <a:rPr lang="ru-RU" sz="2200" dirty="0" err="1"/>
              <a:t>шестнадцатиричную</a:t>
            </a:r>
            <a:r>
              <a:rPr lang="ru-RU" sz="2200" dirty="0"/>
              <a:t> системы счисления – нерационально, хотя для любителей оных </a:t>
            </a:r>
            <a:r>
              <a:rPr lang="ru-RU" sz="2200" dirty="0" smtClean="0"/>
              <a:t>– </a:t>
            </a:r>
            <a:r>
              <a:rPr lang="ru-RU" sz="2200" dirty="0"/>
              <a:t>пожалуйста</a:t>
            </a:r>
            <a:r>
              <a:rPr lang="ru-RU" sz="2200" dirty="0" smtClean="0"/>
              <a:t>!</a:t>
            </a:r>
            <a:endParaRPr lang="ru-RU" sz="2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041023"/>
            <a:ext cx="856895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/>
              <a:t>Задание 33 </a:t>
            </a:r>
            <a:r>
              <a:rPr lang="ru-RU" sz="2200" dirty="0"/>
              <a:t>– (ФИПИ)</a:t>
            </a:r>
          </a:p>
          <a:p>
            <a:r>
              <a:rPr lang="ru-RU" sz="2200" i="1" dirty="0"/>
              <a:t>Даны числа а =  3D16 и </a:t>
            </a:r>
            <a:r>
              <a:rPr lang="ru-RU" sz="2200" i="1" dirty="0" err="1"/>
              <a:t>b</a:t>
            </a:r>
            <a:r>
              <a:rPr lang="ru-RU" sz="2200" i="1" dirty="0"/>
              <a:t> = 778. Для какого двоичного числа с выполняется неравенство </a:t>
            </a:r>
            <a:r>
              <a:rPr lang="ru-RU" sz="2200" i="1" dirty="0" err="1"/>
              <a:t>a</a:t>
            </a:r>
            <a:r>
              <a:rPr lang="ru-RU" sz="2200" i="1" dirty="0"/>
              <a:t>&lt;</a:t>
            </a:r>
            <a:r>
              <a:rPr lang="ru-RU" sz="2200" i="1" dirty="0" err="1"/>
              <a:t>c</a:t>
            </a:r>
            <a:r>
              <a:rPr lang="ru-RU" sz="2200" i="1" dirty="0"/>
              <a:t>&lt;</a:t>
            </a:r>
            <a:r>
              <a:rPr lang="ru-RU" sz="2200" i="1" dirty="0" err="1"/>
              <a:t>b</a:t>
            </a:r>
            <a:r>
              <a:rPr lang="ru-RU" sz="2200" i="1" dirty="0"/>
              <a:t>?</a:t>
            </a:r>
            <a:endParaRPr lang="ru-RU" sz="2200" dirty="0"/>
          </a:p>
          <a:p>
            <a:r>
              <a:rPr lang="ru-RU" sz="2200" dirty="0"/>
              <a:t>1) 111101	2) 111110	     3) 111111		4) 111010 </a:t>
            </a:r>
          </a:p>
          <a:p>
            <a:r>
              <a:rPr lang="ru-RU" sz="2200" dirty="0"/>
              <a:t>Ответ:   2)</a:t>
            </a:r>
          </a:p>
          <a:p>
            <a:pPr>
              <a:spcBef>
                <a:spcPts val="1200"/>
              </a:spcBef>
            </a:pPr>
            <a:r>
              <a:rPr lang="ru-RU" sz="2200" dirty="0"/>
              <a:t> </a:t>
            </a:r>
            <a:r>
              <a:rPr lang="ru-RU" sz="2200" b="1" dirty="0" smtClean="0"/>
              <a:t>Задание </a:t>
            </a:r>
            <a:r>
              <a:rPr lang="ru-RU" sz="2200" b="1" dirty="0"/>
              <a:t>34 </a:t>
            </a:r>
            <a:r>
              <a:rPr lang="ru-RU" sz="2200" dirty="0"/>
              <a:t>– (ФИПИ)</a:t>
            </a:r>
          </a:p>
          <a:p>
            <a:r>
              <a:rPr lang="ru-RU" sz="2200" i="1" dirty="0"/>
              <a:t>Даны числа а =  5D16 и </a:t>
            </a:r>
            <a:r>
              <a:rPr lang="ru-RU" sz="2200" i="1" dirty="0" err="1"/>
              <a:t>b</a:t>
            </a:r>
            <a:r>
              <a:rPr lang="ru-RU" sz="2200" i="1" dirty="0"/>
              <a:t> = 1378. Для какого двоичного числа с выполняется неравенство </a:t>
            </a:r>
            <a:r>
              <a:rPr lang="ru-RU" sz="2200" i="1" dirty="0" err="1"/>
              <a:t>a</a:t>
            </a:r>
            <a:r>
              <a:rPr lang="ru-RU" sz="2200" i="1" dirty="0"/>
              <a:t>&lt;</a:t>
            </a:r>
            <a:r>
              <a:rPr lang="ru-RU" sz="2200" i="1" dirty="0" err="1"/>
              <a:t>c</a:t>
            </a:r>
            <a:r>
              <a:rPr lang="ru-RU" sz="2200" i="1" dirty="0"/>
              <a:t>&lt;</a:t>
            </a:r>
            <a:r>
              <a:rPr lang="ru-RU" sz="2200" i="1" dirty="0" err="1"/>
              <a:t>b</a:t>
            </a:r>
            <a:r>
              <a:rPr lang="ru-RU" sz="2200" i="1" dirty="0"/>
              <a:t>?</a:t>
            </a:r>
            <a:endParaRPr lang="ru-RU" sz="2200" dirty="0"/>
          </a:p>
          <a:p>
            <a:r>
              <a:rPr lang="ru-RU" sz="2200" dirty="0"/>
              <a:t>1) 1011110		2) 1001101	     3) 1001111		4) 1011100 </a:t>
            </a:r>
          </a:p>
          <a:p>
            <a:r>
              <a:rPr lang="ru-RU" sz="2200" dirty="0"/>
              <a:t>Ответ:   1)</a:t>
            </a:r>
          </a:p>
          <a:p>
            <a:pPr>
              <a:spcBef>
                <a:spcPts val="1200"/>
              </a:spcBef>
            </a:pPr>
            <a:r>
              <a:rPr lang="ru-RU" sz="2200" b="1" dirty="0"/>
              <a:t> </a:t>
            </a:r>
            <a:r>
              <a:rPr lang="ru-RU" sz="2200" b="1" dirty="0" smtClean="0"/>
              <a:t>Задание </a:t>
            </a:r>
            <a:r>
              <a:rPr lang="ru-RU" sz="2200" b="1" dirty="0"/>
              <a:t>35 </a:t>
            </a:r>
            <a:endParaRPr lang="ru-RU" sz="2200" dirty="0"/>
          </a:p>
          <a:p>
            <a:r>
              <a:rPr lang="ru-RU" sz="2200" i="1" dirty="0"/>
              <a:t>Даны числа а =  8B16 и </a:t>
            </a:r>
            <a:r>
              <a:rPr lang="ru-RU" sz="2200" i="1" dirty="0" err="1"/>
              <a:t>b</a:t>
            </a:r>
            <a:r>
              <a:rPr lang="ru-RU" sz="2200" i="1" dirty="0"/>
              <a:t> = 2158. Для какого двоичного числа с выполняется неравенство </a:t>
            </a:r>
            <a:r>
              <a:rPr lang="ru-RU" sz="2200" i="1" dirty="0" err="1"/>
              <a:t>a</a:t>
            </a:r>
            <a:r>
              <a:rPr lang="ru-RU" sz="2200" i="1" dirty="0"/>
              <a:t>&lt;</a:t>
            </a:r>
            <a:r>
              <a:rPr lang="ru-RU" sz="2200" i="1" dirty="0" err="1"/>
              <a:t>c</a:t>
            </a:r>
            <a:r>
              <a:rPr lang="ru-RU" sz="2200" i="1" dirty="0"/>
              <a:t>&lt;</a:t>
            </a:r>
            <a:r>
              <a:rPr lang="ru-RU" sz="2200" i="1" dirty="0" err="1"/>
              <a:t>b</a:t>
            </a:r>
            <a:r>
              <a:rPr lang="ru-RU" sz="2200" i="1" dirty="0"/>
              <a:t>?</a:t>
            </a:r>
            <a:endParaRPr lang="ru-RU" sz="2200" dirty="0"/>
          </a:p>
          <a:p>
            <a:r>
              <a:rPr lang="ru-RU" sz="2200" dirty="0"/>
              <a:t>1) 10010011	2) 10001100	     3) 10001010		4) 10001100 </a:t>
            </a:r>
          </a:p>
          <a:p>
            <a:r>
              <a:rPr lang="ru-RU" sz="2200" dirty="0"/>
              <a:t>Ответ:   2</a:t>
            </a:r>
            <a:r>
              <a:rPr lang="ru-RU" sz="2200" dirty="0" smtClean="0"/>
              <a:t>)</a:t>
            </a:r>
            <a:endParaRPr lang="ru-RU" sz="2200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332656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Segoe Print" pitchFamily="2" charset="0"/>
              </a:rPr>
              <a:t>Проверь себя!</a:t>
            </a:r>
            <a:endParaRPr lang="ru-RU" sz="3200" dirty="0"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332656"/>
            <a:ext cx="878497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Задание 36 (</a:t>
            </a:r>
            <a:r>
              <a:rPr lang="ru-RU" sz="2000" b="1" dirty="0">
                <a:hlinkClick r:id="rId2"/>
              </a:rPr>
              <a:t>http://ege.yandex.ru</a:t>
            </a:r>
            <a:r>
              <a:rPr lang="ru-RU" sz="2000" b="1" dirty="0"/>
              <a:t>)</a:t>
            </a:r>
            <a:r>
              <a:rPr lang="ru-RU" sz="2000" i="1" dirty="0"/>
              <a:t> </a:t>
            </a:r>
            <a:endParaRPr lang="ru-RU" sz="2000" dirty="0"/>
          </a:p>
          <a:p>
            <a:r>
              <a:rPr lang="ru-RU" sz="2000" i="1" dirty="0"/>
              <a:t>Сколько есть систем  счисления, в которых запись  числа 22 оканчивается на 2?</a:t>
            </a:r>
            <a:endParaRPr lang="ru-RU" sz="2000" dirty="0"/>
          </a:p>
          <a:p>
            <a:r>
              <a:rPr lang="ru-RU" sz="2000" b="1" dirty="0"/>
              <a:t>Решение:</a:t>
            </a:r>
            <a:endParaRPr lang="ru-RU" sz="2000" dirty="0"/>
          </a:p>
          <a:p>
            <a:r>
              <a:rPr lang="ru-RU" sz="2000" dirty="0"/>
              <a:t> по условию число 22 в некоторой системе  счисления с основанием </a:t>
            </a:r>
            <a:r>
              <a:rPr lang="ru-RU" sz="2000" dirty="0" err="1"/>
              <a:t>р</a:t>
            </a:r>
            <a:r>
              <a:rPr lang="ru-RU" sz="2000" dirty="0"/>
              <a:t> оканчивается на 2, значит, его можно записать в виде 22 = </a:t>
            </a:r>
            <a:r>
              <a:rPr lang="en-US" sz="2000" dirty="0"/>
              <a:t>k</a:t>
            </a:r>
            <a:r>
              <a:rPr lang="ru-RU" sz="2000" dirty="0"/>
              <a:t>*</a:t>
            </a:r>
            <a:r>
              <a:rPr lang="en-US" sz="2000" dirty="0"/>
              <a:t>p</a:t>
            </a:r>
            <a:r>
              <a:rPr lang="ru-RU" sz="2000" dirty="0"/>
              <a:t> + 2, где  </a:t>
            </a:r>
            <a:r>
              <a:rPr lang="en-US" sz="2000" dirty="0"/>
              <a:t>k</a:t>
            </a:r>
            <a:r>
              <a:rPr lang="ru-RU" sz="2000" dirty="0"/>
              <a:t> =1,2,3,… Получаем  </a:t>
            </a:r>
            <a:r>
              <a:rPr lang="en-US" sz="2000" dirty="0"/>
              <a:t>k</a:t>
            </a:r>
            <a:r>
              <a:rPr lang="ru-RU" sz="2000" dirty="0"/>
              <a:t>*</a:t>
            </a:r>
            <a:r>
              <a:rPr lang="en-US" sz="2000" dirty="0"/>
              <a:t>p</a:t>
            </a:r>
            <a:r>
              <a:rPr lang="ru-RU" sz="2000" dirty="0"/>
              <a:t> = 20, т.е. значения </a:t>
            </a:r>
            <a:r>
              <a:rPr lang="ru-RU" sz="2000" dirty="0" err="1"/>
              <a:t>р</a:t>
            </a:r>
            <a:r>
              <a:rPr lang="ru-RU" sz="2000" dirty="0"/>
              <a:t> являются делителями числа 20. Это числа 4,5,10,20, всего их 4.</a:t>
            </a:r>
          </a:p>
          <a:p>
            <a:r>
              <a:rPr lang="ru-RU" sz="2000" dirty="0"/>
              <a:t>Ответ: 4</a:t>
            </a:r>
          </a:p>
          <a:p>
            <a:r>
              <a:rPr lang="ru-RU" sz="2000" b="1" dirty="0"/>
              <a:t> </a:t>
            </a:r>
            <a:endParaRPr lang="ru-RU" sz="2000" dirty="0"/>
          </a:p>
          <a:p>
            <a:r>
              <a:rPr lang="ru-RU" sz="2000" b="1" dirty="0"/>
              <a:t>Задание 37 </a:t>
            </a:r>
            <a:r>
              <a:rPr lang="ru-RU" sz="2000" dirty="0"/>
              <a:t>(ФИПИ)</a:t>
            </a:r>
            <a:r>
              <a:rPr lang="ru-RU" sz="2000" i="1" dirty="0"/>
              <a:t> </a:t>
            </a:r>
            <a:endParaRPr lang="ru-RU" sz="2000" dirty="0"/>
          </a:p>
          <a:p>
            <a:r>
              <a:rPr lang="ru-RU" sz="2000" i="1" dirty="0"/>
              <a:t>Укажите в порядке возрастания все основания систем  счисления, в которых запись  числа 22 оканчивается на 4?</a:t>
            </a:r>
            <a:endParaRPr lang="ru-RU" sz="2000" dirty="0"/>
          </a:p>
          <a:p>
            <a:r>
              <a:rPr lang="ru-RU" sz="2000" b="1" dirty="0"/>
              <a:t>Решение:</a:t>
            </a:r>
            <a:endParaRPr lang="ru-RU" sz="2000" dirty="0"/>
          </a:p>
          <a:p>
            <a:r>
              <a:rPr lang="ru-RU" sz="2000" dirty="0"/>
              <a:t> по условию число 22 в системах  счисления с основанием </a:t>
            </a:r>
            <a:r>
              <a:rPr lang="ru-RU" sz="2000" dirty="0" err="1"/>
              <a:t>р</a:t>
            </a:r>
            <a:r>
              <a:rPr lang="ru-RU" sz="2000" dirty="0"/>
              <a:t> должно оканчиваться на 4, значит, его можно записать в виде 22 = </a:t>
            </a:r>
            <a:r>
              <a:rPr lang="en-US" sz="2000" dirty="0"/>
              <a:t>k</a:t>
            </a:r>
            <a:r>
              <a:rPr lang="ru-RU" sz="2000" dirty="0"/>
              <a:t>*</a:t>
            </a:r>
            <a:r>
              <a:rPr lang="en-US" sz="2000" dirty="0"/>
              <a:t>p</a:t>
            </a:r>
            <a:r>
              <a:rPr lang="ru-RU" sz="2000" dirty="0"/>
              <a:t> + 4, где  </a:t>
            </a:r>
            <a:r>
              <a:rPr lang="en-US" sz="2000" dirty="0"/>
              <a:t>k</a:t>
            </a:r>
            <a:r>
              <a:rPr lang="ru-RU" sz="2000" dirty="0"/>
              <a:t> =1,2,3,… Получаем  </a:t>
            </a:r>
            <a:r>
              <a:rPr lang="en-US" sz="2000" dirty="0"/>
              <a:t>k</a:t>
            </a:r>
            <a:r>
              <a:rPr lang="ru-RU" sz="2000" dirty="0"/>
              <a:t>*</a:t>
            </a:r>
            <a:r>
              <a:rPr lang="en-US" sz="2000" dirty="0"/>
              <a:t>p</a:t>
            </a:r>
            <a:r>
              <a:rPr lang="ru-RU" sz="2000" dirty="0"/>
              <a:t> = 18, т.е. значения </a:t>
            </a:r>
            <a:r>
              <a:rPr lang="ru-RU" sz="2000" dirty="0" err="1"/>
              <a:t>р</a:t>
            </a:r>
            <a:r>
              <a:rPr lang="ru-RU" sz="2000" dirty="0"/>
              <a:t> являются делителями числа 18. Это числа 2,3,6,9,18, всего их 5. Но в двоичной и троичной системах счисления нет цифры 4. Значит, ответом будут три основания р=6, р=9  и р=18</a:t>
            </a:r>
          </a:p>
          <a:p>
            <a:r>
              <a:rPr lang="ru-RU" sz="2000" dirty="0"/>
              <a:t>Ответ: </a:t>
            </a:r>
            <a:r>
              <a:rPr lang="ru-RU" sz="2000" dirty="0" smtClean="0"/>
              <a:t>6,9,18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35292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Задание 38 -  </a:t>
            </a:r>
            <a:r>
              <a:rPr lang="ru-RU" sz="2400" b="1" dirty="0">
                <a:hlinkClick r:id="rId2"/>
              </a:rPr>
              <a:t>http://ege.yandex.ru</a:t>
            </a:r>
            <a:r>
              <a:rPr lang="ru-RU" sz="2400" i="1" dirty="0"/>
              <a:t> </a:t>
            </a:r>
            <a:endParaRPr lang="ru-RU" sz="2400" dirty="0"/>
          </a:p>
          <a:p>
            <a:r>
              <a:rPr lang="ru-RU" sz="2400" i="1" dirty="0"/>
              <a:t>В системах счисления с основанием </a:t>
            </a:r>
            <a:r>
              <a:rPr lang="ru-RU" sz="2400" i="1" dirty="0" err="1"/>
              <a:t>р</a:t>
            </a:r>
            <a:r>
              <a:rPr lang="ru-RU" sz="2400" i="1" dirty="0"/>
              <a:t> запись числа 77 оканчивается на 0, а запись числа 29 – на 1. Чему равно это число?</a:t>
            </a:r>
            <a:endParaRPr lang="ru-RU" sz="2400" dirty="0"/>
          </a:p>
          <a:p>
            <a:r>
              <a:rPr lang="ru-RU" sz="2400" b="1" dirty="0"/>
              <a:t>Решение:</a:t>
            </a:r>
            <a:endParaRPr lang="ru-RU" sz="2400" dirty="0"/>
          </a:p>
          <a:p>
            <a:r>
              <a:rPr lang="ru-RU" sz="2400" dirty="0"/>
              <a:t>1)поскольку число 77 в </a:t>
            </a:r>
            <a:r>
              <a:rPr lang="ru-RU" sz="2400" dirty="0" err="1"/>
              <a:t>р-ричной</a:t>
            </a:r>
            <a:r>
              <a:rPr lang="ru-RU" sz="2400" dirty="0"/>
              <a:t> системе счисления оканчивается на 0, то основание </a:t>
            </a:r>
            <a:r>
              <a:rPr lang="ru-RU" sz="2400" dirty="0" err="1"/>
              <a:t>р</a:t>
            </a:r>
            <a:r>
              <a:rPr lang="ru-RU" sz="2400" dirty="0"/>
              <a:t> является делителем числа 77, т.е. возможны значения р=7, р=11, р=77</a:t>
            </a:r>
          </a:p>
          <a:p>
            <a:r>
              <a:rPr lang="ru-RU" sz="2400" dirty="0"/>
              <a:t>2) поскольку число 29 в </a:t>
            </a:r>
            <a:r>
              <a:rPr lang="ru-RU" sz="2400" dirty="0" err="1"/>
              <a:t>р-ричной</a:t>
            </a:r>
            <a:r>
              <a:rPr lang="ru-RU" sz="2400" dirty="0"/>
              <a:t> системе счисления оканчивается на 1, то основание </a:t>
            </a:r>
            <a:r>
              <a:rPr lang="ru-RU" sz="2400" dirty="0" err="1"/>
              <a:t>р</a:t>
            </a:r>
            <a:r>
              <a:rPr lang="ru-RU" sz="2400" dirty="0"/>
              <a:t> является делителем числа 28, т.е. возможны значения р=2, р=4, р=7, р=14, р=28</a:t>
            </a:r>
          </a:p>
          <a:p>
            <a:r>
              <a:rPr lang="ru-RU" sz="2400" dirty="0"/>
              <a:t>3)общим основанием для обоих чисел является р=7</a:t>
            </a:r>
          </a:p>
          <a:p>
            <a:r>
              <a:rPr lang="ru-RU" sz="2400" dirty="0"/>
              <a:t>Ответ:   </a:t>
            </a:r>
            <a:r>
              <a:rPr lang="ru-RU" sz="2400" dirty="0" smtClean="0"/>
              <a:t>7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763688" y="5301208"/>
            <a:ext cx="432048" cy="3600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843808" y="5301208"/>
            <a:ext cx="432048" cy="3600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740352" y="4941168"/>
            <a:ext cx="432048" cy="3600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755576" y="5301208"/>
            <a:ext cx="432048" cy="3600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79512" y="260648"/>
            <a:ext cx="8352928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Задание 1 </a:t>
            </a:r>
            <a:r>
              <a:rPr lang="ru-RU" sz="2400" dirty="0"/>
              <a:t>(Демо-2015, задание 4)</a:t>
            </a:r>
          </a:p>
          <a:p>
            <a:r>
              <a:rPr lang="ru-RU" sz="2400" i="1" dirty="0"/>
              <a:t>Сколько единиц в двоичной записи числа 519?</a:t>
            </a:r>
            <a:r>
              <a:rPr lang="ru-RU" sz="2400" dirty="0"/>
              <a:t> </a:t>
            </a:r>
          </a:p>
          <a:p>
            <a:pPr>
              <a:spcBef>
                <a:spcPts val="1200"/>
              </a:spcBef>
            </a:pPr>
            <a:r>
              <a:rPr lang="ru-RU" sz="2400" dirty="0"/>
              <a:t>В</a:t>
            </a:r>
            <a:r>
              <a:rPr lang="ru-RU" sz="2400" dirty="0" smtClean="0"/>
              <a:t>ариант 1</a:t>
            </a:r>
            <a:r>
              <a:rPr lang="ru-RU" sz="2400" b="1" dirty="0" smtClean="0"/>
              <a:t> </a:t>
            </a:r>
            <a:r>
              <a:rPr lang="ru-RU" sz="2400" dirty="0" smtClean="0"/>
              <a:t>(</a:t>
            </a:r>
            <a:r>
              <a:rPr lang="ru-RU" sz="2400" i="1" dirty="0" smtClean="0"/>
              <a:t>прямой </a:t>
            </a:r>
            <a:r>
              <a:rPr lang="ru-RU" sz="2400" i="1" dirty="0"/>
              <a:t>перевод</a:t>
            </a:r>
            <a:r>
              <a:rPr lang="ru-RU" sz="2400" dirty="0"/>
              <a:t>):</a:t>
            </a:r>
          </a:p>
          <a:p>
            <a:r>
              <a:rPr lang="ru-RU" sz="2400" dirty="0"/>
              <a:t>переводим число 519 в двоичную систему: 519 = </a:t>
            </a:r>
            <a:r>
              <a:rPr lang="ru-RU" sz="2400" dirty="0" smtClean="0"/>
              <a:t>1000000111</a:t>
            </a:r>
            <a:r>
              <a:rPr lang="ru-RU" sz="2400" baseline="-25000" dirty="0" smtClean="0"/>
              <a:t>2</a:t>
            </a:r>
            <a:endParaRPr lang="ru-RU" sz="2400" dirty="0"/>
          </a:p>
          <a:p>
            <a:r>
              <a:rPr lang="ru-RU" sz="2400" dirty="0"/>
              <a:t>Ответ: 4</a:t>
            </a:r>
          </a:p>
          <a:p>
            <a:pPr>
              <a:spcBef>
                <a:spcPts val="1200"/>
              </a:spcBef>
            </a:pPr>
            <a:r>
              <a:rPr lang="ru-RU" sz="2400" dirty="0" smtClean="0"/>
              <a:t>Вариант 2</a:t>
            </a:r>
            <a:r>
              <a:rPr lang="ru-RU" sz="2400" b="1" dirty="0" smtClean="0"/>
              <a:t> </a:t>
            </a:r>
            <a:r>
              <a:rPr lang="ru-RU" sz="2400" dirty="0" smtClean="0"/>
              <a:t>(</a:t>
            </a:r>
            <a:r>
              <a:rPr lang="ru-RU" sz="2400" i="1" dirty="0" smtClean="0"/>
              <a:t>разложение </a:t>
            </a:r>
            <a:r>
              <a:rPr lang="ru-RU" sz="2400" i="1" dirty="0"/>
              <a:t>на сумму степеней двойки</a:t>
            </a:r>
            <a:r>
              <a:rPr lang="ru-RU" sz="2400" dirty="0"/>
              <a:t>):</a:t>
            </a:r>
          </a:p>
          <a:p>
            <a:r>
              <a:rPr lang="ru-RU" sz="2400" dirty="0"/>
              <a:t>519 = 512 + 4 + 2 + 1 = 2</a:t>
            </a:r>
            <a:r>
              <a:rPr lang="ru-RU" sz="2400" baseline="30000" dirty="0"/>
              <a:t>9</a:t>
            </a:r>
            <a:r>
              <a:rPr lang="ru-RU" sz="2400" dirty="0"/>
              <a:t> + 2</a:t>
            </a:r>
            <a:r>
              <a:rPr lang="ru-RU" sz="2400" baseline="30000" dirty="0"/>
              <a:t>2</a:t>
            </a:r>
            <a:r>
              <a:rPr lang="ru-RU" sz="2400" dirty="0"/>
              <a:t> + 2</a:t>
            </a:r>
            <a:r>
              <a:rPr lang="ru-RU" sz="2400" baseline="30000" dirty="0"/>
              <a:t>1</a:t>
            </a:r>
            <a:r>
              <a:rPr lang="ru-RU" sz="2400" dirty="0"/>
              <a:t> + 2</a:t>
            </a:r>
            <a:r>
              <a:rPr lang="ru-RU" sz="2400" baseline="30000" dirty="0"/>
              <a:t>0</a:t>
            </a:r>
            <a:r>
              <a:rPr lang="ru-RU" sz="2400" dirty="0"/>
              <a:t> </a:t>
            </a:r>
          </a:p>
          <a:p>
            <a:r>
              <a:rPr lang="ru-RU" sz="2400" dirty="0"/>
              <a:t>Ответ: 4</a:t>
            </a:r>
          </a:p>
          <a:p>
            <a:pPr>
              <a:spcBef>
                <a:spcPts val="1200"/>
              </a:spcBef>
            </a:pPr>
            <a:r>
              <a:rPr lang="ru-RU" sz="2400" dirty="0" smtClean="0"/>
              <a:t>Вариант 3 (</a:t>
            </a:r>
            <a:r>
              <a:rPr lang="ru-RU" sz="2400" i="1" dirty="0" smtClean="0"/>
              <a:t>определение </a:t>
            </a:r>
            <a:r>
              <a:rPr lang="ru-RU" sz="2400" i="1" dirty="0"/>
              <a:t>количества нечетных чисел при последовательном делении на 2 исходного числа и получаемых частных</a:t>
            </a:r>
            <a:r>
              <a:rPr lang="ru-RU" sz="2400" b="1" dirty="0"/>
              <a:t>):</a:t>
            </a:r>
            <a:endParaRPr lang="ru-RU" sz="2400" dirty="0"/>
          </a:p>
          <a:p>
            <a:pPr>
              <a:spcBef>
                <a:spcPts val="1200"/>
              </a:spcBef>
            </a:pPr>
            <a:r>
              <a:rPr lang="ru-RU" sz="2400" dirty="0"/>
              <a:t>519 </a:t>
            </a:r>
            <a:r>
              <a:rPr lang="ru-RU" sz="2400" dirty="0" smtClean="0"/>
              <a:t> </a:t>
            </a:r>
            <a:r>
              <a:rPr lang="ru-RU" sz="2400" b="1" dirty="0" smtClean="0"/>
              <a:t>→</a:t>
            </a:r>
            <a:r>
              <a:rPr lang="ru-RU" sz="2400" dirty="0" smtClean="0"/>
              <a:t>  259  </a:t>
            </a:r>
            <a:r>
              <a:rPr lang="ru-RU" sz="2400" b="1" dirty="0" smtClean="0"/>
              <a:t>→</a:t>
            </a:r>
            <a:r>
              <a:rPr lang="ru-RU" sz="2400" dirty="0" smtClean="0"/>
              <a:t>  129  </a:t>
            </a:r>
            <a:r>
              <a:rPr lang="ru-RU" sz="2400" b="1" dirty="0" smtClean="0"/>
              <a:t>→ </a:t>
            </a:r>
            <a:r>
              <a:rPr lang="ru-RU" sz="2400" dirty="0" smtClean="0"/>
              <a:t> 64  </a:t>
            </a:r>
            <a:r>
              <a:rPr lang="ru-RU" sz="2400" b="1" dirty="0"/>
              <a:t>→</a:t>
            </a:r>
            <a:r>
              <a:rPr lang="ru-RU" sz="2400" dirty="0"/>
              <a:t> </a:t>
            </a:r>
            <a:r>
              <a:rPr lang="ru-RU" sz="2400" dirty="0" smtClean="0"/>
              <a:t> 32  </a:t>
            </a:r>
            <a:r>
              <a:rPr lang="ru-RU" sz="2400" b="1" dirty="0"/>
              <a:t>→ </a:t>
            </a:r>
            <a:r>
              <a:rPr lang="ru-RU" sz="2400" b="1" dirty="0" smtClean="0"/>
              <a:t> </a:t>
            </a:r>
            <a:r>
              <a:rPr lang="ru-RU" sz="2400" dirty="0" smtClean="0"/>
              <a:t>16  </a:t>
            </a:r>
            <a:r>
              <a:rPr lang="ru-RU" sz="2400" b="1" dirty="0" smtClean="0"/>
              <a:t>→</a:t>
            </a:r>
            <a:r>
              <a:rPr lang="ru-RU" sz="2400" dirty="0" smtClean="0"/>
              <a:t>  8  </a:t>
            </a:r>
            <a:r>
              <a:rPr lang="ru-RU" sz="2400" b="1" dirty="0"/>
              <a:t>→</a:t>
            </a:r>
            <a:r>
              <a:rPr lang="ru-RU" sz="2400" dirty="0"/>
              <a:t> </a:t>
            </a:r>
            <a:r>
              <a:rPr lang="ru-RU" sz="2400" dirty="0" smtClean="0"/>
              <a:t>4  </a:t>
            </a:r>
            <a:r>
              <a:rPr lang="ru-RU" sz="2400" b="1" dirty="0" smtClean="0"/>
              <a:t>→ </a:t>
            </a:r>
            <a:r>
              <a:rPr lang="ru-RU" sz="2400" dirty="0" smtClean="0"/>
              <a:t> </a:t>
            </a:r>
            <a:r>
              <a:rPr lang="ru-RU" sz="2400" dirty="0"/>
              <a:t>2 </a:t>
            </a:r>
            <a:r>
              <a:rPr lang="ru-RU" sz="2400" b="1" dirty="0"/>
              <a:t>→  </a:t>
            </a:r>
            <a:r>
              <a:rPr lang="ru-RU" sz="2400" dirty="0"/>
              <a:t> 1 </a:t>
            </a:r>
            <a:br>
              <a:rPr lang="ru-RU" sz="2400" dirty="0"/>
            </a:br>
            <a:r>
              <a:rPr lang="ru-RU" sz="2400" dirty="0"/>
              <a:t>         1          </a:t>
            </a:r>
            <a:r>
              <a:rPr lang="ru-RU" sz="2400" dirty="0" smtClean="0"/>
              <a:t>   1             1</a:t>
            </a:r>
            <a:endParaRPr lang="ru-RU" sz="2400" dirty="0"/>
          </a:p>
          <a:p>
            <a:pPr>
              <a:spcBef>
                <a:spcPts val="1200"/>
              </a:spcBef>
            </a:pPr>
            <a:r>
              <a:rPr lang="ru-RU" sz="2400" dirty="0" smtClean="0"/>
              <a:t>Ответ</a:t>
            </a:r>
            <a:r>
              <a:rPr lang="ru-RU" sz="2400" dirty="0"/>
              <a:t>: 4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124744"/>
            <a:ext cx="83529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Задание 39 </a:t>
            </a:r>
            <a:r>
              <a:rPr lang="ru-RU" sz="2400" dirty="0"/>
              <a:t>(ФИПИ)</a:t>
            </a:r>
            <a:r>
              <a:rPr lang="ru-RU" sz="2400" i="1" dirty="0"/>
              <a:t> </a:t>
            </a:r>
            <a:endParaRPr lang="ru-RU" sz="2400" dirty="0"/>
          </a:p>
          <a:p>
            <a:r>
              <a:rPr lang="ru-RU" sz="2400" i="1" dirty="0"/>
              <a:t>Укажите в порядке возрастания все основания систем  счисления, в которых запись  числа 24 оканчивается на 3?</a:t>
            </a:r>
            <a:endParaRPr lang="ru-RU" sz="2400" dirty="0"/>
          </a:p>
          <a:p>
            <a:r>
              <a:rPr lang="ru-RU" sz="2400" dirty="0"/>
              <a:t>Ответ: 7,21</a:t>
            </a:r>
          </a:p>
          <a:p>
            <a:r>
              <a:rPr lang="ru-RU" sz="2400" b="1" dirty="0"/>
              <a:t> </a:t>
            </a:r>
            <a:endParaRPr lang="ru-RU" sz="2400" dirty="0"/>
          </a:p>
          <a:p>
            <a:r>
              <a:rPr lang="ru-RU" sz="2400" b="1" dirty="0"/>
              <a:t>Задание 40 </a:t>
            </a:r>
            <a:r>
              <a:rPr lang="ru-RU" sz="2400" dirty="0"/>
              <a:t>(ФИПИ)</a:t>
            </a:r>
            <a:r>
              <a:rPr lang="ru-RU" sz="2400" i="1" dirty="0"/>
              <a:t> </a:t>
            </a:r>
            <a:endParaRPr lang="ru-RU" sz="2400" dirty="0"/>
          </a:p>
          <a:p>
            <a:r>
              <a:rPr lang="ru-RU" sz="2400" i="1" dirty="0"/>
              <a:t>Сколько существует  систем  счисления, в которых запись  числа 71 оканчивается на 7?</a:t>
            </a:r>
            <a:endParaRPr lang="ru-RU" sz="2400" dirty="0"/>
          </a:p>
          <a:p>
            <a:r>
              <a:rPr lang="ru-RU" sz="2400" dirty="0"/>
              <a:t>Ответ: 4</a:t>
            </a:r>
          </a:p>
          <a:p>
            <a:r>
              <a:rPr lang="ru-RU" sz="2400" b="1" dirty="0"/>
              <a:t> </a:t>
            </a:r>
            <a:endParaRPr lang="ru-RU" sz="2400" dirty="0"/>
          </a:p>
          <a:p>
            <a:r>
              <a:rPr lang="ru-RU" sz="2400" b="1" dirty="0"/>
              <a:t>Задание 41 </a:t>
            </a:r>
            <a:r>
              <a:rPr lang="ru-RU" sz="2400" dirty="0"/>
              <a:t>(ФИПИ)</a:t>
            </a:r>
            <a:r>
              <a:rPr lang="ru-RU" sz="2400" i="1" dirty="0"/>
              <a:t> </a:t>
            </a:r>
            <a:endParaRPr lang="ru-RU" sz="2400" dirty="0"/>
          </a:p>
          <a:p>
            <a:r>
              <a:rPr lang="ru-RU" sz="2400" i="1" dirty="0"/>
              <a:t>Сколько существует  систем  счисления, в которых запись  числа 28 оканчивается на 4?</a:t>
            </a:r>
            <a:endParaRPr lang="ru-RU" sz="2400" dirty="0"/>
          </a:p>
          <a:p>
            <a:r>
              <a:rPr lang="ru-RU" sz="2400" dirty="0"/>
              <a:t>Ответ: </a:t>
            </a:r>
            <a:r>
              <a:rPr lang="ru-RU" sz="2400" dirty="0" smtClean="0"/>
              <a:t>4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332656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Segoe Print" pitchFamily="2" charset="0"/>
              </a:rPr>
              <a:t>Проверь себя!</a:t>
            </a:r>
            <a:endParaRPr lang="ru-RU" sz="3200" dirty="0">
              <a:latin typeface="Segoe Prin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700808"/>
            <a:ext cx="849694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Задание </a:t>
            </a:r>
            <a:r>
              <a:rPr lang="ru-RU" sz="2400" b="1" dirty="0"/>
              <a:t>2 (</a:t>
            </a:r>
            <a:r>
              <a:rPr lang="ru-RU" sz="2400" b="1" dirty="0">
                <a:hlinkClick r:id="rId2"/>
              </a:rPr>
              <a:t>http://ege.yandex.ru</a:t>
            </a:r>
            <a:r>
              <a:rPr lang="ru-RU" sz="2400" b="1" dirty="0"/>
              <a:t>) </a:t>
            </a:r>
            <a:endParaRPr lang="ru-RU" sz="2400" dirty="0"/>
          </a:p>
          <a:p>
            <a:r>
              <a:rPr lang="ru-RU" sz="2400" i="1" dirty="0"/>
              <a:t>Сколько единиц в троичной записи десятичного числа 243? </a:t>
            </a:r>
            <a:endParaRPr lang="ru-RU" sz="2400" dirty="0"/>
          </a:p>
          <a:p>
            <a:r>
              <a:rPr lang="ru-RU" sz="2400" b="1" dirty="0" smtClean="0"/>
              <a:t>Ответ: 1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Задание </a:t>
            </a:r>
            <a:r>
              <a:rPr lang="ru-RU" sz="2400" b="1" dirty="0"/>
              <a:t>3 (</a:t>
            </a:r>
            <a:r>
              <a:rPr lang="ru-RU" sz="2400" b="1" dirty="0">
                <a:hlinkClick r:id="rId2"/>
              </a:rPr>
              <a:t>http://ege.yandex.ru</a:t>
            </a:r>
            <a:r>
              <a:rPr lang="ru-RU" sz="2400" b="1" dirty="0"/>
              <a:t>)</a:t>
            </a:r>
            <a:endParaRPr lang="ru-RU" sz="2400" dirty="0"/>
          </a:p>
          <a:p>
            <a:r>
              <a:rPr lang="ru-RU" sz="2400" i="1" dirty="0"/>
              <a:t>Сколько единиц в двоичной записи десятичного числа 242? </a:t>
            </a:r>
            <a:endParaRPr lang="ru-RU" sz="2400" dirty="0"/>
          </a:p>
          <a:p>
            <a:r>
              <a:rPr lang="ru-RU" sz="2400" b="1" dirty="0" smtClean="0"/>
              <a:t>Ответ: 6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Задание </a:t>
            </a:r>
            <a:r>
              <a:rPr lang="ru-RU" sz="2400" b="1" dirty="0"/>
              <a:t>4 (</a:t>
            </a:r>
            <a:r>
              <a:rPr lang="ru-RU" sz="2400" b="1" dirty="0">
                <a:hlinkClick r:id="rId2"/>
              </a:rPr>
              <a:t>http://ege.yandex.ru</a:t>
            </a:r>
            <a:r>
              <a:rPr lang="ru-RU" sz="2400" b="1" dirty="0"/>
              <a:t>) </a:t>
            </a:r>
            <a:endParaRPr lang="ru-RU" sz="2400" dirty="0"/>
          </a:p>
          <a:p>
            <a:r>
              <a:rPr lang="ru-RU" sz="2400" i="1" dirty="0"/>
              <a:t>Сколько единиц в троичной записи десятичного числа 242? </a:t>
            </a:r>
            <a:endParaRPr lang="ru-RU" sz="2400" i="1" dirty="0" smtClean="0"/>
          </a:p>
          <a:p>
            <a:r>
              <a:rPr lang="ru-RU" sz="2400" i="1" dirty="0" smtClean="0"/>
              <a:t>Ответ: 0</a:t>
            </a:r>
            <a:endParaRPr lang="ru-RU" sz="2400" dirty="0"/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332656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Segoe Print" pitchFamily="2" charset="0"/>
              </a:rPr>
              <a:t>Проверь себя!</a:t>
            </a:r>
            <a:endParaRPr lang="ru-RU" sz="3200" dirty="0"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6632"/>
            <a:ext cx="878497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Задание 5 (</a:t>
            </a:r>
            <a:r>
              <a:rPr lang="ru-RU" b="1" dirty="0">
                <a:hlinkClick r:id="rId2"/>
              </a:rPr>
              <a:t>http://ege.yandex.ru</a:t>
            </a:r>
            <a:r>
              <a:rPr lang="ru-RU" b="1" dirty="0"/>
              <a:t>) </a:t>
            </a:r>
            <a:endParaRPr lang="ru-RU" dirty="0"/>
          </a:p>
          <a:p>
            <a:r>
              <a:rPr lang="ru-RU" i="1" dirty="0"/>
              <a:t>Даны 4 числа, они записаны с использованием различных систем счисления. Укажите среди этих чисел то, в двоичной записи которого содержится ровно 5 единиц. Если таких чисел несколько, укажите наибольшее из них. </a:t>
            </a:r>
            <a:endParaRPr lang="ru-RU" dirty="0"/>
          </a:p>
          <a:p>
            <a:r>
              <a:rPr lang="ru-RU" dirty="0"/>
              <a:t>1) 15</a:t>
            </a:r>
            <a:r>
              <a:rPr lang="ru-RU" baseline="-25000" dirty="0"/>
              <a:t>10</a:t>
            </a:r>
            <a:r>
              <a:rPr lang="ru-RU" dirty="0"/>
              <a:t>		2) 77</a:t>
            </a:r>
            <a:r>
              <a:rPr lang="ru-RU" baseline="-25000" dirty="0"/>
              <a:t>8</a:t>
            </a:r>
            <a:r>
              <a:rPr lang="ru-RU" dirty="0"/>
              <a:t>		3) 345</a:t>
            </a:r>
            <a:r>
              <a:rPr lang="ru-RU" baseline="-25000" dirty="0"/>
              <a:t>8</a:t>
            </a:r>
            <a:r>
              <a:rPr lang="ru-RU" dirty="0"/>
              <a:t>		4) </a:t>
            </a:r>
            <a:r>
              <a:rPr lang="en-US" dirty="0"/>
              <a:t>FA</a:t>
            </a:r>
            <a:r>
              <a:rPr lang="ru-RU" baseline="-25000" dirty="0"/>
              <a:t>16</a:t>
            </a:r>
            <a:endParaRPr lang="ru-RU" dirty="0"/>
          </a:p>
          <a:p>
            <a:pPr>
              <a:spcBef>
                <a:spcPts val="1200"/>
              </a:spcBef>
            </a:pPr>
            <a:r>
              <a:rPr lang="ru-RU" b="1" dirty="0"/>
              <a:t>Решение:</a:t>
            </a:r>
            <a:endParaRPr lang="ru-RU" dirty="0"/>
          </a:p>
          <a:p>
            <a:r>
              <a:rPr lang="ru-RU" dirty="0"/>
              <a:t>Для решения задачи необходимо перевести в двоичную систему счисления все числа. </a:t>
            </a:r>
          </a:p>
          <a:p>
            <a:pPr>
              <a:spcBef>
                <a:spcPts val="1200"/>
              </a:spcBef>
            </a:pPr>
            <a:r>
              <a:rPr lang="ru-RU" dirty="0"/>
              <a:t>Первое число переводим любым методом, поскольку оно небольшое. Например, разложим его на сумму степеней двойки: </a:t>
            </a:r>
          </a:p>
          <a:p>
            <a:r>
              <a:rPr lang="ru-RU" dirty="0"/>
              <a:t>15 = 8 + 4 +2 + 1 =2</a:t>
            </a:r>
            <a:r>
              <a:rPr lang="ru-RU" baseline="30000" dirty="0"/>
              <a:t>3</a:t>
            </a:r>
            <a:r>
              <a:rPr lang="ru-RU" dirty="0"/>
              <a:t> + 2</a:t>
            </a:r>
            <a:r>
              <a:rPr lang="ru-RU" baseline="30000" dirty="0"/>
              <a:t>2</a:t>
            </a:r>
            <a:r>
              <a:rPr lang="ru-RU" dirty="0"/>
              <a:t> +2</a:t>
            </a:r>
            <a:r>
              <a:rPr lang="ru-RU" baseline="30000" dirty="0"/>
              <a:t>1</a:t>
            </a:r>
            <a:r>
              <a:rPr lang="ru-RU" dirty="0"/>
              <a:t> + 2</a:t>
            </a:r>
            <a:r>
              <a:rPr lang="ru-RU" baseline="30000" dirty="0"/>
              <a:t>0 </a:t>
            </a:r>
            <a:r>
              <a:rPr lang="ru-RU" dirty="0"/>
              <a:t>= 1111</a:t>
            </a:r>
            <a:r>
              <a:rPr lang="ru-RU" baseline="-25000" dirty="0"/>
              <a:t>2</a:t>
            </a:r>
            <a:r>
              <a:rPr lang="ru-RU" dirty="0"/>
              <a:t> </a:t>
            </a:r>
          </a:p>
          <a:p>
            <a:pPr>
              <a:spcBef>
                <a:spcPts val="1200"/>
              </a:spcBef>
            </a:pPr>
            <a:r>
              <a:rPr lang="ru-RU" dirty="0"/>
              <a:t> </a:t>
            </a:r>
            <a:r>
              <a:rPr lang="ru-RU" dirty="0" smtClean="0"/>
              <a:t>Три </a:t>
            </a:r>
            <a:r>
              <a:rPr lang="ru-RU" dirty="0"/>
              <a:t>следующих числа переводим, используя таблицы соответствия </a:t>
            </a:r>
            <a:r>
              <a:rPr lang="ru-RU" dirty="0" err="1"/>
              <a:t>двоичной-восьмиричной</a:t>
            </a:r>
            <a:r>
              <a:rPr lang="ru-RU" dirty="0"/>
              <a:t> и </a:t>
            </a:r>
            <a:r>
              <a:rPr lang="ru-RU" dirty="0" err="1"/>
              <a:t>двоичной-шестнадцатиричной</a:t>
            </a:r>
            <a:r>
              <a:rPr lang="ru-RU" dirty="0"/>
              <a:t> (таблицы соответствия систем счисления, родственных двоичной).</a:t>
            </a:r>
          </a:p>
          <a:p>
            <a:pPr>
              <a:spcBef>
                <a:spcPts val="1200"/>
              </a:spcBef>
            </a:pPr>
            <a:r>
              <a:rPr lang="ru-RU" dirty="0"/>
              <a:t> </a:t>
            </a:r>
            <a:r>
              <a:rPr lang="ru-RU" dirty="0" smtClean="0"/>
              <a:t>77</a:t>
            </a:r>
            <a:r>
              <a:rPr lang="ru-RU" baseline="-25000" dirty="0" smtClean="0"/>
              <a:t>8  </a:t>
            </a:r>
            <a:r>
              <a:rPr lang="ru-RU" dirty="0"/>
              <a:t>= 111 111</a:t>
            </a:r>
            <a:r>
              <a:rPr lang="ru-RU" baseline="-25000" dirty="0"/>
              <a:t>2</a:t>
            </a:r>
            <a:endParaRPr lang="ru-RU" dirty="0"/>
          </a:p>
          <a:p>
            <a:r>
              <a:rPr lang="ru-RU" dirty="0"/>
              <a:t>345</a:t>
            </a:r>
            <a:r>
              <a:rPr lang="ru-RU" baseline="-25000" dirty="0"/>
              <a:t>8 </a:t>
            </a:r>
            <a:r>
              <a:rPr lang="ru-RU" dirty="0"/>
              <a:t>= 11 100 101</a:t>
            </a:r>
            <a:r>
              <a:rPr lang="ru-RU" baseline="-25000" dirty="0"/>
              <a:t>2</a:t>
            </a:r>
            <a:endParaRPr lang="ru-RU" dirty="0"/>
          </a:p>
          <a:p>
            <a:r>
              <a:rPr lang="en-US" dirty="0"/>
              <a:t>FA</a:t>
            </a:r>
            <a:r>
              <a:rPr lang="ru-RU" baseline="-25000" dirty="0"/>
              <a:t>16 </a:t>
            </a:r>
            <a:r>
              <a:rPr lang="ru-RU" dirty="0"/>
              <a:t> = 1111 1010</a:t>
            </a:r>
            <a:r>
              <a:rPr lang="ru-RU" baseline="-25000" dirty="0"/>
              <a:t>2</a:t>
            </a:r>
            <a:endParaRPr lang="ru-RU" dirty="0"/>
          </a:p>
          <a:p>
            <a:pPr>
              <a:spcBef>
                <a:spcPts val="1200"/>
              </a:spcBef>
            </a:pPr>
            <a:r>
              <a:rPr lang="ru-RU" dirty="0"/>
              <a:t> </a:t>
            </a:r>
            <a:r>
              <a:rPr lang="ru-RU" dirty="0" smtClean="0"/>
              <a:t>Как </a:t>
            </a:r>
            <a:r>
              <a:rPr lang="ru-RU" dirty="0"/>
              <a:t>видим, два числа имеют в двоичной системе счисления 5 единиц – число  15</a:t>
            </a:r>
            <a:r>
              <a:rPr lang="ru-RU" baseline="-25000" dirty="0"/>
              <a:t>10</a:t>
            </a:r>
            <a:r>
              <a:rPr lang="ru-RU" dirty="0"/>
              <a:t> = </a:t>
            </a:r>
            <a:r>
              <a:rPr lang="ru-RU" baseline="-25000" dirty="0"/>
              <a:t> </a:t>
            </a:r>
            <a:r>
              <a:rPr lang="ru-RU" dirty="0"/>
              <a:t>1111</a:t>
            </a:r>
            <a:r>
              <a:rPr lang="ru-RU" baseline="-25000" dirty="0"/>
              <a:t>2 </a:t>
            </a:r>
            <a:r>
              <a:rPr lang="ru-RU" dirty="0"/>
              <a:t>и число 345</a:t>
            </a:r>
            <a:r>
              <a:rPr lang="ru-RU" baseline="-25000" dirty="0"/>
              <a:t>8 </a:t>
            </a:r>
            <a:r>
              <a:rPr lang="ru-RU" dirty="0"/>
              <a:t>= 11 100 101</a:t>
            </a:r>
            <a:r>
              <a:rPr lang="ru-RU" baseline="-25000" dirty="0"/>
              <a:t>2</a:t>
            </a:r>
            <a:r>
              <a:rPr lang="ru-RU" dirty="0"/>
              <a:t>. В нашем случае в ответе требуется указать наибольшее из них – это число 345</a:t>
            </a:r>
            <a:r>
              <a:rPr lang="ru-RU" baseline="-25000" dirty="0"/>
              <a:t>8</a:t>
            </a:r>
            <a:endParaRPr lang="ru-RU" dirty="0"/>
          </a:p>
          <a:p>
            <a:pPr>
              <a:spcBef>
                <a:spcPts val="1200"/>
              </a:spcBef>
            </a:pPr>
            <a:r>
              <a:rPr lang="ru-RU" dirty="0"/>
              <a:t>Ответ: 3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24744"/>
            <a:ext cx="820891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Задание 6 </a:t>
            </a:r>
            <a:endParaRPr lang="ru-RU" dirty="0"/>
          </a:p>
          <a:p>
            <a:r>
              <a:rPr lang="ru-RU" i="1" dirty="0"/>
              <a:t>Даны 4 числа, они записаны с использованием различных систем счисления. Укажите среди этих чисел то, в двоичной записи которого содержится ровно 4 единицы. Если таких чисел несколько, укажите наибольшее из них. </a:t>
            </a:r>
            <a:endParaRPr lang="ru-RU" dirty="0"/>
          </a:p>
          <a:p>
            <a:r>
              <a:rPr lang="ru-RU" dirty="0"/>
              <a:t>1) 14</a:t>
            </a:r>
            <a:r>
              <a:rPr lang="ru-RU" baseline="-25000" dirty="0"/>
              <a:t>10</a:t>
            </a:r>
            <a:r>
              <a:rPr lang="ru-RU" dirty="0"/>
              <a:t>		2) 341</a:t>
            </a:r>
            <a:r>
              <a:rPr lang="ru-RU" baseline="-25000" dirty="0"/>
              <a:t>8</a:t>
            </a:r>
            <a:r>
              <a:rPr lang="ru-RU" dirty="0"/>
              <a:t>		3) 71</a:t>
            </a:r>
            <a:r>
              <a:rPr lang="ru-RU" baseline="-25000" dirty="0"/>
              <a:t>8</a:t>
            </a:r>
            <a:r>
              <a:rPr lang="ru-RU" dirty="0"/>
              <a:t>		4) </a:t>
            </a:r>
            <a:r>
              <a:rPr lang="en-US" dirty="0"/>
              <a:t>F</a:t>
            </a:r>
            <a:r>
              <a:rPr lang="ru-RU" dirty="0"/>
              <a:t>7</a:t>
            </a:r>
            <a:r>
              <a:rPr lang="ru-RU" baseline="-25000" dirty="0"/>
              <a:t>16</a:t>
            </a:r>
            <a:endParaRPr lang="ru-RU" dirty="0"/>
          </a:p>
          <a:p>
            <a:r>
              <a:rPr lang="ru-RU" dirty="0"/>
              <a:t>Ответ:   2)</a:t>
            </a:r>
          </a:p>
          <a:p>
            <a:pPr>
              <a:spcBef>
                <a:spcPts val="1200"/>
              </a:spcBef>
            </a:pPr>
            <a:r>
              <a:rPr lang="ru-RU" b="1" dirty="0"/>
              <a:t>Задание 7 </a:t>
            </a:r>
            <a:endParaRPr lang="ru-RU" dirty="0"/>
          </a:p>
          <a:p>
            <a:r>
              <a:rPr lang="ru-RU" i="1" dirty="0"/>
              <a:t>Даны 4 числа, они записаны с использованием различных систем счисления. Укажите среди этих чисел то, в двоичной записи которого содержится ровно 6 единиц. Если таких чисел несколько, укажите наибольшее из них. </a:t>
            </a:r>
            <a:endParaRPr lang="ru-RU" dirty="0"/>
          </a:p>
          <a:p>
            <a:r>
              <a:rPr lang="ru-RU" dirty="0"/>
              <a:t>1) </a:t>
            </a:r>
            <a:r>
              <a:rPr lang="en-US" dirty="0"/>
              <a:t>FA</a:t>
            </a:r>
            <a:r>
              <a:rPr lang="ru-RU" baseline="-25000" dirty="0"/>
              <a:t>16</a:t>
            </a:r>
            <a:r>
              <a:rPr lang="ru-RU" dirty="0"/>
              <a:t>		2) 25</a:t>
            </a:r>
            <a:r>
              <a:rPr lang="ru-RU" baseline="-25000" dirty="0"/>
              <a:t>10</a:t>
            </a:r>
            <a:r>
              <a:rPr lang="ru-RU" dirty="0"/>
              <a:t>		3) 345</a:t>
            </a:r>
            <a:r>
              <a:rPr lang="ru-RU" baseline="-25000" dirty="0"/>
              <a:t>8</a:t>
            </a:r>
            <a:r>
              <a:rPr lang="ru-RU" dirty="0"/>
              <a:t>		4) 77</a:t>
            </a:r>
            <a:r>
              <a:rPr lang="ru-RU" baseline="-25000" dirty="0"/>
              <a:t>8</a:t>
            </a:r>
            <a:endParaRPr lang="ru-RU" dirty="0"/>
          </a:p>
          <a:p>
            <a:r>
              <a:rPr lang="ru-RU" dirty="0"/>
              <a:t>Ответ:   1)</a:t>
            </a:r>
          </a:p>
          <a:p>
            <a:pPr>
              <a:spcBef>
                <a:spcPts val="1200"/>
              </a:spcBef>
            </a:pPr>
            <a:r>
              <a:rPr lang="ru-RU" b="1" dirty="0"/>
              <a:t>Задание 8 </a:t>
            </a:r>
            <a:endParaRPr lang="ru-RU" dirty="0"/>
          </a:p>
          <a:p>
            <a:r>
              <a:rPr lang="ru-RU" i="1" dirty="0"/>
              <a:t>Даны 4 числа, они записаны с использованием разных систем счисления. Укажите среди них то число, двоичная запись которого содержит ровно шесть «1». Если таких чисел несколько, укажите наибольшее из них.</a:t>
            </a:r>
            <a:endParaRPr lang="ru-RU" dirty="0"/>
          </a:p>
          <a:p>
            <a:r>
              <a:rPr lang="ru-RU" i="1" dirty="0"/>
              <a:t>1)6310*410	</a:t>
            </a:r>
            <a:r>
              <a:rPr lang="ru-RU" i="1" dirty="0" smtClean="0"/>
              <a:t>2)3338</a:t>
            </a:r>
            <a:r>
              <a:rPr lang="ru-RU" i="1" dirty="0"/>
              <a:t>	  	3)F816 + 110	</a:t>
            </a:r>
            <a:r>
              <a:rPr lang="ru-RU" i="1" dirty="0" smtClean="0"/>
              <a:t>4)111001112</a:t>
            </a:r>
            <a:endParaRPr lang="ru-RU" dirty="0"/>
          </a:p>
          <a:p>
            <a:r>
              <a:rPr lang="ru-RU" dirty="0"/>
              <a:t>Ответ:   1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332656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Segoe Print" pitchFamily="2" charset="0"/>
              </a:rPr>
              <a:t>Проверь себя!</a:t>
            </a:r>
            <a:endParaRPr lang="ru-RU" sz="3200" dirty="0"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04664"/>
            <a:ext cx="8352928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Задание 9 </a:t>
            </a:r>
            <a:r>
              <a:rPr lang="ru-RU" sz="2400" dirty="0"/>
              <a:t>(</a:t>
            </a:r>
            <a:r>
              <a:rPr lang="ru-RU" sz="2400" dirty="0" smtClean="0"/>
              <a:t>ФИПИ, открытый </a:t>
            </a:r>
            <a:r>
              <a:rPr lang="ru-RU" sz="2400" dirty="0"/>
              <a:t>банк заданий)</a:t>
            </a:r>
          </a:p>
          <a:p>
            <a:r>
              <a:rPr lang="ru-RU" sz="2400" i="1" dirty="0"/>
              <a:t>Укажите наибольшее основание системы счисления, в которой запись числа 15 имеет ровно 3 значащих разряда.</a:t>
            </a:r>
            <a:endParaRPr lang="ru-RU" sz="2400" dirty="0"/>
          </a:p>
          <a:p>
            <a:pPr>
              <a:spcBef>
                <a:spcPts val="1200"/>
              </a:spcBef>
            </a:pPr>
            <a:r>
              <a:rPr lang="ru-RU" sz="2400" b="1" dirty="0"/>
              <a:t>Решение:</a:t>
            </a:r>
            <a:endParaRPr lang="ru-RU" sz="2400" dirty="0"/>
          </a:p>
          <a:p>
            <a:r>
              <a:rPr lang="ru-RU" sz="2400" dirty="0"/>
              <a:t>Поскольку по условию задачи запись числа 15 в системе счисления с основанием </a:t>
            </a:r>
            <a:r>
              <a:rPr lang="ru-RU" sz="2400" b="1" i="1" dirty="0" err="1"/>
              <a:t>р</a:t>
            </a:r>
            <a:r>
              <a:rPr lang="ru-RU" sz="2400" dirty="0"/>
              <a:t> имеет три значащих разряда, то можно записать </a:t>
            </a:r>
            <a:endParaRPr lang="ru-RU" sz="2400" dirty="0" smtClean="0"/>
          </a:p>
          <a:p>
            <a:r>
              <a:rPr lang="ru-RU" sz="2400" dirty="0" smtClean="0"/>
              <a:t>	100</a:t>
            </a:r>
            <a:r>
              <a:rPr lang="ru-RU" sz="2400" i="1" baseline="-25000" dirty="0" smtClean="0"/>
              <a:t>р </a:t>
            </a:r>
            <a:r>
              <a:rPr lang="ru-RU" sz="2400" i="1" dirty="0" smtClean="0"/>
              <a:t>  </a:t>
            </a:r>
            <a:r>
              <a:rPr lang="ru-RU" sz="2400" i="1" dirty="0" smtClean="0">
                <a:latin typeface="Times New Roman"/>
                <a:cs typeface="Times New Roman"/>
              </a:rPr>
              <a:t>≤ 15 </a:t>
            </a:r>
            <a:r>
              <a:rPr lang="en-US" sz="2400" b="1" i="1" dirty="0" smtClean="0">
                <a:latin typeface="Times New Roman"/>
                <a:cs typeface="Times New Roman"/>
              </a:rPr>
              <a:t>&lt; </a:t>
            </a:r>
            <a:r>
              <a:rPr lang="ru-RU" sz="2400" dirty="0" smtClean="0"/>
              <a:t>1</a:t>
            </a:r>
            <a:r>
              <a:rPr lang="en-US" sz="2400" dirty="0" smtClean="0"/>
              <a:t>0</a:t>
            </a:r>
            <a:r>
              <a:rPr lang="ru-RU" sz="2400" dirty="0" smtClean="0"/>
              <a:t>00</a:t>
            </a:r>
            <a:r>
              <a:rPr lang="ru-RU" sz="2400" i="1" baseline="-25000" dirty="0" smtClean="0"/>
              <a:t>р</a:t>
            </a:r>
            <a:r>
              <a:rPr lang="en-US" sz="2400" i="1" baseline="-25000" dirty="0" smtClean="0"/>
              <a:t>    </a:t>
            </a:r>
            <a:r>
              <a:rPr lang="en-US" sz="2400" i="1" dirty="0" smtClean="0"/>
              <a:t> </a:t>
            </a:r>
            <a:r>
              <a:rPr lang="ru-RU" sz="2400" dirty="0" smtClean="0"/>
              <a:t>или</a:t>
            </a:r>
            <a:r>
              <a:rPr lang="ru-RU" sz="2400" i="1" dirty="0" smtClean="0"/>
              <a:t>    р</a:t>
            </a:r>
            <a:r>
              <a:rPr lang="ru-RU" sz="2400" baseline="30000" dirty="0" smtClean="0"/>
              <a:t>2</a:t>
            </a:r>
            <a:r>
              <a:rPr lang="ru-RU" sz="2400" dirty="0" smtClean="0"/>
              <a:t>≤ 15</a:t>
            </a:r>
            <a:r>
              <a:rPr lang="en-US" sz="2400" b="1" i="1" dirty="0" smtClean="0">
                <a:latin typeface="Times New Roman"/>
                <a:cs typeface="Times New Roman"/>
              </a:rPr>
              <a:t>&lt;</a:t>
            </a:r>
            <a:r>
              <a:rPr lang="ru-RU" sz="2400" i="1" dirty="0" smtClean="0"/>
              <a:t>р</a:t>
            </a:r>
            <a:r>
              <a:rPr lang="ru-RU" sz="2400" baseline="30000" dirty="0" smtClean="0"/>
              <a:t>3</a:t>
            </a:r>
            <a:endParaRPr lang="ru-RU" sz="2400" b="1" i="1" baseline="-25000" dirty="0"/>
          </a:p>
          <a:p>
            <a:pPr>
              <a:spcBef>
                <a:spcPts val="1200"/>
              </a:spcBef>
            </a:pPr>
            <a:r>
              <a:rPr lang="ru-RU" sz="2400" dirty="0"/>
              <a:t>Решаем первую часть неравенства: </a:t>
            </a:r>
            <a:r>
              <a:rPr lang="ru-RU" sz="2400" i="1" dirty="0"/>
              <a:t>р</a:t>
            </a:r>
            <a:r>
              <a:rPr lang="ru-RU" sz="2400" baseline="30000" dirty="0"/>
              <a:t>2</a:t>
            </a:r>
            <a:r>
              <a:rPr lang="ru-RU" sz="2400" dirty="0"/>
              <a:t>≤ 15. Получаем: </a:t>
            </a:r>
            <a:r>
              <a:rPr lang="ru-RU" sz="2400" i="1" dirty="0"/>
              <a:t> </a:t>
            </a:r>
            <a:r>
              <a:rPr lang="ru-RU" sz="2400" i="1" dirty="0" err="1"/>
              <a:t>р</a:t>
            </a:r>
            <a:r>
              <a:rPr lang="ru-RU" sz="2400" i="1" dirty="0"/>
              <a:t> </a:t>
            </a:r>
            <a:r>
              <a:rPr lang="ru-RU" sz="2400" dirty="0"/>
              <a:t>&lt; 4. Поскольку имеем строгое неравенство, ответом не может быть </a:t>
            </a:r>
            <a:r>
              <a:rPr lang="ru-RU" sz="2400" i="1" dirty="0"/>
              <a:t>р</a:t>
            </a:r>
            <a:r>
              <a:rPr lang="ru-RU" sz="2400" dirty="0"/>
              <a:t>=4. Поэтому ответом будет  </a:t>
            </a:r>
            <a:r>
              <a:rPr lang="ru-RU" sz="2400" i="1" dirty="0"/>
              <a:t>р</a:t>
            </a:r>
            <a:r>
              <a:rPr lang="ru-RU" sz="2400" dirty="0"/>
              <a:t>=3.</a:t>
            </a:r>
          </a:p>
          <a:p>
            <a:pPr>
              <a:spcBef>
                <a:spcPts val="1200"/>
              </a:spcBef>
            </a:pPr>
            <a:r>
              <a:rPr lang="ru-RU" sz="2400" dirty="0"/>
              <a:t>Проверяем вторую </a:t>
            </a:r>
            <a:r>
              <a:rPr lang="ru-RU" sz="2400" dirty="0" smtClean="0"/>
              <a:t>часть  неравенства для </a:t>
            </a:r>
            <a:r>
              <a:rPr lang="ru-RU" sz="2400" i="1" dirty="0" smtClean="0"/>
              <a:t>р</a:t>
            </a:r>
            <a:r>
              <a:rPr lang="ru-RU" sz="2400" dirty="0" smtClean="0"/>
              <a:t>=3:  </a:t>
            </a:r>
            <a:br>
              <a:rPr lang="ru-RU" sz="2400" dirty="0" smtClean="0"/>
            </a:br>
            <a:r>
              <a:rPr lang="ru-RU" sz="2400" dirty="0" smtClean="0"/>
              <a:t>	</a:t>
            </a:r>
            <a:r>
              <a:rPr lang="ru-RU" sz="2400" i="1" dirty="0" smtClean="0"/>
              <a:t>р</a:t>
            </a:r>
            <a:r>
              <a:rPr lang="ru-RU" sz="2400" baseline="30000" dirty="0" smtClean="0"/>
              <a:t>3</a:t>
            </a:r>
            <a:r>
              <a:rPr lang="ru-RU" sz="2400" dirty="0" smtClean="0"/>
              <a:t> </a:t>
            </a:r>
            <a:r>
              <a:rPr lang="ru-RU" sz="2400" dirty="0"/>
              <a:t>&gt; 15	</a:t>
            </a:r>
            <a:r>
              <a:rPr lang="ru-RU" sz="2400" dirty="0" smtClean="0"/>
              <a:t>	3</a:t>
            </a:r>
            <a:r>
              <a:rPr lang="ru-RU" sz="2400" baseline="30000" dirty="0" smtClean="0"/>
              <a:t>3</a:t>
            </a:r>
            <a:r>
              <a:rPr lang="ru-RU" sz="2400" dirty="0" smtClean="0"/>
              <a:t>&gt;15   </a:t>
            </a:r>
            <a:r>
              <a:rPr lang="ru-RU" sz="2400" dirty="0"/>
              <a:t>	27&gt;15</a:t>
            </a:r>
          </a:p>
          <a:p>
            <a:pPr>
              <a:spcBef>
                <a:spcPts val="1200"/>
              </a:spcBef>
            </a:pPr>
            <a:r>
              <a:rPr lang="ru-RU" sz="2400" dirty="0"/>
              <a:t>Ответ:   </a:t>
            </a:r>
            <a:r>
              <a:rPr lang="ru-RU" sz="2400" dirty="0" smtClean="0"/>
              <a:t>3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268760"/>
            <a:ext cx="885698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Задание 10 </a:t>
            </a:r>
            <a:r>
              <a:rPr lang="ru-RU" sz="2400" dirty="0"/>
              <a:t>(</a:t>
            </a:r>
            <a:r>
              <a:rPr lang="ru-RU" sz="2400" dirty="0" smtClean="0"/>
              <a:t>ФИПИ, </a:t>
            </a:r>
            <a:r>
              <a:rPr lang="ru-RU" sz="2400" dirty="0"/>
              <a:t>открытый банк заданий)</a:t>
            </a:r>
          </a:p>
          <a:p>
            <a:r>
              <a:rPr lang="ru-RU" sz="2400" i="1" dirty="0"/>
              <a:t>Укажите наименьшее основание системы счисления, в которой запись числа 19 имеет ровно 3 значащих разряда. (3)</a:t>
            </a:r>
            <a:endParaRPr lang="ru-RU" sz="2400" dirty="0"/>
          </a:p>
          <a:p>
            <a:r>
              <a:rPr lang="ru-RU" sz="2400" dirty="0"/>
              <a:t> </a:t>
            </a:r>
          </a:p>
          <a:p>
            <a:r>
              <a:rPr lang="ru-RU" sz="2400" b="1" dirty="0"/>
              <a:t>Задание 11</a:t>
            </a:r>
            <a:endParaRPr lang="ru-RU" sz="2400" dirty="0"/>
          </a:p>
          <a:p>
            <a:r>
              <a:rPr lang="ru-RU" sz="2400" i="1" dirty="0"/>
              <a:t>Укажите наименьшее основание системы счисления, в которой запись числа 65 имеет ровно 3 значащих разряда.</a:t>
            </a:r>
            <a:endParaRPr lang="ru-RU" sz="2400" dirty="0"/>
          </a:p>
          <a:p>
            <a:r>
              <a:rPr lang="ru-RU" sz="2400" dirty="0"/>
              <a:t>Ответ: 5</a:t>
            </a:r>
          </a:p>
          <a:p>
            <a:r>
              <a:rPr lang="ru-RU" sz="2400" b="1" dirty="0"/>
              <a:t> </a:t>
            </a:r>
            <a:endParaRPr lang="ru-RU" sz="2400" dirty="0"/>
          </a:p>
          <a:p>
            <a:r>
              <a:rPr lang="ru-RU" sz="2400" b="1" dirty="0"/>
              <a:t>Задание 12</a:t>
            </a:r>
            <a:endParaRPr lang="ru-RU" sz="2400" dirty="0"/>
          </a:p>
          <a:p>
            <a:r>
              <a:rPr lang="ru-RU" sz="2400" i="1" dirty="0"/>
              <a:t>Укажите наименьшее основание системы счисления, в которой запись числа 130 имеет ровно 4 значащих разряда.</a:t>
            </a:r>
            <a:endParaRPr lang="ru-RU" sz="2400" dirty="0"/>
          </a:p>
          <a:p>
            <a:r>
              <a:rPr lang="ru-RU" sz="2400" dirty="0"/>
              <a:t>Ответ: </a:t>
            </a:r>
            <a:r>
              <a:rPr lang="ru-RU" sz="2400" dirty="0" smtClean="0"/>
              <a:t>5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332656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Segoe Print" pitchFamily="2" charset="0"/>
              </a:rPr>
              <a:t>Проверь себя!</a:t>
            </a:r>
            <a:endParaRPr lang="ru-RU" sz="3200" dirty="0">
              <a:latin typeface="Segoe Print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88640"/>
            <a:ext cx="892899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Задание 13</a:t>
            </a:r>
            <a:endParaRPr lang="ru-RU" sz="2400" dirty="0"/>
          </a:p>
          <a:p>
            <a:r>
              <a:rPr lang="ru-RU" sz="2400" i="1" dirty="0"/>
              <a:t>Укажите наименьшее основание системы счисления, в которой запись числа 65 имеет ровно 3 значащих разряда.</a:t>
            </a:r>
            <a:endParaRPr lang="ru-RU" sz="2400" dirty="0"/>
          </a:p>
          <a:p>
            <a:r>
              <a:rPr lang="ru-RU" sz="2400" dirty="0"/>
              <a:t>Ответ: 5</a:t>
            </a:r>
          </a:p>
          <a:p>
            <a:r>
              <a:rPr lang="ru-RU" sz="2400" b="1" dirty="0"/>
              <a:t>Задание 14 </a:t>
            </a:r>
            <a:r>
              <a:rPr lang="ru-RU" sz="2400" dirty="0"/>
              <a:t>(ФИПИ открытый банк заданий)</a:t>
            </a:r>
          </a:p>
          <a:p>
            <a:r>
              <a:rPr lang="ru-RU" sz="2400" i="1" dirty="0"/>
              <a:t>Укажите наименьшее основание системы счисления, в которой запись числа 97 имеет ровно 3 значащих разряда.</a:t>
            </a:r>
            <a:endParaRPr lang="ru-RU" sz="2400" dirty="0"/>
          </a:p>
          <a:p>
            <a:r>
              <a:rPr lang="ru-RU" sz="2400" dirty="0"/>
              <a:t>Ответ: 6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Задание </a:t>
            </a:r>
            <a:r>
              <a:rPr lang="ru-RU" sz="2400" b="1" dirty="0"/>
              <a:t>15 </a:t>
            </a:r>
            <a:r>
              <a:rPr lang="ru-RU" sz="2400" dirty="0"/>
              <a:t>(ФИПИ открытый банк заданий) </a:t>
            </a:r>
          </a:p>
          <a:p>
            <a:r>
              <a:rPr lang="ru-RU" sz="2400" i="1" dirty="0"/>
              <a:t>В системе счисления с некоторым основанием десятичное число 16 записывается как 100. Укажите это основание</a:t>
            </a:r>
            <a:endParaRPr lang="ru-RU" sz="2400" dirty="0"/>
          </a:p>
          <a:p>
            <a:r>
              <a:rPr lang="ru-RU" sz="2400" dirty="0"/>
              <a:t> </a:t>
            </a:r>
            <a:r>
              <a:rPr lang="ru-RU" sz="2400" b="1" dirty="0" smtClean="0"/>
              <a:t>Решение</a:t>
            </a:r>
            <a:r>
              <a:rPr lang="ru-RU" sz="2400" b="1" dirty="0"/>
              <a:t>:</a:t>
            </a:r>
            <a:endParaRPr lang="ru-RU" sz="2400" dirty="0"/>
          </a:p>
          <a:p>
            <a:r>
              <a:rPr lang="ru-RU" sz="2400" dirty="0"/>
              <a:t>Запишем условие задачи: 16 = 100</a:t>
            </a:r>
            <a:r>
              <a:rPr lang="ru-RU" sz="2400" baseline="-25000" dirty="0"/>
              <a:t>р  </a:t>
            </a:r>
            <a:r>
              <a:rPr lang="ru-RU" sz="2400" dirty="0"/>
              <a:t>(</a:t>
            </a:r>
            <a:r>
              <a:rPr lang="ru-RU" sz="2400" dirty="0" err="1"/>
              <a:t>р</a:t>
            </a:r>
            <a:r>
              <a:rPr lang="ru-RU" sz="2400" dirty="0"/>
              <a:t> – искомое основание системы счисления).</a:t>
            </a:r>
          </a:p>
          <a:p>
            <a:r>
              <a:rPr lang="ru-RU" sz="2400" dirty="0"/>
              <a:t>Решаем уравнение:  16 = р</a:t>
            </a:r>
            <a:r>
              <a:rPr lang="ru-RU" sz="2400" baseline="30000" dirty="0"/>
              <a:t>2  </a:t>
            </a:r>
            <a:r>
              <a:rPr lang="ru-RU" sz="2400" dirty="0"/>
              <a:t>и получаем </a:t>
            </a:r>
            <a:r>
              <a:rPr lang="ru-RU" sz="2400" baseline="30000" dirty="0"/>
              <a:t> </a:t>
            </a:r>
            <a:r>
              <a:rPr lang="ru-RU" sz="2400" dirty="0"/>
              <a:t>р=4</a:t>
            </a:r>
          </a:p>
          <a:p>
            <a:r>
              <a:rPr lang="ru-RU" sz="2400" dirty="0"/>
              <a:t> </a:t>
            </a:r>
            <a:r>
              <a:rPr lang="ru-RU" sz="2400" dirty="0" smtClean="0"/>
              <a:t>Ответ</a:t>
            </a:r>
            <a:r>
              <a:rPr lang="ru-RU" sz="2400" dirty="0"/>
              <a:t>:   </a:t>
            </a:r>
            <a:r>
              <a:rPr lang="ru-RU" sz="2400" dirty="0" smtClean="0"/>
              <a:t>4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352928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Задание 16 </a:t>
            </a:r>
            <a:endParaRPr lang="ru-RU" sz="2400" dirty="0"/>
          </a:p>
          <a:p>
            <a:r>
              <a:rPr lang="ru-RU" sz="2400" i="1" dirty="0"/>
              <a:t>Десятичное число 65 в некоторой системе  счисления записывается как 230. Определите основание системы  счисления.</a:t>
            </a:r>
            <a:endParaRPr lang="ru-RU" sz="2400" dirty="0"/>
          </a:p>
          <a:p>
            <a:endParaRPr lang="ru-RU" sz="2400" b="1" dirty="0" smtClean="0"/>
          </a:p>
          <a:p>
            <a:r>
              <a:rPr lang="ru-RU" sz="2400" b="1" dirty="0" smtClean="0"/>
              <a:t>Решение</a:t>
            </a:r>
            <a:endParaRPr lang="ru-RU" sz="2400" dirty="0"/>
          </a:p>
          <a:p>
            <a:pPr>
              <a:spcAft>
                <a:spcPts val="1200"/>
              </a:spcAft>
            </a:pPr>
            <a:r>
              <a:rPr lang="ru-RU" sz="2400" dirty="0" smtClean="0"/>
              <a:t>По условию задачи: </a:t>
            </a:r>
            <a:r>
              <a:rPr lang="ru-RU" sz="2400" dirty="0"/>
              <a:t>65 = 230</a:t>
            </a:r>
            <a:r>
              <a:rPr lang="ru-RU" sz="2400" baseline="-25000" dirty="0"/>
              <a:t>р</a:t>
            </a:r>
            <a:r>
              <a:rPr lang="ru-RU" sz="2400" dirty="0"/>
              <a:t>, где </a:t>
            </a:r>
            <a:r>
              <a:rPr lang="ru-RU" sz="2400" dirty="0" err="1"/>
              <a:t>р</a:t>
            </a:r>
            <a:r>
              <a:rPr lang="ru-RU" sz="2400" dirty="0"/>
              <a:t> – искомое основание системы  счисления. </a:t>
            </a:r>
            <a:endParaRPr lang="ru-RU" sz="2400" dirty="0" smtClean="0"/>
          </a:p>
          <a:p>
            <a:pPr>
              <a:spcAft>
                <a:spcPts val="1200"/>
              </a:spcAft>
            </a:pPr>
            <a:r>
              <a:rPr lang="ru-RU" sz="2400" dirty="0" smtClean="0"/>
              <a:t>Представим это равенство в десятичной </a:t>
            </a:r>
            <a:r>
              <a:rPr lang="ru-RU" sz="2400" dirty="0"/>
              <a:t>системе  счисления: </a:t>
            </a:r>
            <a:r>
              <a:rPr lang="ru-RU" sz="2400" dirty="0" smtClean="0"/>
              <a:t>	65 </a:t>
            </a:r>
            <a:r>
              <a:rPr lang="ru-RU" sz="2400" dirty="0"/>
              <a:t>= 2*р</a:t>
            </a:r>
            <a:r>
              <a:rPr lang="ru-RU" sz="2400" baseline="30000" dirty="0"/>
              <a:t>2</a:t>
            </a:r>
            <a:r>
              <a:rPr lang="ru-RU" sz="2400" dirty="0"/>
              <a:t> + 3*</a:t>
            </a:r>
            <a:r>
              <a:rPr lang="ru-RU" sz="2400" dirty="0" err="1"/>
              <a:t>р</a:t>
            </a:r>
            <a:r>
              <a:rPr lang="ru-RU" sz="2400" dirty="0"/>
              <a:t>  </a:t>
            </a:r>
          </a:p>
          <a:p>
            <a:pPr>
              <a:spcAft>
                <a:spcPts val="1200"/>
              </a:spcAft>
            </a:pPr>
            <a:r>
              <a:rPr lang="ru-RU" sz="2400" dirty="0"/>
              <a:t>Получаем квадратное уравнение 2р</a:t>
            </a:r>
            <a:r>
              <a:rPr lang="ru-RU" sz="2400" baseline="30000" dirty="0"/>
              <a:t>2</a:t>
            </a:r>
            <a:r>
              <a:rPr lang="ru-RU" sz="2400" dirty="0"/>
              <a:t> + 3р - 65 = 0 </a:t>
            </a:r>
          </a:p>
          <a:p>
            <a:pPr>
              <a:spcAft>
                <a:spcPts val="1200"/>
              </a:spcAft>
            </a:pPr>
            <a:r>
              <a:rPr lang="ru-RU" sz="2400" dirty="0"/>
              <a:t>Находим его корни, учитывая, что основание системы  счисления </a:t>
            </a:r>
            <a:r>
              <a:rPr lang="ru-RU" sz="2400" dirty="0" err="1"/>
              <a:t>р</a:t>
            </a:r>
            <a:r>
              <a:rPr lang="ru-RU" sz="2400" dirty="0"/>
              <a:t> – натуральное число (</a:t>
            </a:r>
            <a:r>
              <a:rPr lang="ru-RU" sz="2400" dirty="0" err="1"/>
              <a:t>p</a:t>
            </a:r>
            <a:r>
              <a:rPr lang="ru-RU" sz="2400" dirty="0"/>
              <a:t>&gt;=2). </a:t>
            </a:r>
            <a:endParaRPr lang="ru-RU" sz="2400" dirty="0" smtClean="0"/>
          </a:p>
          <a:p>
            <a:pPr>
              <a:spcAft>
                <a:spcPts val="1200"/>
              </a:spcAft>
            </a:pPr>
            <a:r>
              <a:rPr lang="ru-RU" sz="2400" dirty="0" smtClean="0"/>
              <a:t>Получаем </a:t>
            </a:r>
            <a:r>
              <a:rPr lang="ru-RU" sz="2400" dirty="0"/>
              <a:t>р=5.</a:t>
            </a:r>
          </a:p>
          <a:p>
            <a:r>
              <a:rPr lang="ru-RU" sz="2400" dirty="0" smtClean="0"/>
              <a:t>Ответ</a:t>
            </a:r>
            <a:r>
              <a:rPr lang="ru-RU" sz="2400" dirty="0"/>
              <a:t>: </a:t>
            </a:r>
            <a:r>
              <a:rPr lang="ru-RU" sz="2400" dirty="0" smtClean="0"/>
              <a:t>5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1002</Words>
  <Application>Microsoft Office PowerPoint</Application>
  <PresentationFormat>Экран (4:3)</PresentationFormat>
  <Paragraphs>222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Подготовка к ЕГЭ:  системы счисления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MS</dc:creator>
  <cp:lastModifiedBy>MS</cp:lastModifiedBy>
  <cp:revision>18</cp:revision>
  <dcterms:created xsi:type="dcterms:W3CDTF">2015-11-07T17:52:36Z</dcterms:created>
  <dcterms:modified xsi:type="dcterms:W3CDTF">2015-12-02T14:44:29Z</dcterms:modified>
</cp:coreProperties>
</file>