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69" r:id="rId3"/>
    <p:sldId id="270" r:id="rId4"/>
    <p:sldId id="271" r:id="rId5"/>
    <p:sldId id="279" r:id="rId6"/>
    <p:sldId id="280" r:id="rId7"/>
    <p:sldId id="281" r:id="rId8"/>
    <p:sldId id="283" r:id="rId9"/>
    <p:sldId id="285" r:id="rId10"/>
    <p:sldId id="272" r:id="rId11"/>
    <p:sldId id="273" r:id="rId12"/>
    <p:sldId id="276" r:id="rId13"/>
    <p:sldId id="275" r:id="rId14"/>
    <p:sldId id="277" r:id="rId15"/>
    <p:sldId id="286" r:id="rId16"/>
    <p:sldId id="287" r:id="rId17"/>
    <p:sldId id="28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03C56-3FBD-4322-BA8B-C01C47573D9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EB289-E3F5-4ADD-B820-896CB20AE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083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EB289-E3F5-4ADD-B820-896CB20AE79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29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EB289-E3F5-4ADD-B820-896CB20AE79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51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urier New" pitchFamily="49" charset="0"/>
              </a:rPr>
              <a:t>Содержательный подход </a:t>
            </a:r>
            <a:b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urier New" pitchFamily="49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urier New" pitchFamily="49" charset="0"/>
              </a:rPr>
              <a:t>к измерению количества информации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19050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Courier New" pitchFamily="49" charset="0"/>
              </a:rPr>
              <a:t>Содержательный подход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Courier New" pitchFamily="49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Courier New" pitchFamily="49" charset="0"/>
              </a:rPr>
              <a:t>к измерению количества информации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000" y="19050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9812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Courier New" pitchFamily="49" charset="0"/>
              </a:rPr>
              <a:t>Содержательный подход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Courier New" pitchFamily="49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Courier New" pitchFamily="49" charset="0"/>
              </a:rPr>
              <a:t>к измерению количества информации</a:t>
            </a:r>
            <a:endParaRPr kumimoji="0" lang="ru-RU" sz="4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"/>
            <a:ext cx="9144000" cy="707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КОЛИЧЕСТВО ВОЗМОЖНЫХ СОБЫТИЙ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КОЛИЧЕСТВО ИНФОРМАЦИИ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611188" y="1125538"/>
            <a:ext cx="8064500" cy="234156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Количество </a:t>
            </a:r>
            <a:r>
              <a:rPr lang="ru-RU" sz="2400" dirty="0" smtClean="0"/>
              <a:t>информации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400" dirty="0" smtClean="0"/>
              <a:t> </a:t>
            </a:r>
            <a:r>
              <a:rPr lang="ru-RU" sz="2400" dirty="0" smtClean="0"/>
              <a:t>, </a:t>
            </a:r>
            <a:r>
              <a:rPr lang="ru-RU" sz="2400" dirty="0"/>
              <a:t>содержащееся в сообщении о том, что произошло одно из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ru-RU" sz="2400" dirty="0"/>
              <a:t>равновероятностных событий, определяется из решения показательного </a:t>
            </a:r>
            <a:r>
              <a:rPr lang="ru-RU" sz="2400" dirty="0" smtClean="0"/>
              <a:t>уравнения, выведенного Ральфом Хартли в 1928 г.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i="1" baseline="30000" dirty="0">
                <a:solidFill>
                  <a:srgbClr val="FF0000"/>
                </a:solidFill>
                <a:latin typeface="Times New Roman" pitchFamily="18" charset="0"/>
              </a:rPr>
              <a:t>i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= N</a:t>
            </a:r>
            <a:endParaRPr lang="ru-RU" sz="3200" dirty="0"/>
          </a:p>
        </p:txBody>
      </p:sp>
      <p:pic>
        <p:nvPicPr>
          <p:cNvPr id="6149" name="Picture 15" descr="cards1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973513"/>
            <a:ext cx="316706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4284663" y="3789363"/>
            <a:ext cx="467995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Если известно количество информации</a:t>
            </a:r>
            <a:r>
              <a:rPr lang="en-US" sz="2000"/>
              <a:t> 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ru-RU" sz="2000"/>
              <a:t>, то количество возможных событий 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ru-RU"/>
              <a:t> </a:t>
            </a:r>
            <a:r>
              <a:rPr lang="ru-RU" sz="2000"/>
              <a:t>легко определить.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CC"/>
                </a:solidFill>
              </a:rPr>
              <a:t>Например,</a:t>
            </a:r>
            <a:r>
              <a:rPr lang="en-US" sz="2000">
                <a:solidFill>
                  <a:srgbClr val="0000CC"/>
                </a:solidFill>
              </a:rPr>
              <a:t> </a:t>
            </a:r>
            <a:r>
              <a:rPr lang="ru-RU" sz="2000">
                <a:solidFill>
                  <a:srgbClr val="0000CC"/>
                </a:solidFill>
              </a:rPr>
              <a:t>если</a:t>
            </a:r>
            <a:r>
              <a:rPr lang="ru-RU" sz="2000" b="1">
                <a:solidFill>
                  <a:srgbClr val="0000CC"/>
                </a:solidFill>
              </a:rPr>
              <a:t> </a:t>
            </a:r>
            <a:r>
              <a:rPr lang="en-US" sz="2000" b="1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ru-RU" sz="2000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00CC"/>
                </a:solidFill>
              </a:rPr>
              <a:t>= 5, то </a:t>
            </a:r>
            <a:r>
              <a:rPr lang="en-US" sz="2000" b="1" i="1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en-US" sz="2000" i="1">
                <a:solidFill>
                  <a:srgbClr val="0000CC"/>
                </a:solidFill>
              </a:rPr>
              <a:t> </a:t>
            </a:r>
            <a:r>
              <a:rPr lang="en-US" sz="2000">
                <a:solidFill>
                  <a:srgbClr val="0000CC"/>
                </a:solidFill>
              </a:rPr>
              <a:t>= 2</a:t>
            </a:r>
            <a:r>
              <a:rPr lang="en-US" sz="2000" b="1" i="1" baseline="3000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sz="2000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0000CC"/>
                </a:solidFill>
              </a:rPr>
              <a:t>= 32</a:t>
            </a:r>
            <a:r>
              <a:rPr lang="en-US" sz="2000">
                <a:solidFill>
                  <a:schemeClr val="accent2"/>
                </a:solidFill>
              </a:rPr>
              <a:t>.</a:t>
            </a:r>
            <a:endParaRPr lang="ru-RU" sz="2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/>
              <a:t>Если известно количество возможных событий 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ru-RU"/>
              <a:t>, то для определения количества информации нужно решить показательное уравнение относительно 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ru-RU"/>
              <a:t>.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"/>
            <a:ext cx="9144000" cy="707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Сколько информации содержит сообщение о том, что из колоды карт достали король пик?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3400" y="1600200"/>
            <a:ext cx="8015318" cy="4024698"/>
            <a:chOff x="468313" y="2749550"/>
            <a:chExt cx="8294687" cy="3717925"/>
          </a:xfrm>
        </p:grpSpPr>
        <p:pic>
          <p:nvPicPr>
            <p:cNvPr id="6" name="Picture 4" descr="bordered_s_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50" y="5429250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ornamental_s_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4663" y="38306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ornamental_s_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4191000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ornamental_s_j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6538" y="3038475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ornamental_s_q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0788" y="3254375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5" descr="ornamental_c_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5825" y="3973513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6" descr="ornamental_c_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4525" y="40465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7" descr="ornamental_c_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59563" y="42624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8" descr="ornamental_c_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32588" y="3757613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9" descr="ornamental_c_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76600" y="42624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0" descr="ornamental_c_a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67175" y="2965450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 descr="ornamental_c_j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56550" y="36147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2" descr="ornamental_c_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39975" y="2749550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ornamental_c_q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235825" y="2894013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4" descr="ornamental_d_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92725" y="2894013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5" descr="ornamental_d_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19925" y="3325813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6" descr="ornamental_d_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572000" y="2894013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7" descr="ornamental_d_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124075" y="33988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8" descr="ornamental_d_1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68313" y="3254375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9" descr="ornamental_d_a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001000" y="3000375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0" descr="ornamental_d_j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643438" y="4117975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1" descr="ornamental_d_k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419475" y="2965450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2" descr="ornamental_d_q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076825" y="38306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3" descr="ornamental_h_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331913" y="3470275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4" descr="ornamental_h_7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124075" y="42624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5" descr="ornamental_h_8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571750" y="2857500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6" descr="ornamental_h_9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812088" y="33988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7" descr="ornamental_h_10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27088" y="4117975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8" descr="ornamental_h_a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6588125" y="33988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9" descr="ornamental_h_j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779838" y="33988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0" descr="ornamental_h_k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084888" y="38306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1" descr="ornamental_h_q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86063" y="3714750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2" descr="ornamental_s_6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5724525" y="3325813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3" descr="ornamental_s_7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4932363" y="3830638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4" descr="ornamental_s_8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900113" y="3973513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5" descr="ornamental_s_9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3708400" y="3686175"/>
              <a:ext cx="762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Прямоугольник 41"/>
          <p:cNvSpPr/>
          <p:nvPr/>
        </p:nvSpPr>
        <p:spPr>
          <a:xfrm>
            <a:off x="152400" y="4572001"/>
            <a:ext cx="46482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?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32, 2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&lt;6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"/>
            <a:ext cx="9144000" cy="707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610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 попросили встретить родственников, которые приезжают на поезде, и сообщили, что они едут в 8 вагоне.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Какое количество информации вы получили, если известно, что в поезде 16 вагонов?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passagirskiy_poezd.png"/>
          <p:cNvPicPr>
            <a:picLocks noChangeAspect="1"/>
          </p:cNvPicPr>
          <p:nvPr/>
        </p:nvPicPr>
        <p:blipFill>
          <a:blip r:embed="rId2" cstate="print"/>
          <a:srcRect l="7844" r="8488" b="13256"/>
          <a:stretch>
            <a:fillRect/>
          </a:stretch>
        </p:blipFill>
        <p:spPr>
          <a:xfrm>
            <a:off x="179511" y="2514600"/>
            <a:ext cx="5755599" cy="4226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05400" y="2286000"/>
            <a:ext cx="3888432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?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бита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"/>
            <a:ext cx="9144000" cy="707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53893" y="228600"/>
            <a:ext cx="8569325" cy="181588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В рулетке общее количество лунок равно 128. Какое  количество информации мы получим в зрительном сообщении об остановке шарика в одной из лунок. </a:t>
            </a:r>
          </a:p>
        </p:txBody>
      </p:sp>
      <p:pic>
        <p:nvPicPr>
          <p:cNvPr id="7173" name="Picture 9" descr="roulette_whe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66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40005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5867400" y="3429000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4427538" y="40767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4498975" y="3500438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</a:rPr>
              <a:t> = 128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4643438" y="42211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</a:rPr>
              <a:t> - ?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4572000" y="27813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latin typeface="Times New Roman" pitchFamily="18" charset="0"/>
              </a:rPr>
              <a:t>Дано: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6516688" y="27559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latin typeface="Times New Roman" pitchFamily="18" charset="0"/>
              </a:rPr>
              <a:t>Решение:</a:t>
            </a: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6227763" y="3429000"/>
            <a:ext cx="23764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2400" b="1" i="1" baseline="30000" dirty="0">
                <a:solidFill>
                  <a:srgbClr val="0000CC"/>
                </a:solidFill>
                <a:latin typeface="Times New Roman" pitchFamily="18" charset="0"/>
              </a:rPr>
              <a:t>i 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= N</a:t>
            </a:r>
            <a:endParaRPr lang="ru-RU" sz="24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2400" b="1" i="1" baseline="30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= </a:t>
            </a:r>
            <a:r>
              <a:rPr lang="ru-RU" sz="2400" b="1" i="1" dirty="0">
                <a:solidFill>
                  <a:srgbClr val="0000CC"/>
                </a:solidFill>
                <a:latin typeface="Times New Roman" pitchFamily="18" charset="0"/>
              </a:rPr>
              <a:t>128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ru-RU" sz="2400" b="1" i="1" baseline="30000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ru-RU" sz="2400" b="1" i="1" dirty="0">
                <a:solidFill>
                  <a:srgbClr val="0000CC"/>
                </a:solidFill>
                <a:latin typeface="Times New Roman" pitchFamily="18" charset="0"/>
              </a:rPr>
              <a:t> = 128</a:t>
            </a:r>
          </a:p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= 7</a:t>
            </a:r>
            <a:r>
              <a:rPr lang="ru-RU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400" i="1" dirty="0">
                <a:solidFill>
                  <a:srgbClr val="0000CC"/>
                </a:solidFill>
                <a:latin typeface="Times New Roman" pitchFamily="18" charset="0"/>
              </a:rPr>
              <a:t>бит</a:t>
            </a:r>
          </a:p>
          <a:p>
            <a:pPr>
              <a:spcBef>
                <a:spcPct val="50000"/>
              </a:spcBef>
            </a:pPr>
            <a:endParaRPr lang="ru-RU" sz="24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181" name="Text Box 18"/>
          <p:cNvSpPr txBox="1">
            <a:spLocks noChangeArrowheads="1"/>
          </p:cNvSpPr>
          <p:nvPr/>
        </p:nvSpPr>
        <p:spPr bwMode="auto">
          <a:xfrm>
            <a:off x="6084888" y="573405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latin typeface="Times New Roman" pitchFamily="18" charset="0"/>
              </a:rPr>
              <a:t>Ответ: </a:t>
            </a:r>
            <a:r>
              <a:rPr lang="en-US" sz="2400" b="1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</a:rPr>
              <a:t> = 7 </a:t>
            </a:r>
            <a:r>
              <a:rPr lang="ru-RU" sz="2400" i="1">
                <a:solidFill>
                  <a:srgbClr val="0000CC"/>
                </a:solidFill>
                <a:latin typeface="Times New Roman" pitchFamily="18" charset="0"/>
              </a:rPr>
              <a:t>бит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"/>
            <a:ext cx="9144000" cy="707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Сообщение о том, что Олег живет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10 этаже, несет 4 бита информации.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 этажей в доме?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61948"/>
            <a:ext cx="3581400" cy="4996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14800" y="2743200"/>
            <a:ext cx="3888432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?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этажей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59" t="28622" r="9593" b="12452"/>
          <a:stretch>
            <a:fillRect/>
          </a:stretch>
        </p:blipFill>
        <p:spPr bwMode="auto">
          <a:xfrm>
            <a:off x="-65314" y="0"/>
            <a:ext cx="9209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3" y="762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 для самостоятельной работы (в парах)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3914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/>
              <a:t>Задача 1. Сколько информации несет сообщение о том, что было угадано число в диапазоне от 784 до 911</a:t>
            </a:r>
            <a:r>
              <a:rPr lang="ru-RU" sz="2400" dirty="0" smtClean="0"/>
              <a:t>?</a:t>
            </a:r>
          </a:p>
          <a:p>
            <a:pPr>
              <a:lnSpc>
                <a:spcPct val="120000"/>
              </a:lnSpc>
            </a:pPr>
            <a:endParaRPr lang="ru-RU" sz="2400" dirty="0" smtClean="0"/>
          </a:p>
          <a:p>
            <a:pPr>
              <a:lnSpc>
                <a:spcPct val="120000"/>
              </a:lnSpc>
            </a:pPr>
            <a:r>
              <a:rPr lang="ru-RU" sz="2400" dirty="0"/>
              <a:t>Задача 2. Одноклассник рассказал, что семья переехала  в новый дом и теперь он живет на 11-от этаже шестнадцатиэтажного дома во втором подъезде. Эта новость содержит 6 бит информации. Сколько подъездов в доме одноклассника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792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59" t="28622" r="9593" b="12452"/>
          <a:stretch>
            <a:fillRect/>
          </a:stretch>
        </p:blipFill>
        <p:spPr bwMode="auto">
          <a:xfrm>
            <a:off x="-65314" y="0"/>
            <a:ext cx="9209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3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Практическая часть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600" dirty="0" smtClean="0"/>
              <a:t>решение задач на компьютере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http://files.school-collection.edu.ru/dlrstore/a12b2b83-f353-4b69-88b8-b7eb29dfd642/9_36.swf</a:t>
            </a:r>
          </a:p>
        </p:txBody>
      </p:sp>
    </p:spTree>
    <p:extLst>
      <p:ext uri="{BB962C8B-B14F-4D97-AF65-F5344CB8AC3E}">
        <p14:creationId xmlns="" xmlns:p14="http://schemas.microsoft.com/office/powerpoint/2010/main" val="26981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1059" t="28622" r="9593" b="12452"/>
          <a:stretch>
            <a:fillRect/>
          </a:stretch>
        </p:blipFill>
        <p:spPr bwMode="auto">
          <a:xfrm>
            <a:off x="-65314" y="0"/>
            <a:ext cx="9209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3" y="762000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7036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Имеются 2 мешка с монетами, в одном из них есть фальшивая (более легкая). Для ее нахождения понадобилось 1-й мешок взвесить на рычажных весах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6 </a:t>
            </a:r>
            <a:r>
              <a:rPr lang="ru-RU" sz="3200" dirty="0"/>
              <a:t>раз, а 2-й – 4 раза. Сколько всего монет в обоих мешках?</a:t>
            </a:r>
          </a:p>
        </p:txBody>
      </p:sp>
    </p:spTree>
    <p:extLst>
      <p:ext uri="{BB962C8B-B14F-4D97-AF65-F5344CB8AC3E}">
        <p14:creationId xmlns="" xmlns:p14="http://schemas.microsoft.com/office/powerpoint/2010/main" val="34554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54768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/>
                </a:solidFill>
              </a:rPr>
              <a:t>УМЕНЬШЕНИЕ НЕОПРЕДЕЛЁННОСТИ ЗНАНИЯ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1981200"/>
            <a:ext cx="5472113" cy="3024188"/>
            <a:chOff x="340" y="1298"/>
            <a:chExt cx="3447" cy="1905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0" y="1298"/>
              <a:ext cx="3447" cy="19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81" name="Picture 5" descr="money1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479"/>
              <a:ext cx="56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3" descr="imag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1888"/>
              <a:ext cx="636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4" descr="images"/>
            <p:cNvPicPr>
              <a:picLocks noChangeAspect="1" noChangeArrowheads="1"/>
            </p:cNvPicPr>
            <p:nvPr/>
          </p:nvPicPr>
          <p:blipFill>
            <a:blip r:embed="rId3" cstate="print"/>
            <a:srcRect b="48749"/>
            <a:stretch>
              <a:fillRect/>
            </a:stretch>
          </p:blipFill>
          <p:spPr bwMode="auto">
            <a:xfrm>
              <a:off x="2699" y="2251"/>
              <a:ext cx="636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4" name="Text Box 15"/>
            <p:cNvSpPr txBox="1">
              <a:spLocks noChangeArrowheads="1"/>
            </p:cNvSpPr>
            <p:nvPr/>
          </p:nvSpPr>
          <p:spPr bwMode="auto">
            <a:xfrm>
              <a:off x="1202" y="1389"/>
              <a:ext cx="13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chemeClr val="accent2"/>
                  </a:solidFill>
                </a:rPr>
                <a:t>Возможные события</a:t>
              </a:r>
            </a:p>
          </p:txBody>
        </p:sp>
        <p:sp>
          <p:nvSpPr>
            <p:cNvPr id="3085" name="Text Box 16"/>
            <p:cNvSpPr txBox="1">
              <a:spLocks noChangeArrowheads="1"/>
            </p:cNvSpPr>
            <p:nvPr/>
          </p:nvSpPr>
          <p:spPr bwMode="auto">
            <a:xfrm>
              <a:off x="2381" y="1389"/>
              <a:ext cx="13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chemeClr val="accent2"/>
                  </a:solidFill>
                </a:rPr>
                <a:t>Произошедшее событие</a:t>
              </a:r>
            </a:p>
          </p:txBody>
        </p:sp>
      </p:grpSp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6227763" y="2133600"/>
            <a:ext cx="2736850" cy="289242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События </a:t>
            </a:r>
            <a:r>
              <a:rPr lang="ru-RU" sz="2000">
                <a:solidFill>
                  <a:srgbClr val="FF0000"/>
                </a:solidFill>
              </a:rPr>
              <a:t>равновероятны</a:t>
            </a:r>
            <a:r>
              <a:rPr lang="ru-RU" sz="2000"/>
              <a:t>, если при возрастающем числе опытов количества выпадений «орла» и «решки» постепенно сближаются.</a:t>
            </a:r>
          </a:p>
        </p:txBody>
      </p:sp>
      <p:sp>
        <p:nvSpPr>
          <p:cNvPr id="3078" name="Text Box 20"/>
          <p:cNvSpPr txBox="1">
            <a:spLocks noChangeArrowheads="1"/>
          </p:cNvSpPr>
          <p:nvPr/>
        </p:nvSpPr>
        <p:spPr bwMode="auto">
          <a:xfrm>
            <a:off x="539750" y="908050"/>
            <a:ext cx="83534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Пусть у нас имеется монета, которую мы бросаем на ровную поверхность.</a:t>
            </a:r>
          </a:p>
          <a:p>
            <a:pPr>
              <a:spcBef>
                <a:spcPct val="50000"/>
              </a:spcBef>
            </a:pPr>
            <a:r>
              <a:rPr lang="ru-RU" dirty="0"/>
              <a:t>С равной вероятностью произойдет одно из двух возможных событий – монета окажется в одном из двух положений: «орёл» или «решка».</a:t>
            </a: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539750" y="5300663"/>
            <a:ext cx="83534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Перед броском существует неопределённость нашего знания (возможны два события), а после броска наступает полная определённость.</a:t>
            </a:r>
          </a:p>
          <a:p>
            <a:pPr>
              <a:spcBef>
                <a:spcPct val="50000"/>
              </a:spcBef>
            </a:pPr>
            <a:r>
              <a:rPr lang="ru-RU"/>
              <a:t>Неопределённость нашего знания уменьшается в два раза, так как из двух возможных равновероятностных событий реализовалось одно.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07375" cy="54768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УМЕНЬШЕНИЕ НЕОПРЕДЕЛЁННОСТИ ЗНАНИЯ</a:t>
            </a:r>
          </a:p>
        </p:txBody>
      </p:sp>
      <p:pic>
        <p:nvPicPr>
          <p:cNvPr id="4100" name="Picture 12" descr="3Ad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3276600" y="1268413"/>
            <a:ext cx="4967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При бросании равносторонней четырехгранной пирамиды существуют 4 равновероятных события.</a:t>
            </a:r>
          </a:p>
        </p:txBody>
      </p:sp>
      <p:pic>
        <p:nvPicPr>
          <p:cNvPr id="4102" name="Picture 14" descr="TN_v9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004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3348038" y="3644900"/>
            <a:ext cx="4967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При бросании шестигранного игрального кубика существует </a:t>
            </a:r>
          </a:p>
          <a:p>
            <a:r>
              <a:rPr lang="ru-RU" sz="2400" dirty="0"/>
              <a:t>6 равновероятных событий.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768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ЕДИНИЦЫ ИЗМЕРЕНИЯ КОЛИЧЕСТВА ИНФОРМАЦИИ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39750" y="2060575"/>
            <a:ext cx="4032250" cy="2160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5" name="Picture 6" descr="money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65363"/>
            <a:ext cx="6667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781300"/>
            <a:ext cx="7572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images"/>
          <p:cNvPicPr>
            <a:picLocks noChangeAspect="1" noChangeArrowheads="1"/>
          </p:cNvPicPr>
          <p:nvPr/>
        </p:nvPicPr>
        <p:blipFill>
          <a:blip r:embed="rId3" cstate="print"/>
          <a:srcRect b="48749"/>
          <a:stretch>
            <a:fillRect/>
          </a:stretch>
        </p:blipFill>
        <p:spPr bwMode="auto">
          <a:xfrm>
            <a:off x="3348038" y="3141663"/>
            <a:ext cx="7572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258888" y="2060575"/>
            <a:ext cx="1566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Возможные события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771775" y="2060575"/>
            <a:ext cx="1728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Произошедшее событие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468313" y="692150"/>
            <a:ext cx="8064500" cy="8794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Сообщение, уменьшающее неопределённость знания в два раза, несёт </a:t>
            </a:r>
            <a:r>
              <a:rPr lang="ru-RU" sz="2400" b="1" dirty="0">
                <a:solidFill>
                  <a:srgbClr val="FF0000"/>
                </a:solidFill>
              </a:rPr>
              <a:t>1 бит</a:t>
            </a:r>
            <a:r>
              <a:rPr lang="ru-RU" sz="2400" dirty="0"/>
              <a:t> информации.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4859338" y="3644900"/>
            <a:ext cx="4284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1 байт = 2</a:t>
            </a:r>
            <a:r>
              <a:rPr lang="ru-RU" sz="2400" baseline="30000" dirty="0"/>
              <a:t>3</a:t>
            </a:r>
            <a:r>
              <a:rPr lang="ru-RU" sz="2400" dirty="0"/>
              <a:t> </a:t>
            </a:r>
            <a:r>
              <a:rPr lang="ru-RU" sz="2400" dirty="0" smtClean="0"/>
              <a:t>бит </a:t>
            </a:r>
            <a:r>
              <a:rPr lang="ru-RU" sz="2400" dirty="0"/>
              <a:t>= </a:t>
            </a:r>
            <a:r>
              <a:rPr lang="ru-RU" sz="2400" dirty="0" smtClean="0"/>
              <a:t>8 бит</a:t>
            </a:r>
            <a:endParaRPr lang="ru-RU" sz="2400" dirty="0"/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4932363" y="2060575"/>
            <a:ext cx="3743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Бит</a:t>
            </a:r>
            <a:r>
              <a:rPr lang="ru-RU" sz="2400" dirty="0">
                <a:solidFill>
                  <a:schemeClr val="accent2"/>
                </a:solidFill>
              </a:rPr>
              <a:t> – минимальная единица измерения информации.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1765300" y="4724400"/>
            <a:ext cx="5327650" cy="160972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1 Кбайт = 2</a:t>
            </a:r>
            <a:r>
              <a:rPr lang="ru-RU" sz="2400" baseline="30000" dirty="0"/>
              <a:t>10</a:t>
            </a:r>
            <a:r>
              <a:rPr lang="ru-RU" sz="2400" dirty="0"/>
              <a:t> байт = 1024 байт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1 Мбайт = 2</a:t>
            </a:r>
            <a:r>
              <a:rPr lang="ru-RU" sz="2400" baseline="30000" dirty="0"/>
              <a:t>10</a:t>
            </a:r>
            <a:r>
              <a:rPr lang="ru-RU" sz="2400" dirty="0"/>
              <a:t> Кбайт = 1024 Кбайт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1 Гбайт = 2</a:t>
            </a:r>
            <a:r>
              <a:rPr lang="ru-RU" sz="2400" baseline="30000" dirty="0"/>
              <a:t>10</a:t>
            </a:r>
            <a:r>
              <a:rPr lang="ru-RU" sz="2400" dirty="0"/>
              <a:t> Мбайт = 1024 Мбайт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одной из клеток шахматной доски стоит одна фишка. Нам нужно определить ее местоположение. Какое количество информации мы получим, однозначно определив ее местоположение? Шахматная доска состоит из 64 клеток.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http://filline888.narod.ru/shess/che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19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62200" y="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Решение задачи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4267200" cy="5181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1) Для того, чтобы узнать местоположение фишки, мы можем задать вопрос: «Фишка стоит на левой половине доски?» После получения положительного ответа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неопределенность знаний о местоположении фишки уменьшится в два раза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вероятность нахождения фишки на одной из оставшихся клеток увеличится в два раза. Р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1/32.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6212" t="38776" r="39554" b="29858"/>
          <a:stretch>
            <a:fillRect/>
          </a:stretch>
        </p:blipFill>
        <p:spPr bwMode="auto">
          <a:xfrm>
            <a:off x="4800600" y="1752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-13855" y="609600"/>
            <a:ext cx="4572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lnSpc>
                <a:spcPct val="170000"/>
              </a:lnSpc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Задаем второй вопрос: «Фишка стоит в нижней части левой половины?» Получаем ответ: «Нет».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Неопределенность знаний уменьшилась еще в два раза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17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1/16.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927" y="3429000"/>
            <a:ext cx="4724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Задаем третий вопрос: «Фишка стоит в верхней части полученного участка?» Получаем положительный ответ.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Неопределенность знаний уменьшилась еще в два раза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1/8.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6212" t="38776" r="39554" b="29858"/>
          <a:stretch>
            <a:fillRect/>
          </a:stretch>
        </p:blipFill>
        <p:spPr bwMode="auto">
          <a:xfrm>
            <a:off x="4800600" y="1752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2400" y="0"/>
            <a:ext cx="5105400" cy="701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/>
              <a:t>4) Задаем четвертый вопрос: «Фишка стоит в левой половине участка из оставшихся клеток?» Получаем отрицательный ответ. А вероятность нахождения фишки на одной из 4 оставшихся клеток увеличилась в два раза.</a:t>
            </a:r>
            <a:r>
              <a:rPr lang="ru-RU" sz="3200" u="sng" dirty="0" smtClean="0"/>
              <a:t> Неопределенность знаний уменьшилась еще в два раза</a:t>
            </a:r>
            <a:r>
              <a:rPr lang="ru-RU" sz="3200" dirty="0" smtClean="0"/>
              <a:t>. Р</a:t>
            </a:r>
            <a:r>
              <a:rPr lang="ru-RU" sz="3200" baseline="-25000" dirty="0" smtClean="0"/>
              <a:t>4</a:t>
            </a:r>
            <a:r>
              <a:rPr lang="ru-RU" sz="3200" dirty="0" smtClean="0"/>
              <a:t>=1/4 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ru-RU" sz="3200" dirty="0" smtClean="0"/>
              <a:t>      5) Ответ на вопрос: «Фишка стоит в правом столбике?» дает увеличение вероятности того, что фишка стоит в правом столбике, в 2 раза. </a:t>
            </a:r>
            <a:r>
              <a:rPr lang="ru-RU" sz="3200" u="sng" dirty="0" smtClean="0"/>
              <a:t>Неопределенность знаний вновь уменьшилась еще в два раза</a:t>
            </a:r>
            <a:r>
              <a:rPr lang="ru-RU" sz="3200" dirty="0" smtClean="0"/>
              <a:t>. Р</a:t>
            </a:r>
            <a:r>
              <a:rPr lang="ru-RU" sz="3200" baseline="-25000" dirty="0" smtClean="0"/>
              <a:t>5</a:t>
            </a:r>
            <a:r>
              <a:rPr lang="ru-RU" sz="3200" dirty="0" smtClean="0"/>
              <a:t>=1/2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6212" t="38776" r="39554" b="29858"/>
          <a:stretch>
            <a:fillRect/>
          </a:stretch>
        </p:blipFill>
        <p:spPr bwMode="auto">
          <a:xfrm>
            <a:off x="4800600" y="1752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-152400" y="346364"/>
            <a:ext cx="5105400" cy="624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/>
              <a:t>6) теперь у нас осталось всего два варианта расположения фишки. Ответ на вопрос «Фишка находится в правой клеточке?» в два раза увеличивает вероятность нахождения фишки и делает ее равной 1.</a:t>
            </a:r>
          </a:p>
          <a:p>
            <a:pPr marL="342900" indent="-342900"/>
            <a:r>
              <a:rPr lang="ru-RU" sz="2000" dirty="0"/>
              <a:t>	</a:t>
            </a:r>
            <a:endParaRPr lang="ru-RU" sz="800" dirty="0" smtClean="0"/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ru-RU" sz="2000" dirty="0"/>
              <a:t>	</a:t>
            </a:r>
            <a:r>
              <a:rPr lang="ru-RU" sz="2000" dirty="0" smtClean="0"/>
              <a:t>Фишка найдена. Задача решена за 6 шагов.  Каждый шаг уменьшал неопределенность знаний в 2 раза, т.е. каждый ответ «весил» 1 бит.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ru-RU" sz="2000" dirty="0"/>
              <a:t>	</a:t>
            </a:r>
            <a:r>
              <a:rPr lang="ru-RU" sz="2000" dirty="0" smtClean="0"/>
              <a:t>Итого: 64 клетки, 64 варианта размещения фишки.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ru-RU" sz="2000" dirty="0"/>
              <a:t>	</a:t>
            </a:r>
            <a:r>
              <a:rPr lang="ru-RU" sz="2000" dirty="0" smtClean="0"/>
              <a:t>Место расположения фишки найдено за 6 шагов, получено 6 бит информации.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6212" t="38776" r="39554" b="29858"/>
          <a:stretch>
            <a:fillRect/>
          </a:stretch>
        </p:blipFill>
        <p:spPr bwMode="auto">
          <a:xfrm>
            <a:off x="4800600" y="1752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70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5346e5c36303b0b22f88f1f270c6d0e5aa8fae"/>
  <p:tag name="ISPRING_RESOURCE_PATHS_HASH_PRESENTER" val="cef8e4ec526f8aa98e7dbfbbb76224dafa9f6d"/>
</p:tagLst>
</file>

<file path=ppt/theme/theme1.xml><?xml version="1.0" encoding="utf-8"?>
<a:theme xmlns:a="http://schemas.openxmlformats.org/drawingml/2006/main" name="tetrad_li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tetrad_list</Template>
  <TotalTime>388</TotalTime>
  <Words>816</Words>
  <Application>Microsoft Office PowerPoint</Application>
  <PresentationFormat>Экран (4:3)</PresentationFormat>
  <Paragraphs>81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tetrad_list</vt:lpstr>
      <vt:lpstr>Содержательный подход  к измерению количества информации</vt:lpstr>
      <vt:lpstr>УМЕНЬШЕНИЕ НЕОПРЕДЕЛЁННОСТИ ЗНАНИЯ</vt:lpstr>
      <vt:lpstr>УМЕНЬШЕНИЕ НЕОПРЕДЕЛЁННОСТИ ЗНАНИЯ</vt:lpstr>
      <vt:lpstr>ЕДИНИЦЫ ИЗМЕРЕНИЯ КОЛИЧЕСТВА ИНФОРМАЦИИ</vt:lpstr>
      <vt:lpstr>На одной из клеток шахматной доски стоит одна фишка. Нам нужно определить ее местоположение. Какое количество информации мы получим, однозначно определив ее местоположение? Шахматная доска состоит из 64 клеток. </vt:lpstr>
      <vt:lpstr>Решение задачи</vt:lpstr>
      <vt:lpstr>Слайд 7</vt:lpstr>
      <vt:lpstr>Слайд 8</vt:lpstr>
      <vt:lpstr>Слайд 9</vt:lpstr>
      <vt:lpstr>КОЛИЧЕСТВО ВОЗМОЖНЫХ СОБЫТИЙ  И КОЛИЧЕСТВО ИНФОРМАЦИИ</vt:lpstr>
      <vt:lpstr>Сколько информации содержит сообщение о том, что из колоды карт достали король пик? </vt:lpstr>
      <vt:lpstr>Вас попросили встретить родственников, которые приезжают на поезде, и сообщили, что они едут в 8 вагоне.  Какое количество информации вы получили, если известно, что в поезде 16 вагонов? </vt:lpstr>
      <vt:lpstr>Слайд 13</vt:lpstr>
      <vt:lpstr>Сообщение о том, что Олег живет  на 10 этаже, несет 4 бита информации.  Сколько этажей в доме? </vt:lpstr>
      <vt:lpstr>Задачи для самостоятельной работы (в парах)</vt:lpstr>
      <vt:lpstr>Практическая часть (решение задач на компьютере)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MS</cp:lastModifiedBy>
  <cp:revision>62</cp:revision>
  <dcterms:created xsi:type="dcterms:W3CDTF">2013-10-20T14:54:06Z</dcterms:created>
  <dcterms:modified xsi:type="dcterms:W3CDTF">2015-12-02T15:33:13Z</dcterms:modified>
</cp:coreProperties>
</file>