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4" r:id="rId2"/>
    <p:sldId id="273" r:id="rId3"/>
    <p:sldId id="275" r:id="rId4"/>
    <p:sldId id="276" r:id="rId5"/>
    <p:sldId id="277" r:id="rId6"/>
    <p:sldId id="278" r:id="rId7"/>
    <p:sldId id="279" r:id="rId8"/>
    <p:sldId id="269" r:id="rId9"/>
    <p:sldId id="259" r:id="rId10"/>
    <p:sldId id="256" r:id="rId11"/>
    <p:sldId id="257" r:id="rId12"/>
    <p:sldId id="280" r:id="rId13"/>
    <p:sldId id="281" r:id="rId14"/>
    <p:sldId id="282" r:id="rId15"/>
    <p:sldId id="258" r:id="rId16"/>
    <p:sldId id="283" r:id="rId17"/>
    <p:sldId id="268" r:id="rId18"/>
    <p:sldId id="267" r:id="rId19"/>
    <p:sldId id="284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37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02D4-0639-45BA-AECA-6A1DFD3BB229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36052-63B4-422D-AA1C-FAF12B3660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02D4-0639-45BA-AECA-6A1DFD3BB229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36052-63B4-422D-AA1C-FAF12B366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02D4-0639-45BA-AECA-6A1DFD3BB229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36052-63B4-422D-AA1C-FAF12B366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02D4-0639-45BA-AECA-6A1DFD3BB229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36052-63B4-422D-AA1C-FAF12B3660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02D4-0639-45BA-AECA-6A1DFD3BB229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36052-63B4-422D-AA1C-FAF12B366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02D4-0639-45BA-AECA-6A1DFD3BB229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36052-63B4-422D-AA1C-FAF12B3660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02D4-0639-45BA-AECA-6A1DFD3BB229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36052-63B4-422D-AA1C-FAF12B3660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02D4-0639-45BA-AECA-6A1DFD3BB229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36052-63B4-422D-AA1C-FAF12B366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02D4-0639-45BA-AECA-6A1DFD3BB229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36052-63B4-422D-AA1C-FAF12B366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02D4-0639-45BA-AECA-6A1DFD3BB229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36052-63B4-422D-AA1C-FAF12B366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02D4-0639-45BA-AECA-6A1DFD3BB229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36052-63B4-422D-AA1C-FAF12B3660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7E02D4-0639-45BA-AECA-6A1DFD3BB229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0F36052-63B4-422D-AA1C-FAF12B366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474557" y="5445224"/>
            <a:ext cx="5637010" cy="882119"/>
          </a:xfrm>
        </p:spPr>
        <p:txBody>
          <a:bodyPr/>
          <a:lstStyle/>
          <a:p>
            <a:r>
              <a:rPr lang="ru-RU" dirty="0" smtClean="0"/>
              <a:t>Разработала: учитель истории</a:t>
            </a:r>
          </a:p>
          <a:p>
            <a:r>
              <a:rPr lang="ru-RU" dirty="0" err="1" smtClean="0"/>
              <a:t>Масалова</a:t>
            </a:r>
            <a:r>
              <a:rPr lang="ru-RU" dirty="0" smtClean="0"/>
              <a:t> Е.С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Открытый урок </a:t>
            </a:r>
            <a:r>
              <a:rPr lang="ru-RU" dirty="0" smtClean="0"/>
              <a:t>истории </a:t>
            </a:r>
            <a:r>
              <a:rPr lang="ru-RU" dirty="0" smtClean="0"/>
              <a:t>в 5 классе</a:t>
            </a:r>
            <a:br>
              <a:rPr lang="ru-RU" dirty="0" smtClean="0"/>
            </a:br>
            <a:r>
              <a:rPr lang="ru-RU" dirty="0" smtClean="0"/>
              <a:t>Тема «Древняя Палестина»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602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«ДОМЫСЛИВАНИЕ»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2051720" y="1556792"/>
            <a:ext cx="5544616" cy="446449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743200" y="2204864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Выясним…</a:t>
            </a:r>
          </a:p>
          <a:p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Узнаем …</a:t>
            </a:r>
          </a:p>
          <a:p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Научимся …</a:t>
            </a: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«Исследователи»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32522718"/>
              </p:ext>
            </p:extLst>
          </p:nvPr>
        </p:nvGraphicFramePr>
        <p:xfrm>
          <a:off x="467544" y="1484783"/>
          <a:ext cx="7848872" cy="4896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2434"/>
                <a:gridCol w="4996438"/>
              </a:tblGrid>
              <a:tr h="589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Страна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9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Реки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9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Горы</a:t>
                      </a:r>
                      <a:endParaRPr lang="ru-RU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9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Пустыни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9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Рельеф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49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Занятия населения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97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Нация населения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388615"/>
              </p:ext>
            </p:extLst>
          </p:nvPr>
        </p:nvGraphicFramePr>
        <p:xfrm>
          <a:off x="3419872" y="1531608"/>
          <a:ext cx="4752528" cy="4761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52528"/>
              </a:tblGrid>
              <a:tr h="535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Палестина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5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Иордан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5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Ливанские горы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5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Синайская</a:t>
                      </a:r>
                      <a:r>
                        <a:rPr lang="ru-RU" sz="2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пустыня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282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Гористая страна с плодородными равнинами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61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Земледелие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048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Евреи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74904628"/>
              </p:ext>
            </p:extLst>
          </p:nvPr>
        </p:nvGraphicFramePr>
        <p:xfrm>
          <a:off x="683568" y="1124744"/>
          <a:ext cx="7389440" cy="5250688"/>
        </p:xfrm>
        <a:graphic>
          <a:graphicData uri="http://schemas.openxmlformats.org/drawingml/2006/table">
            <a:tbl>
              <a:tblPr firstRow="1" firstCol="1" bandRow="1"/>
              <a:tblGrid>
                <a:gridCol w="3248865"/>
                <a:gridCol w="4140575"/>
              </a:tblGrid>
              <a:tr h="32932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480" marR="30480" marT="10160" marB="1016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Миф о всемирном потопе.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1016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36673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480" marR="30480" marT="10160" marB="1016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C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1016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C2"/>
                    </a:solidFill>
                  </a:tcPr>
                </a:tc>
              </a:tr>
              <a:tr h="36673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Персонаж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480" marR="30480" marT="10160" marB="1016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C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1016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C2"/>
                    </a:solidFill>
                  </a:tcPr>
                </a:tc>
              </a:tr>
              <a:tr h="36673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Спасающий бог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480" marR="30480" marT="10160" marB="1016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C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1016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C2"/>
                    </a:solidFill>
                  </a:tcPr>
                </a:tc>
              </a:tr>
              <a:tr h="36673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480" marR="30480" marT="10160" marB="1016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C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1016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C2"/>
                    </a:solidFill>
                  </a:tcPr>
                </a:tc>
              </a:tr>
              <a:tr h="36673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Длительность ливня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480" marR="30480" marT="10160" marB="1016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C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1016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C2"/>
                    </a:solidFill>
                  </a:tcPr>
                </a:tc>
              </a:tr>
              <a:tr h="36673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Птицы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480" marR="30480" marT="10160" marB="1016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C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1016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C2"/>
                    </a:solidFill>
                  </a:tcPr>
                </a:tc>
              </a:tr>
              <a:tr h="36673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причаливания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480" marR="30480" marT="10160" marB="1016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C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1016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C2"/>
                    </a:solidFill>
                  </a:tcPr>
                </a:tc>
              </a:tr>
              <a:tr h="36673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Жертвоприношение после спасения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480" marR="30480" marT="10160" marB="1016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C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1016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C2"/>
                    </a:solidFill>
                  </a:tcPr>
                </a:tc>
              </a:tr>
              <a:tr h="36673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Благословение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480" marR="30480" marT="10160" marB="1016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C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10160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C2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27584" y="294711"/>
            <a:ext cx="552991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Задание. 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Прочитайте текст и заполните таблицу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6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347681"/>
              </p:ext>
            </p:extLst>
          </p:nvPr>
        </p:nvGraphicFramePr>
        <p:xfrm>
          <a:off x="357158" y="357166"/>
          <a:ext cx="8429684" cy="595587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71702"/>
                <a:gridCol w="3071834"/>
                <a:gridCol w="3286148"/>
              </a:tblGrid>
              <a:tr h="338773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Тема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8" marR="12168" marT="6084" marB="6084"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Библейская история</a:t>
                      </a:r>
                      <a:endParaRPr lang="ru-RU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8" marR="12168" marT="6084" marB="6084"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Вавилонская легенда</a:t>
                      </a:r>
                      <a:endParaRPr lang="ru-RU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8" marR="12168" marT="6084" marB="6084" anchor="ctr"/>
                </a:tc>
              </a:tr>
              <a:tr h="557644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источник</a:t>
                      </a:r>
                      <a:endParaRPr lang="ru-RU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8" marR="12168" marT="6084" marB="6084"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книга Бытие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8" marR="12168" marT="6084" marB="6084"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клинописные таблички «Эпос о Гильгамеше»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8" marR="12168" marT="6084" marB="6084" anchor="ctr"/>
                </a:tc>
              </a:tr>
              <a:tr h="382212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персонаж</a:t>
                      </a:r>
                      <a:endParaRPr lang="ru-RU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8" marR="12168" marT="6084" marB="6084"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Ной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8" marR="12168" marT="6084" marB="6084"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Утнапишти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8" marR="12168" marT="6084" marB="6084" anchor="ctr"/>
                </a:tc>
              </a:tr>
              <a:tr h="497244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спасающий бог</a:t>
                      </a:r>
                      <a:endParaRPr lang="ru-RU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8" marR="12168" marT="6084" marB="6084"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Яхве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8" marR="12168" marT="6084" marB="6084"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Эа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8" marR="12168" marT="6084" marB="6084" anchor="ctr"/>
                </a:tc>
              </a:tr>
              <a:tr h="830416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приказ</a:t>
                      </a:r>
                      <a:endParaRPr lang="ru-RU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8" marR="12168" marT="6084" marB="6084"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Построить ковчег, взять семью и животных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8" marR="12168" marT="6084" marB="608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Построить ковчег, взять семью и животных</a:t>
                      </a:r>
                    </a:p>
                    <a:p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8" marR="12168" marT="6084" marB="6084" anchor="ctr"/>
                </a:tc>
              </a:tr>
              <a:tr h="557644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длительность ливня</a:t>
                      </a:r>
                      <a:endParaRPr lang="ru-RU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8" marR="12168" marT="6084" marB="6084"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дней и 40 ночей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8" marR="12168" marT="6084" marB="6084"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 дней и 7 ночей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8" marR="12168" marT="6084" marB="6084" anchor="ctr"/>
                </a:tc>
              </a:tr>
              <a:tr h="284871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птицы</a:t>
                      </a:r>
                      <a:endParaRPr lang="ru-RU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8" marR="12168" marT="6084" marB="6084"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 и голубь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8" marR="12168" marT="6084" marB="6084"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голубь, ласточка и ворон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8" marR="12168" marT="6084" marB="6084" anchor="ctr"/>
                </a:tc>
              </a:tr>
              <a:tr h="557644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место</a:t>
                      </a:r>
                      <a:r>
                        <a:rPr lang="ru-RU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причаливания</a:t>
                      </a:r>
                      <a:endParaRPr lang="ru-RU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8" marR="12168" marT="6084" marB="6084"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гора</a:t>
                      </a:r>
                      <a:r>
                        <a:rPr lang="ru-RU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Арарат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8" marR="12168" marT="6084" marB="6084"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гора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Ницир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8" marR="12168" marT="6084" marB="6084" anchor="ctr"/>
                </a:tc>
              </a:tr>
              <a:tr h="1103188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жертвоприношение</a:t>
                      </a:r>
                      <a:endParaRPr lang="ru-RU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8" marR="12168" marT="6084" marB="6084"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Постройка алтаря и принесение </a:t>
                      </a:r>
                      <a:r>
                        <a:rPr lang="ru-RU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жертвоприношеня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8" marR="12168" marT="6084" marB="608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Постройка алтаря и принесение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жертвоприношеня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8" marR="12168" marT="6084" marB="6084" anchor="ctr"/>
                </a:tc>
              </a:tr>
              <a:tr h="830416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благословление</a:t>
                      </a:r>
                      <a:endParaRPr lang="ru-RU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8" marR="12168" marT="6084" marB="6084"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Бог благословляет Ноя</a:t>
                      </a:r>
                      <a:endParaRPr lang="ru-RU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8" marR="12168" marT="6084" marB="6084"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Утнапишти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получает благословение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бога 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Энллиля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8" marR="12168" marT="6084" marB="608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97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/>
              <a:t>«Путаница»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0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4648200" y="1524000"/>
            <a:ext cx="4059936" cy="49768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endParaRPr lang="ru-RU" dirty="0" smtClean="0"/>
          </a:p>
          <a:p>
            <a:pPr marL="514350" indent="-514350">
              <a:buFont typeface="+mj-lt"/>
              <a:buAutoNum type="alphaUcPeriod"/>
            </a:pPr>
            <a:endParaRPr lang="ru-RU" dirty="0" smtClean="0"/>
          </a:p>
          <a:p>
            <a:pPr marL="514350" indent="-514350">
              <a:buFont typeface="+mj-lt"/>
              <a:buAutoNum type="alphaUcPeriod"/>
            </a:pPr>
            <a:endParaRPr lang="ru-RU" dirty="0" smtClean="0"/>
          </a:p>
          <a:p>
            <a:pPr marL="514350" indent="-514350">
              <a:buFont typeface="+mj-lt"/>
              <a:buAutoNum type="alphaUcPeriod"/>
            </a:pPr>
            <a:endParaRPr lang="ru-RU" dirty="0" smtClean="0"/>
          </a:p>
          <a:p>
            <a:pPr marL="514350" indent="-514350">
              <a:buFont typeface="+mj-lt"/>
              <a:buAutoNum type="alphaUcPeriod"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261303"/>
              </p:ext>
            </p:extLst>
          </p:nvPr>
        </p:nvGraphicFramePr>
        <p:xfrm>
          <a:off x="611560" y="1556792"/>
          <a:ext cx="5184576" cy="5120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92288"/>
                <a:gridCol w="2592288"/>
              </a:tblGrid>
              <a:tr h="806490">
                <a:tc>
                  <a:txBody>
                    <a:bodyPr/>
                    <a:lstStyle/>
                    <a:p>
                      <a:pPr marL="514350" indent="-514350">
                        <a:buAutoNum type="arabicPeriod"/>
                      </a:pPr>
                      <a:r>
                        <a:rPr lang="ru-RU" dirty="0" smtClean="0"/>
                        <a:t>Библия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А. Еврейский пророк, который вывел Адама.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8064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2. Моисей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</a:rPr>
                        <a:t>Б. первая женщина, жена 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8064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3. Адам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В. первый человек, сотворённый Богом.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564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4. Ева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Г. Единый Бог у евреев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0484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5. Яхве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Д. собрание книг религиозного содержания.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289002"/>
              </p:ext>
            </p:extLst>
          </p:nvPr>
        </p:nvGraphicFramePr>
        <p:xfrm>
          <a:off x="6156176" y="1628800"/>
          <a:ext cx="1944215" cy="17497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8843"/>
                <a:gridCol w="388843"/>
                <a:gridCol w="388843"/>
                <a:gridCol w="388843"/>
                <a:gridCol w="388843"/>
              </a:tblGrid>
              <a:tr h="874896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8748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11560" y="1081058"/>
            <a:ext cx="3073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buClr>
                <a:srgbClr val="9D936F">
                  <a:lumMod val="75000"/>
                </a:srgbClr>
              </a:buClr>
              <a:buSzPct val="128000"/>
            </a:pPr>
            <a:r>
              <a:rPr lang="ru-RU" sz="2000" b="1" dirty="0" smtClean="0">
                <a:gradFill>
                  <a:gsLst>
                    <a:gs pos="0">
                      <a:srgbClr val="000000"/>
                    </a:gs>
                    <a:gs pos="4000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1F2123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Обязательный уровень</a:t>
            </a:r>
            <a:endParaRPr lang="ru-RU" sz="2000" b="1" dirty="0">
              <a:gradFill>
                <a:gsLst>
                  <a:gs pos="0">
                    <a:srgbClr val="000000"/>
                  </a:gs>
                  <a:gs pos="40000">
                    <a:srgbClr val="000000">
                      <a:lumMod val="75000"/>
                      <a:lumOff val="25000"/>
                    </a:srgbClr>
                  </a:gs>
                  <a:gs pos="100000">
                    <a:srgbClr val="1F2123">
                      <a:alpha val="65000"/>
                    </a:srgb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364502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12160" y="3501008"/>
            <a:ext cx="2520280" cy="295232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Повышенный уровень.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вывод о месте религии в жизни палестинцев</a:t>
            </a:r>
          </a:p>
        </p:txBody>
      </p:sp>
    </p:spTree>
    <p:extLst>
      <p:ext uri="{BB962C8B-B14F-4D97-AF65-F5344CB8AC3E}">
        <p14:creationId xmlns:p14="http://schemas.microsoft.com/office/powerpoint/2010/main" val="195232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914586"/>
              </p:ext>
            </p:extLst>
          </p:nvPr>
        </p:nvGraphicFramePr>
        <p:xfrm>
          <a:off x="971600" y="2060848"/>
          <a:ext cx="6600055" cy="31179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20011"/>
                <a:gridCol w="1320011"/>
                <a:gridCol w="1320011"/>
                <a:gridCol w="1320011"/>
                <a:gridCol w="1320011"/>
              </a:tblGrid>
              <a:tr h="1558972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58972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5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«Дневник путешественника»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39725117"/>
              </p:ext>
            </p:extLst>
          </p:nvPr>
        </p:nvGraphicFramePr>
        <p:xfrm>
          <a:off x="683568" y="1844822"/>
          <a:ext cx="7632848" cy="41323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16424"/>
                <a:gridCol w="3816424"/>
              </a:tblGrid>
              <a:tr h="531251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1251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рек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1251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гор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1251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пустынь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1251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Нация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1251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 населения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6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Священное писание</a:t>
                      </a:r>
                    </a:p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708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043608" y="332655"/>
            <a:ext cx="68762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Трехуровневое домашнее задание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300" y="935835"/>
            <a:ext cx="7848872" cy="646008"/>
          </a:xfrm>
        </p:spPr>
        <p:txBody>
          <a:bodyPr/>
          <a:lstStyle/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1.Здание «Исторический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Параграф 16 пересказать. Составить </a:t>
            </a:r>
            <a:r>
              <a:rPr lang="ru-RU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 историческом деятеле из предложенного списка: Моисей, Яхве, Саул, Давид, Соломон, Голиаф, Иаков.</a:t>
            </a:r>
            <a:b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2.Задание: "Пишем историю" </a:t>
            </a:r>
            <a: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мини-сочинение на тему ( по выбору) «Сотворение мира», «Великий Царь Соломон», «Библейское происхождение человека», «Пророк – Моисей</a:t>
            </a:r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3.Задание: Рисуем историю»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Нарисовать рисунок на тему «Природа и люди Древней Палестины»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457200" y="2714620"/>
            <a:ext cx="8305800" cy="3571900"/>
          </a:xfrm>
        </p:spPr>
        <p:txBody>
          <a:bodyPr/>
          <a:lstStyle/>
          <a:p>
            <a:pPr lvl="0"/>
            <a:r>
              <a:rPr lang="ru-RU" dirty="0" smtClean="0"/>
              <a:t>1 </a:t>
            </a:r>
            <a:r>
              <a:rPr lang="ru-RU" sz="2800" dirty="0" smtClean="0"/>
              <a:t>Я познакомился с ...</a:t>
            </a:r>
            <a:br>
              <a:rPr lang="ru-RU" sz="2800" dirty="0" smtClean="0"/>
            </a:br>
            <a:r>
              <a:rPr lang="ru-RU" sz="2800" dirty="0" smtClean="0"/>
              <a:t>2 Было непросто ...</a:t>
            </a:r>
            <a:br>
              <a:rPr lang="ru-RU" sz="2800" dirty="0" smtClean="0"/>
            </a:br>
            <a:r>
              <a:rPr lang="ru-RU" sz="2800" dirty="0" smtClean="0"/>
              <a:t>3 Я добился ...</a:t>
            </a:r>
            <a:br>
              <a:rPr lang="ru-RU" sz="2800" dirty="0" smtClean="0"/>
            </a:br>
            <a:r>
              <a:rPr lang="ru-RU" sz="2800" dirty="0" smtClean="0"/>
              <a:t>4 У меня получилось ...</a:t>
            </a:r>
            <a:br>
              <a:rPr lang="ru-RU" sz="2800" dirty="0" smtClean="0"/>
            </a:br>
            <a:r>
              <a:rPr lang="ru-RU" sz="2800" dirty="0" smtClean="0"/>
              <a:t>5 Мне захотелось …</a:t>
            </a:r>
            <a:br>
              <a:rPr lang="ru-RU" sz="2800" dirty="0" smtClean="0"/>
            </a:br>
            <a:r>
              <a:rPr lang="ru-RU" sz="2800" dirty="0" smtClean="0"/>
              <a:t>6 Мне запомнилось ...</a:t>
            </a:r>
            <a:br>
              <a:rPr lang="ru-RU" sz="2800" dirty="0" smtClean="0"/>
            </a:br>
            <a:r>
              <a:rPr lang="ru-RU" sz="2800" dirty="0" smtClean="0"/>
              <a:t>7 Я научился</a:t>
            </a:r>
          </a:p>
          <a:p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305800" cy="142376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«Облако тегов»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необходимо закончить одну из предложенных фраз: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276872"/>
            <a:ext cx="7560840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«Оцени себя на уроке»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99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151440" cy="922036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«Угадай, что?»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619672" y="1628800"/>
            <a:ext cx="5832648" cy="40324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 столицей Мемфис был,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 Апис-бык всю вечность жил,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 всех богов не перечесть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мифов множество там есть.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672" y="1628800"/>
            <a:ext cx="5832648" cy="40324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 защищена великой стеной.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Стоят в ней дворцы, красоты неземной.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Парит ли дракон над ней, мы не знаем?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страна зовется ,,,,?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19672" y="1628800"/>
            <a:ext cx="5832648" cy="40324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Эвересте вы бы сразу разглядели</a:t>
            </a:r>
          </a:p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Каликут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Мадрас и Дели,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сказочный Бомбей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танцем ядовитых змей,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Йогов, пляшущих на углях,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Обезьян и тигров в джунглях,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Носорога, что как танк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Движется вдоль речки Ганг...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высоты видны все храмы: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Будды, Вишну, Кришну, Рамы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Виден Шивы третий глаз...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Панорама - высший класс!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03648" y="1484784"/>
            <a:ext cx="6048672" cy="41764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 мореплавателей на месте не стоит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Придумала пурпур, стекло, алфавит.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Великие Библ, Тир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Сидон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Стоят за холмами Ливанских гор.</a:t>
            </a:r>
          </a:p>
        </p:txBody>
      </p:sp>
    </p:spTree>
    <p:extLst>
      <p:ext uri="{BB962C8B-B14F-4D97-AF65-F5344CB8AC3E}">
        <p14:creationId xmlns:p14="http://schemas.microsoft.com/office/powerpoint/2010/main" val="96594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6000" dirty="0" smtClean="0"/>
              <a:t>Спасибо за работу на уроке!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95710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86116" y="28572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314324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171448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71736" y="100010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28572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714876" y="28572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29256" y="28572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57356" y="100010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714876" y="100010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00496" y="100010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857356" y="171448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571736" y="171448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858016" y="171448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143636" y="171448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429256" y="171448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14876" y="171448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00496" y="171448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142976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857356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571736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572396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858016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143636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429256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714876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000496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571736" y="314324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429256" y="314324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714876" y="314324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000496" y="314324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286116" y="100010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357950" y="4572008"/>
            <a:ext cx="2643206" cy="172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Священный бык в Древнем Египте?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857488" y="42860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endParaRPr lang="ru-RU" sz="2800" b="1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000496" y="28572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>
                <a:solidFill>
                  <a:srgbClr val="0070C0"/>
                </a:solidFill>
              </a:rPr>
              <a:t>П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714876" y="28572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И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429256" y="28572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С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357290" y="100010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b="1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857356" y="1000108"/>
            <a:ext cx="7143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571736" y="1000108"/>
            <a:ext cx="7143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286116" y="1000108"/>
            <a:ext cx="7143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000496" y="1000108"/>
            <a:ext cx="7143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714876" y="1000108"/>
            <a:ext cx="7143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70" name="Овал 69">
            <a:hlinkClick r:id="" action="ppaction://hlinkshowjump?jump=nextslide"/>
          </p:cNvPr>
          <p:cNvSpPr/>
          <p:nvPr/>
        </p:nvSpPr>
        <p:spPr>
          <a:xfrm>
            <a:off x="8429652" y="6429396"/>
            <a:ext cx="357190" cy="28572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4899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86116" y="28572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314324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171448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71736" y="100010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28572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714876" y="28572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29256" y="28572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57356" y="100010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714876" y="100010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00496" y="100010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857356" y="171448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571736" y="171448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858016" y="171448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143636" y="171448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429256" y="171448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14876" y="171448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00496" y="171448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142976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857356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571736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572396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858016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143636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429256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714876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000496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571736" y="314324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429256" y="314324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714876" y="314324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000496" y="314324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286116" y="100010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357950" y="4572008"/>
            <a:ext cx="2643206" cy="172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Специальное приспособление для поднятия воды на большую высоту в Древнем Египте?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857488" y="42860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endParaRPr lang="ru-RU" sz="2800" b="1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000496" y="28572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>
                <a:solidFill>
                  <a:srgbClr val="0070C0"/>
                </a:solidFill>
              </a:rPr>
              <a:t>П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714876" y="28572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И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429256" y="28572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С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428728" y="114298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endParaRPr lang="ru-RU" sz="2800" b="1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857356" y="1000108"/>
            <a:ext cx="7143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Ш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571736" y="1000108"/>
            <a:ext cx="7143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286116" y="1000108"/>
            <a:ext cx="7143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rgbClr val="0070C0"/>
                </a:solidFill>
              </a:rPr>
              <a:t>Д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000496" y="1000108"/>
            <a:ext cx="7143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У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4714876" y="1000108"/>
            <a:ext cx="7143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Ф</a:t>
            </a:r>
          </a:p>
        </p:txBody>
      </p:sp>
      <p:sp>
        <p:nvSpPr>
          <p:cNvPr id="69" name="Овал 68">
            <a:hlinkClick r:id="" action="ppaction://hlinkshowjump?jump=nextslide"/>
          </p:cNvPr>
          <p:cNvSpPr/>
          <p:nvPr/>
        </p:nvSpPr>
        <p:spPr>
          <a:xfrm>
            <a:off x="8429652" y="6429396"/>
            <a:ext cx="357190" cy="28572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4051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86116" y="28572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314324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171448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71736" y="100010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28572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714876" y="28572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29256" y="28572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57356" y="100010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714876" y="100010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00496" y="100010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857356" y="171448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571736" y="171448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858016" y="171448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143636" y="171448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429256" y="171448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14876" y="171448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00496" y="171448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142976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857356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571736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572396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858016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143636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429256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714876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000496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571736" y="314324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429256" y="314324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714876" y="314324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000496" y="314324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286116" y="100010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714876" y="4437112"/>
            <a:ext cx="4286280" cy="186289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Столица древнего Египта, построенная фараоном-жрецом?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857488" y="42860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endParaRPr lang="ru-RU" sz="2800" b="1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000496" y="28572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>
                <a:solidFill>
                  <a:srgbClr val="0070C0"/>
                </a:solidFill>
              </a:rPr>
              <a:t>П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714876" y="28572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И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429256" y="28572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С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428728" y="114298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endParaRPr lang="ru-RU" sz="2800" b="1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857356" y="1000108"/>
            <a:ext cx="7143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Ш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2571736" y="1000108"/>
            <a:ext cx="7143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А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3286116" y="1000108"/>
            <a:ext cx="7143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rgbClr val="0070C0"/>
                </a:solidFill>
              </a:rPr>
              <a:t>Д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000496" y="1000108"/>
            <a:ext cx="7143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У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4714876" y="1000108"/>
            <a:ext cx="7143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Ф</a:t>
            </a:r>
          </a:p>
        </p:txBody>
      </p:sp>
      <p:sp>
        <p:nvSpPr>
          <p:cNvPr id="69" name="Овал 68">
            <a:hlinkClick r:id="" action="ppaction://hlinkshowjump?jump=nextslide"/>
          </p:cNvPr>
          <p:cNvSpPr/>
          <p:nvPr/>
        </p:nvSpPr>
        <p:spPr>
          <a:xfrm>
            <a:off x="8429652" y="6429396"/>
            <a:ext cx="357190" cy="28572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1428728" y="185736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endParaRPr lang="ru-RU" sz="2800" b="1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57356" y="171448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А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571736" y="171448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0070C0"/>
                </a:solidFill>
              </a:rPr>
              <a:t>Х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286116" y="171448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Е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000496" y="171448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Т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714876" y="171448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А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429256" y="171448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Т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143636" y="171448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О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858016" y="171448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Н</a:t>
            </a:r>
          </a:p>
        </p:txBody>
      </p:sp>
    </p:spTree>
    <p:extLst>
      <p:ext uri="{BB962C8B-B14F-4D97-AF65-F5344CB8AC3E}">
        <p14:creationId xmlns:p14="http://schemas.microsoft.com/office/powerpoint/2010/main" val="415222763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86116" y="28572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314324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171448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71736" y="100010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28572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714876" y="28572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29256" y="28572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57356" y="100010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714876" y="100010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00496" y="100010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857356" y="171448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571736" y="171448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858016" y="171448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143636" y="171448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429256" y="171448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14876" y="171448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00496" y="171448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142976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857356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571736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429256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714876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000496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571736" y="314324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429256" y="314324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714876" y="314324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000496" y="314324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286116" y="100010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072066" y="4687110"/>
            <a:ext cx="3868450" cy="172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СТРАНА МОРЕПЛАВАТЕЛЕЙ?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857488" y="42860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endParaRPr lang="ru-RU" sz="2800" b="1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000496" y="28572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>
                <a:solidFill>
                  <a:srgbClr val="0070C0"/>
                </a:solidFill>
              </a:rPr>
              <a:t>П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714876" y="28572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И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429256" y="28572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С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428728" y="114298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endParaRPr lang="ru-RU" sz="2800" b="1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857356" y="1000108"/>
            <a:ext cx="7143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Ш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2571736" y="1000108"/>
            <a:ext cx="7143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А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3286116" y="1000108"/>
            <a:ext cx="7143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Д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4000496" y="1000108"/>
            <a:ext cx="7143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У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4714876" y="1000108"/>
            <a:ext cx="7143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Ф</a:t>
            </a:r>
          </a:p>
        </p:txBody>
      </p:sp>
      <p:sp>
        <p:nvSpPr>
          <p:cNvPr id="69" name="Овал 68">
            <a:hlinkClick r:id="" action="ppaction://hlinkshowjump?jump=nextslide"/>
          </p:cNvPr>
          <p:cNvSpPr/>
          <p:nvPr/>
        </p:nvSpPr>
        <p:spPr>
          <a:xfrm>
            <a:off x="8429652" y="6429396"/>
            <a:ext cx="357190" cy="28572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1428728" y="185736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endParaRPr lang="ru-RU" sz="2800" b="1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57356" y="171448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А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571736" y="171448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>
                <a:solidFill>
                  <a:srgbClr val="0070C0"/>
                </a:solidFill>
              </a:rPr>
              <a:t>Х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286116" y="171448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Е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000496" y="171448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Т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714876" y="171448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А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429256" y="171448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>
                <a:solidFill>
                  <a:srgbClr val="0070C0"/>
                </a:solidFill>
              </a:rPr>
              <a:t>Т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143636" y="171448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О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858016" y="171448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Н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14348" y="257174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endParaRPr lang="ru-RU" sz="2800" b="1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142976" y="242886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Ф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714876" y="242886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>
                <a:solidFill>
                  <a:srgbClr val="0070C0"/>
                </a:solidFill>
              </a:rPr>
              <a:t>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429256" y="242886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Я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000496" y="242886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К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286116" y="242886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И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857356" y="242886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>
                <a:solidFill>
                  <a:srgbClr val="0070C0"/>
                </a:solidFill>
              </a:rPr>
              <a:t>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571736" y="242886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Н</a:t>
            </a:r>
          </a:p>
        </p:txBody>
      </p:sp>
    </p:spTree>
    <p:extLst>
      <p:ext uri="{BB962C8B-B14F-4D97-AF65-F5344CB8AC3E}">
        <p14:creationId xmlns:p14="http://schemas.microsoft.com/office/powerpoint/2010/main" val="69922294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86116" y="28572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314324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171448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71736" y="100010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28572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714876" y="28572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29256" y="28572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57356" y="100010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714876" y="100010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00496" y="100010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857356" y="171448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571736" y="171448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858016" y="171448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143636" y="171448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429256" y="171448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14876" y="171448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00496" y="171448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142976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857356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571736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429256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714876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000496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571736" y="314324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429256" y="314324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714876" y="314324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000496" y="314324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286116" y="100010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220072" y="4509120"/>
            <a:ext cx="3795785" cy="17908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Так назывался один из трех главных городов древней Финикии?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857488" y="42860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endParaRPr lang="ru-RU" sz="2800" b="1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000496" y="28572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>
                <a:solidFill>
                  <a:srgbClr val="0070C0"/>
                </a:solidFill>
              </a:rPr>
              <a:t>П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714876" y="28572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И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429256" y="28572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С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428728" y="114298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endParaRPr lang="ru-RU" sz="2800" b="1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857356" y="1000108"/>
            <a:ext cx="7143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Ш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2571736" y="1000108"/>
            <a:ext cx="7143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А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3286116" y="1000108"/>
            <a:ext cx="7143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rgbClr val="0070C0"/>
                </a:solidFill>
              </a:rPr>
              <a:t>Д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000496" y="1000108"/>
            <a:ext cx="7143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У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4714876" y="1000108"/>
            <a:ext cx="7143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Ф</a:t>
            </a:r>
          </a:p>
        </p:txBody>
      </p:sp>
      <p:sp>
        <p:nvSpPr>
          <p:cNvPr id="69" name="Овал 68">
            <a:hlinkClick r:id="" action="ppaction://hlinkshowjump?jump=nextslide"/>
          </p:cNvPr>
          <p:cNvSpPr/>
          <p:nvPr/>
        </p:nvSpPr>
        <p:spPr>
          <a:xfrm>
            <a:off x="8429652" y="6429396"/>
            <a:ext cx="357190" cy="28572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1428728" y="185736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endParaRPr lang="ru-RU" sz="2800" b="1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57356" y="171448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А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571736" y="171448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>
                <a:solidFill>
                  <a:srgbClr val="0070C0"/>
                </a:solidFill>
              </a:rPr>
              <a:t>Х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286116" y="171448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Е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000496" y="171448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Т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714876" y="171448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А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429256" y="171448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>
                <a:solidFill>
                  <a:srgbClr val="0070C0"/>
                </a:solidFill>
              </a:rPr>
              <a:t>Т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143636" y="171448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О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858016" y="171448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Н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14348" y="257174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endParaRPr lang="ru-RU" sz="2800" b="1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142976" y="242886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Ф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714876" y="242886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>
                <a:solidFill>
                  <a:srgbClr val="0070C0"/>
                </a:solidFill>
              </a:rPr>
              <a:t>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429256" y="242886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Я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000496" y="242886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К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286116" y="242886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И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857356" y="242886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>
                <a:solidFill>
                  <a:srgbClr val="0070C0"/>
                </a:solidFill>
              </a:rPr>
              <a:t>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571736" y="242886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Н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143108" y="328612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</a:t>
            </a:r>
            <a:endParaRPr lang="ru-RU" sz="2800" b="1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286116" y="314324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571736" y="314324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С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000496" y="314324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0070C0"/>
                </a:solidFill>
              </a:rPr>
              <a:t>Д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429256" y="314324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0070C0"/>
                </a:solidFill>
              </a:rPr>
              <a:t>Н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714876" y="314324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О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81244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Проанализируйте  карту, с какими цивилизациями мы уже познакомились? Какое государство нам не знакомо?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8358246" cy="505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Горизонтальный свиток 10"/>
          <p:cNvSpPr/>
          <p:nvPr/>
        </p:nvSpPr>
        <p:spPr>
          <a:xfrm>
            <a:off x="2258398" y="4464851"/>
            <a:ext cx="1377497" cy="35719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Палестина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1511364" y="5006707"/>
            <a:ext cx="1024653" cy="50613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7283018" y="4603174"/>
            <a:ext cx="1188132" cy="43773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Индия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1518406" y="3504392"/>
            <a:ext cx="1553396" cy="4286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Финикия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7452320" y="2017134"/>
            <a:ext cx="1224136" cy="33174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2000232" y="3429000"/>
            <a:ext cx="1071570" cy="14287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691680" y="5143512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Египет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2320" y="1979548"/>
            <a:ext cx="849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итай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1085" y="476672"/>
            <a:ext cx="7204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«Найти незнакомца»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Древняя Палестина.</a:t>
            </a:r>
            <a:endParaRPr lang="ru-RU" dirty="0"/>
          </a:p>
        </p:txBody>
      </p:sp>
      <p:pic>
        <p:nvPicPr>
          <p:cNvPr id="13" name="Picture 2" descr="C:\Users\Андрей\Desktop\6694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-60893" y="-1179512"/>
            <a:ext cx="9289032" cy="1040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олилиния 16"/>
          <p:cNvSpPr/>
          <p:nvPr/>
        </p:nvSpPr>
        <p:spPr>
          <a:xfrm>
            <a:off x="5339571" y="1628800"/>
            <a:ext cx="2585824" cy="2520280"/>
          </a:xfrm>
          <a:custGeom>
            <a:avLst/>
            <a:gdLst>
              <a:gd name="connsiteX0" fmla="*/ 339969 w 1995268"/>
              <a:gd name="connsiteY0" fmla="*/ 1981200 h 2086708"/>
              <a:gd name="connsiteX1" fmla="*/ 1859280 w 1995268"/>
              <a:gd name="connsiteY1" fmla="*/ 1066800 h 2086708"/>
              <a:gd name="connsiteX2" fmla="*/ 1155895 w 1995268"/>
              <a:gd name="connsiteY2" fmla="*/ 11723 h 2086708"/>
              <a:gd name="connsiteX3" fmla="*/ 325902 w 1995268"/>
              <a:gd name="connsiteY3" fmla="*/ 996462 h 2086708"/>
              <a:gd name="connsiteX4" fmla="*/ 16412 w 1995268"/>
              <a:gd name="connsiteY4" fmla="*/ 1460696 h 2086708"/>
              <a:gd name="connsiteX5" fmla="*/ 424375 w 1995268"/>
              <a:gd name="connsiteY5" fmla="*/ 2009336 h 2086708"/>
              <a:gd name="connsiteX6" fmla="*/ 382172 w 1995268"/>
              <a:gd name="connsiteY6" fmla="*/ 1924930 h 2086708"/>
              <a:gd name="connsiteX7" fmla="*/ 382172 w 1995268"/>
              <a:gd name="connsiteY7" fmla="*/ 1924930 h 208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5268" h="2086708">
                <a:moveTo>
                  <a:pt x="339969" y="1981200"/>
                </a:moveTo>
                <a:cubicBezTo>
                  <a:pt x="1031630" y="1688123"/>
                  <a:pt x="1723292" y="1395046"/>
                  <a:pt x="1859280" y="1066800"/>
                </a:cubicBezTo>
                <a:cubicBezTo>
                  <a:pt x="1995268" y="738554"/>
                  <a:pt x="1411458" y="23446"/>
                  <a:pt x="1155895" y="11723"/>
                </a:cubicBezTo>
                <a:cubicBezTo>
                  <a:pt x="900332" y="0"/>
                  <a:pt x="515816" y="754967"/>
                  <a:pt x="325902" y="996462"/>
                </a:cubicBezTo>
                <a:cubicBezTo>
                  <a:pt x="135988" y="1237957"/>
                  <a:pt x="0" y="1291884"/>
                  <a:pt x="16412" y="1460696"/>
                </a:cubicBezTo>
                <a:cubicBezTo>
                  <a:pt x="32824" y="1629508"/>
                  <a:pt x="363415" y="1931964"/>
                  <a:pt x="424375" y="2009336"/>
                </a:cubicBezTo>
                <a:cubicBezTo>
                  <a:pt x="485335" y="2086708"/>
                  <a:pt x="382172" y="1924930"/>
                  <a:pt x="382172" y="1924930"/>
                </a:cubicBezTo>
                <a:lnTo>
                  <a:pt x="382172" y="192493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1315</TotalTime>
  <Words>573</Words>
  <Application>Microsoft Office PowerPoint</Application>
  <PresentationFormat>Экран (4:3)</PresentationFormat>
  <Paragraphs>248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Открытый урок истории в 5 классе Тема «Древняя Палестина»</vt:lpstr>
      <vt:lpstr>«Угадай, что?»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Проанализируйте  карту, с какими цивилизациями мы уже познакомились? Какое государство нам не знакомо?</vt:lpstr>
      <vt:lpstr>Древняя Палестина.</vt:lpstr>
      <vt:lpstr>«ДОМЫСЛИВАНИЕ»</vt:lpstr>
      <vt:lpstr>«Исследователи»</vt:lpstr>
      <vt:lpstr>Презентация PowerPoint</vt:lpstr>
      <vt:lpstr>Презентация PowerPoint</vt:lpstr>
      <vt:lpstr>«Путаница» </vt:lpstr>
      <vt:lpstr>Презентация PowerPoint</vt:lpstr>
      <vt:lpstr>«Дневник путешественника»</vt:lpstr>
      <vt:lpstr>1.Здание «Исторический синквейн»  Параграф 16 пересказать. Составить синквейн об историческом деятеле из предложенного списка: Моисей, Яхве, Саул, Давид, Соломон, Голиаф, Иаков.   2.Задание: "Пишем историю"  Подготовить мини-сочинение на тему ( по выбору) «Сотворение мира», «Великий Царь Соломон», «Библейское происхождение человека», «Пророк – Моисей».  3.Задание: Рисуем историю» Нарисовать рисунок на тему «Природа и люди Древней Палестины» </vt:lpstr>
      <vt:lpstr>Рефлексия «Облако тегов» необходимо закончить одну из предложенных фраз: </vt:lpstr>
      <vt:lpstr>«Оцени себя на уроке»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Древняя Палестина</dc:title>
  <dc:creator>Митяй</dc:creator>
  <cp:lastModifiedBy>Александр</cp:lastModifiedBy>
  <cp:revision>116</cp:revision>
  <dcterms:created xsi:type="dcterms:W3CDTF">2012-11-18T10:22:06Z</dcterms:created>
  <dcterms:modified xsi:type="dcterms:W3CDTF">2015-11-17T08:33:44Z</dcterms:modified>
</cp:coreProperties>
</file>