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4" r:id="rId4"/>
    <p:sldId id="273" r:id="rId5"/>
    <p:sldId id="264" r:id="rId6"/>
    <p:sldId id="268" r:id="rId7"/>
    <p:sldId id="275" r:id="rId8"/>
    <p:sldId id="276" r:id="rId9"/>
    <p:sldId id="277" r:id="rId10"/>
    <p:sldId id="278" r:id="rId11"/>
    <p:sldId id="279" r:id="rId12"/>
    <p:sldId id="280" r:id="rId13"/>
    <p:sldId id="282" r:id="rId14"/>
    <p:sldId id="283" r:id="rId15"/>
    <p:sldId id="284" r:id="rId16"/>
    <p:sldId id="281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56E8-5401-4B8B-828A-3ABD67B8F7B0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9B156E8-5401-4B8B-828A-3ABD67B8F7B0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25EC899-FFDA-4B4C-B3F6-8A9E1A5174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280648" cy="2664296"/>
          </a:xfrm>
        </p:spPr>
        <p:txBody>
          <a:bodyPr/>
          <a:lstStyle/>
          <a:p>
            <a:r>
              <a:rPr lang="ru-RU" b="1" dirty="0" smtClean="0"/>
              <a:t>Парламент против короля. Революция в англии.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5337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/>
              <a:t>	По </a:t>
            </a:r>
            <a:r>
              <a:rPr lang="ru-RU" sz="3200" dirty="0"/>
              <a:t>прочтении настоящей петиции и по полном уяснении ее </a:t>
            </a:r>
            <a:r>
              <a:rPr lang="ru-RU" sz="3200" dirty="0" smtClean="0"/>
              <a:t>содержания </a:t>
            </a:r>
            <a:r>
              <a:rPr lang="ru-RU" sz="3200" dirty="0"/>
              <a:t>названным государем королем был дан в полном собрании парламента такой ответ: «Да будет сделано по сему желанию».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5656" y="692696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КОНЕЦ ДОКУМЕНТА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12242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ДОЛГИЙ ПАРЛАМЕНТ (1640-1649)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768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Важные вехи в истории Долгого парламента:</a:t>
            </a:r>
          </a:p>
          <a:p>
            <a:pPr marL="0" indent="0" algn="just">
              <a:buNone/>
            </a:pPr>
            <a:r>
              <a:rPr lang="ru-RU" b="1" dirty="0" smtClean="0"/>
              <a:t>1641</a:t>
            </a:r>
            <a:r>
              <a:rPr lang="ru-RU" dirty="0" smtClean="0"/>
              <a:t> – Акт об упразднении суда Звездной палаты.</a:t>
            </a:r>
          </a:p>
          <a:p>
            <a:pPr marL="0" indent="0" algn="just">
              <a:buNone/>
            </a:pPr>
            <a:r>
              <a:rPr lang="ru-RU" b="1" dirty="0"/>
              <a:t>т</a:t>
            </a:r>
            <a:r>
              <a:rPr lang="ru-RU" b="1" dirty="0" smtClean="0"/>
              <a:t>огда же </a:t>
            </a:r>
            <a:r>
              <a:rPr lang="ru-RU" dirty="0" smtClean="0"/>
              <a:t>– Великая Ремонстрация. </a:t>
            </a:r>
          </a:p>
          <a:p>
            <a:pPr marL="0" indent="0" algn="just">
              <a:buNone/>
            </a:pPr>
            <a:r>
              <a:rPr lang="ru-RU" b="1" dirty="0" smtClean="0"/>
              <a:t>1645</a:t>
            </a:r>
            <a:r>
              <a:rPr lang="ru-RU" dirty="0" smtClean="0"/>
              <a:t> – создание </a:t>
            </a:r>
            <a:r>
              <a:rPr lang="ru-RU" i="1" dirty="0" smtClean="0"/>
              <a:t>армии нового образца.</a:t>
            </a:r>
          </a:p>
          <a:p>
            <a:pPr marL="0" indent="0" algn="just">
              <a:buNone/>
            </a:pPr>
            <a:r>
              <a:rPr lang="ru-RU" b="1" dirty="0" smtClean="0"/>
              <a:t>16.06.1645 </a:t>
            </a:r>
            <a:r>
              <a:rPr lang="ru-RU" dirty="0" smtClean="0"/>
              <a:t>– победа армии парламента над армией короля возле деревни </a:t>
            </a:r>
            <a:r>
              <a:rPr lang="ru-RU" dirty="0" err="1" smtClean="0"/>
              <a:t>Нейзби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b="1" dirty="0" smtClean="0"/>
              <a:t>1648 </a:t>
            </a:r>
            <a:r>
              <a:rPr lang="ru-RU" dirty="0" smtClean="0"/>
              <a:t>– </a:t>
            </a:r>
            <a:r>
              <a:rPr lang="ru-RU" dirty="0" err="1" smtClean="0"/>
              <a:t>Прайдова</a:t>
            </a:r>
            <a:r>
              <a:rPr lang="ru-RU" dirty="0" smtClean="0"/>
              <a:t> чистка.</a:t>
            </a:r>
          </a:p>
          <a:p>
            <a:pPr marL="0" indent="0" algn="just">
              <a:buNone/>
            </a:pPr>
            <a:r>
              <a:rPr lang="ru-RU" b="1" dirty="0" smtClean="0"/>
              <a:t>май 1649 </a:t>
            </a:r>
            <a:r>
              <a:rPr lang="ru-RU" dirty="0" smtClean="0"/>
              <a:t>– провозглашение Англии </a:t>
            </a:r>
            <a:r>
              <a:rPr lang="ru-RU" i="1" dirty="0" smtClean="0"/>
              <a:t>республикой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978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48680"/>
            <a:ext cx="3384376" cy="6120040"/>
          </a:xfrm>
        </p:spPr>
      </p:pic>
      <p:sp>
        <p:nvSpPr>
          <p:cNvPr id="5" name="TextBox 4"/>
          <p:cNvSpPr txBox="1"/>
          <p:nvPr/>
        </p:nvSpPr>
        <p:spPr>
          <a:xfrm>
            <a:off x="179512" y="836712"/>
            <a:ext cx="54726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1. …суд</a:t>
            </a:r>
            <a:r>
              <a:rPr lang="ru-RU" sz="3000" dirty="0"/>
              <a:t>, обычно именуемый «звездной палатой», и вся </a:t>
            </a:r>
            <a:r>
              <a:rPr lang="ru-RU" sz="3000" dirty="0" smtClean="0"/>
              <a:t>юрисдикция</a:t>
            </a:r>
            <a:r>
              <a:rPr lang="ru-RU" sz="3000" dirty="0"/>
              <a:t>, полномочия и власть, принадлежащие или </a:t>
            </a:r>
            <a:r>
              <a:rPr lang="ru-RU" sz="3000" dirty="0" smtClean="0"/>
              <a:t>осуществляемые </a:t>
            </a:r>
            <a:r>
              <a:rPr lang="ru-RU" sz="3000" dirty="0"/>
              <a:t>указанным выше судом или кем-либо из его судей, судейских или должностных лиц с 1 августа (1641 г.) безоговорочно и полностью уничтожаются, упраздняются и прекращают свое существование. </a:t>
            </a:r>
          </a:p>
        </p:txBody>
      </p:sp>
    </p:spTree>
    <p:extLst>
      <p:ext uri="{BB962C8B-B14F-4D97-AF65-F5344CB8AC3E}">
        <p14:creationId xmlns:p14="http://schemas.microsoft.com/office/powerpoint/2010/main" val="4129108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ОЛИВЕР КРОМВЕЛЬ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1268760"/>
            <a:ext cx="4794692" cy="5589240"/>
          </a:xfrm>
        </p:spPr>
      </p:pic>
    </p:spTree>
    <p:extLst>
      <p:ext uri="{BB962C8B-B14F-4D97-AF65-F5344CB8AC3E}">
        <p14:creationId xmlns:p14="http://schemas.microsoft.com/office/powerpoint/2010/main" val="2686377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ОЛИВЕР КРОМВЕЛЬ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976" y="1268760"/>
            <a:ext cx="4600197" cy="5589240"/>
          </a:xfrm>
        </p:spPr>
      </p:pic>
    </p:spTree>
    <p:extLst>
      <p:ext uri="{BB962C8B-B14F-4D97-AF65-F5344CB8AC3E}">
        <p14:creationId xmlns:p14="http://schemas.microsoft.com/office/powerpoint/2010/main" val="1727085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5852160"/>
          </a:xfrm>
        </p:spPr>
      </p:pic>
    </p:spTree>
    <p:extLst>
      <p:ext uri="{BB962C8B-B14F-4D97-AF65-F5344CB8AC3E}">
        <p14:creationId xmlns:p14="http://schemas.microsoft.com/office/powerpoint/2010/main" val="950290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Акт об объявлении Англии свободным государством </a:t>
            </a:r>
            <a:r>
              <a:rPr lang="ru-RU" dirty="0" smtClean="0"/>
              <a:t>19 </a:t>
            </a:r>
            <a:r>
              <a:rPr lang="ru-RU" dirty="0"/>
              <a:t>мая 1649 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800" dirty="0" smtClean="0"/>
              <a:t>	Объявляется </a:t>
            </a:r>
            <a:r>
              <a:rPr lang="ru-RU" sz="2800" dirty="0"/>
              <a:t>и постановляется ныне существующим парламентом и его властью, что народ Англии и всех принадлежащих ей владений и территорий есть и будет, и настоящим установил, образовал, учредил и утвердил быть республикой и свободным государством, и что отныне он будет управляться как республика и свободное государство, </a:t>
            </a:r>
            <a:r>
              <a:rPr lang="ru-RU" sz="2800" dirty="0" smtClean="0"/>
              <a:t>верховной </a:t>
            </a:r>
            <a:r>
              <a:rPr lang="ru-RU" sz="2800" dirty="0"/>
              <a:t>властью английской нации, представителями народа в </a:t>
            </a:r>
            <a:r>
              <a:rPr lang="ru-RU" sz="2800" dirty="0" smtClean="0"/>
              <a:t>парламенте </a:t>
            </a:r>
            <a:r>
              <a:rPr lang="ru-RU" sz="2800" dirty="0"/>
              <a:t>и теми, которых они назначат и определят в качестве </a:t>
            </a:r>
            <a:r>
              <a:rPr lang="ru-RU" sz="2800" dirty="0" smtClean="0"/>
              <a:t>подчиненных </a:t>
            </a:r>
            <a:r>
              <a:rPr lang="ru-RU" sz="2800" dirty="0"/>
              <a:t>им должностных лиц и чиновников, ко благу народа и без какого бы то ни было короля и палаты лордов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8350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Урок усвоен!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94000"/>
            <a:ext cx="3652089" cy="5364000"/>
          </a:xfrm>
        </p:spPr>
      </p:pic>
    </p:spTree>
    <p:extLst>
      <p:ext uri="{BB962C8B-B14F-4D97-AF65-F5344CB8AC3E}">
        <p14:creationId xmlns:p14="http://schemas.microsoft.com/office/powerpoint/2010/main" val="67691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5157192"/>
          </a:xfrm>
        </p:spPr>
      </p:pic>
    </p:spTree>
    <p:extLst>
      <p:ext uri="{BB962C8B-B14F-4D97-AF65-F5344CB8AC3E}">
        <p14:creationId xmlns:p14="http://schemas.microsoft.com/office/powerpoint/2010/main" val="234641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4"/>
          <a:stretch/>
        </p:blipFill>
        <p:spPr>
          <a:xfrm>
            <a:off x="2195736" y="360132"/>
            <a:ext cx="5098874" cy="6480000"/>
          </a:xfrm>
        </p:spPr>
      </p:pic>
    </p:spTree>
    <p:extLst>
      <p:ext uri="{BB962C8B-B14F-4D97-AF65-F5344CB8AC3E}">
        <p14:creationId xmlns:p14="http://schemas.microsoft.com/office/powerpoint/2010/main" val="3803633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990600"/>
          </a:xfrm>
        </p:spPr>
        <p:txBody>
          <a:bodyPr/>
          <a:lstStyle/>
          <a:p>
            <a:pPr algn="ctr"/>
            <a:r>
              <a:rPr lang="ru-RU" b="1" dirty="0" smtClean="0"/>
              <a:t>ЯКОВ </a:t>
            </a:r>
            <a:r>
              <a:rPr lang="en-US" b="1" dirty="0" smtClean="0"/>
              <a:t>I</a:t>
            </a:r>
            <a:r>
              <a:rPr lang="ru-RU" b="1" dirty="0" smtClean="0"/>
              <a:t> СТЮАРТ (1603-1625)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098000"/>
            <a:ext cx="4170135" cy="5760000"/>
          </a:xfrm>
        </p:spPr>
      </p:pic>
    </p:spTree>
    <p:extLst>
      <p:ext uri="{BB962C8B-B14F-4D97-AF65-F5344CB8AC3E}">
        <p14:creationId xmlns:p14="http://schemas.microsoft.com/office/powerpoint/2010/main" val="1893510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Яков I. «Истинный закон свободной монархии» (1603 г.)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76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/>
              <a:t>	Действительно</a:t>
            </a:r>
            <a:r>
              <a:rPr lang="ru-RU" sz="3200" dirty="0"/>
              <a:t>, король издает ежедневно статуты и ордонансы, подкрепляя их теми наказаниями, которые он считает подходящими, без какого- либо участия парламента или сословий; в то же время не во власти парламента издание какого-либо закона или статута без того, чтобы королевский скипетр не прикоснулся к нему, сообщая ему законную силу.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06480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283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dirty="0"/>
              <a:t>	</a:t>
            </a:r>
            <a:r>
              <a:rPr lang="ru-RU" sz="3200" dirty="0" smtClean="0"/>
              <a:t>И </a:t>
            </a:r>
            <a:r>
              <a:rPr lang="ru-RU" sz="3200" dirty="0"/>
              <a:t>как представляется очевидным, что король является верхов- </a:t>
            </a:r>
            <a:r>
              <a:rPr lang="ru-RU" sz="3200" dirty="0" err="1"/>
              <a:t>ным</a:t>
            </a:r>
            <a:r>
              <a:rPr lang="ru-RU" sz="3200" dirty="0"/>
              <a:t> властителем над всей страною, точно так же он является господи- ном над всяким лицом, которое в ней обитает, имея право жизни и смерти над каждым из обитателей. </a:t>
            </a:r>
            <a:endParaRPr lang="ru-RU" sz="3200" dirty="0" smtClean="0"/>
          </a:p>
          <a:p>
            <a:pPr marL="0" indent="0" algn="just">
              <a:buNone/>
            </a:pPr>
            <a:r>
              <a:rPr lang="ru-RU" sz="3200" dirty="0"/>
              <a:t>	</a:t>
            </a:r>
            <a:r>
              <a:rPr lang="ru-RU" sz="3200" dirty="0" smtClean="0"/>
              <a:t>Ввиду </a:t>
            </a:r>
            <a:r>
              <a:rPr lang="ru-RU" sz="3200" dirty="0"/>
              <a:t>этого, общие законы, выработанные публично в парламенте, по известным королю соображениям, в силу его власти, могут быть смягчены и приостановлены по причинам ему только известным.</a:t>
            </a:r>
          </a:p>
        </p:txBody>
      </p:sp>
    </p:spTree>
    <p:extLst>
      <p:ext uri="{BB962C8B-B14F-4D97-AF65-F5344CB8AC3E}">
        <p14:creationId xmlns:p14="http://schemas.microsoft.com/office/powerpoint/2010/main" val="4176064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КАРЛ </a:t>
            </a:r>
            <a:r>
              <a:rPr lang="en-US" dirty="0" smtClean="0"/>
              <a:t>I</a:t>
            </a:r>
            <a:r>
              <a:rPr lang="ru-RU" dirty="0" smtClean="0"/>
              <a:t> СТЮАРТ (1625-1649)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77380"/>
            <a:ext cx="4464496" cy="5580620"/>
          </a:xfrm>
        </p:spPr>
      </p:pic>
    </p:spTree>
    <p:extLst>
      <p:ext uri="{BB962C8B-B14F-4D97-AF65-F5344CB8AC3E}">
        <p14:creationId xmlns:p14="http://schemas.microsoft.com/office/powerpoint/2010/main" val="935226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Петиция «О праве» (1628 г.)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/>
              <a:t>	Петиция</a:t>
            </a:r>
            <a:r>
              <a:rPr lang="ru-RU" sz="2800" dirty="0"/>
              <a:t>, представленная его величеству духовными и светскими лордами и общинами, собравшимися в настоящем </a:t>
            </a:r>
            <a:r>
              <a:rPr lang="ru-RU" sz="2800" dirty="0" smtClean="0"/>
              <a:t>парламенте…</a:t>
            </a:r>
            <a:endParaRPr lang="ru-RU" sz="2800" dirty="0"/>
          </a:p>
          <a:p>
            <a:pPr marL="0" indent="0" algn="just">
              <a:buNone/>
            </a:pPr>
            <a:r>
              <a:rPr lang="ru-RU" sz="2800" dirty="0" smtClean="0"/>
              <a:t>Его </a:t>
            </a:r>
            <a:r>
              <a:rPr lang="ru-RU" sz="2800" dirty="0"/>
              <a:t>королевскому пресветлому величеству</a:t>
            </a:r>
            <a:r>
              <a:rPr lang="ru-RU" sz="2800" dirty="0" smtClean="0"/>
              <a:t>:</a:t>
            </a:r>
          </a:p>
          <a:p>
            <a:pPr marL="0" indent="0" algn="just">
              <a:buNone/>
            </a:pPr>
            <a:r>
              <a:rPr lang="ru-RU" sz="2800" dirty="0" smtClean="0"/>
              <a:t>	1. …объявлено </a:t>
            </a:r>
            <a:r>
              <a:rPr lang="ru-RU" sz="2800" dirty="0"/>
              <a:t>и узаконено, что никакие подати или сборы не будут налагаемы или взимаемы в этом королевстве королем или его наследниками без доброй воли и согласия </a:t>
            </a:r>
            <a:r>
              <a:rPr lang="ru-RU" sz="2800" dirty="0" smtClean="0"/>
              <a:t>архиепископов</a:t>
            </a:r>
            <a:r>
              <a:rPr lang="ru-RU" sz="2800" dirty="0"/>
              <a:t>, епископов, графов, баронов, рыцарей, горожан и других свободных людей из общин этого королевства; и властью </a:t>
            </a:r>
            <a:r>
              <a:rPr lang="ru-RU" sz="2800" dirty="0" smtClean="0"/>
              <a:t>парламента…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78622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283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3200" dirty="0" smtClean="0"/>
              <a:t>10</a:t>
            </a:r>
            <a:r>
              <a:rPr lang="ru-RU" sz="3200" dirty="0"/>
              <a:t>. Вследствие чего духовные и светские лорды и общины </a:t>
            </a:r>
            <a:r>
              <a:rPr lang="ru-RU" sz="3200" dirty="0" smtClean="0"/>
              <a:t>всеподданнейше </a:t>
            </a:r>
            <a:r>
              <a:rPr lang="ru-RU" sz="3200" dirty="0"/>
              <a:t>просят ваше пресветлое величество, чтобы впредь </a:t>
            </a:r>
            <a:r>
              <a:rPr lang="ru-RU" sz="3200" dirty="0" smtClean="0"/>
              <a:t>никто </a:t>
            </a:r>
            <a:r>
              <a:rPr lang="ru-RU" sz="3200" dirty="0"/>
              <a:t>не был принуждаем платить или давать что-либо в виде дара, </a:t>
            </a:r>
            <a:r>
              <a:rPr lang="ru-RU" sz="3200" dirty="0" smtClean="0"/>
              <a:t>ссуды</a:t>
            </a:r>
            <a:r>
              <a:rPr lang="ru-RU" sz="3200" dirty="0"/>
              <a:t>, приношения, налога или какого-либо иного подобного сбора, без общего согласия, данного актом парламента; и чтобы никто не был призываем к </a:t>
            </a:r>
            <a:r>
              <a:rPr lang="ru-RU" sz="3200" dirty="0" smtClean="0"/>
              <a:t>ответу…чтобы </a:t>
            </a:r>
            <a:r>
              <a:rPr lang="ru-RU" sz="3200" dirty="0"/>
              <a:t>ни один свободный человек не был заключаем в тюрьму или содержим под стражей так, как упомянуто </a:t>
            </a:r>
            <a:r>
              <a:rPr lang="ru-RU" sz="3200" dirty="0" smtClean="0"/>
              <a:t>выше…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63610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879</TotalTime>
  <Words>120</Words>
  <Application>Microsoft Office PowerPoint</Application>
  <PresentationFormat>Экран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Ясность</vt:lpstr>
      <vt:lpstr>Парламент против короля. Революция в англии.</vt:lpstr>
      <vt:lpstr>Презентация PowerPoint</vt:lpstr>
      <vt:lpstr>Презентация PowerPoint</vt:lpstr>
      <vt:lpstr>ЯКОВ I СТЮАРТ (1603-1625)</vt:lpstr>
      <vt:lpstr>Яков I. «Истинный закон свободной монархии» (1603 г.)</vt:lpstr>
      <vt:lpstr>Презентация PowerPoint</vt:lpstr>
      <vt:lpstr>КАРЛ I СТЮАРТ (1625-1649)</vt:lpstr>
      <vt:lpstr>Петиция «О праве» (1628 г.) </vt:lpstr>
      <vt:lpstr>Презентация PowerPoint</vt:lpstr>
      <vt:lpstr>Презентация PowerPoint</vt:lpstr>
      <vt:lpstr>ДОЛГИЙ ПАРЛАМЕНТ (1640-1649)</vt:lpstr>
      <vt:lpstr>Презентация PowerPoint</vt:lpstr>
      <vt:lpstr>ОЛИВЕР КРОМВЕЛЬ</vt:lpstr>
      <vt:lpstr>ОЛИВЕР КРОМВЕЛЬ</vt:lpstr>
      <vt:lpstr>Презентация PowerPoint</vt:lpstr>
      <vt:lpstr>Акт об объявлении Англии свободным государством 19 мая 1649 г.</vt:lpstr>
      <vt:lpstr>Урок усвоен!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Рождение новой европейской науки</dc:title>
  <dc:creator>Глеб</dc:creator>
  <cp:lastModifiedBy>Глеб</cp:lastModifiedBy>
  <cp:revision>41</cp:revision>
  <dcterms:created xsi:type="dcterms:W3CDTF">2015-09-22T21:06:47Z</dcterms:created>
  <dcterms:modified xsi:type="dcterms:W3CDTF">2015-10-01T23:43:24Z</dcterms:modified>
</cp:coreProperties>
</file>