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2" r:id="rId3"/>
    <p:sldId id="281" r:id="rId4"/>
    <p:sldId id="283" r:id="rId5"/>
    <p:sldId id="263" r:id="rId6"/>
    <p:sldId id="270" r:id="rId7"/>
    <p:sldId id="278" r:id="rId8"/>
    <p:sldId id="279" r:id="rId9"/>
    <p:sldId id="280" r:id="rId10"/>
    <p:sldId id="277" r:id="rId11"/>
    <p:sldId id="265" r:id="rId12"/>
    <p:sldId id="266" r:id="rId13"/>
    <p:sldId id="267" r:id="rId14"/>
    <p:sldId id="268" r:id="rId15"/>
    <p:sldId id="269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C7D19-6076-4DB9-8F92-5E1B49AA845A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B0EC5-6EEC-430D-8C4E-0D26D7506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0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B0EC5-6EEC-430D-8C4E-0D26D75065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60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B156E8-5401-4B8B-828A-3ABD67B8F7B0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280648" cy="2664296"/>
          </a:xfrm>
        </p:spPr>
        <p:txBody>
          <a:bodyPr/>
          <a:lstStyle/>
          <a:p>
            <a:r>
              <a:rPr lang="ru-RU" b="1" dirty="0" smtClean="0"/>
              <a:t>Война За независимость. Создание </a:t>
            </a:r>
            <a:r>
              <a:rPr lang="ru-RU" b="1" dirty="0" err="1" smtClean="0"/>
              <a:t>сша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33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470" y="692696"/>
            <a:ext cx="9144000" cy="5257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Государственное устройство США.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     Вопрос о государственном устройстве США был окончательно решен в</a:t>
            </a:r>
          </a:p>
          <a:p>
            <a:pPr marL="0" indent="0">
              <a:buNone/>
            </a:pPr>
            <a:r>
              <a:rPr lang="ru-RU" dirty="0"/>
              <a:t>_________, когда Конвент, собравшийся в ___________________________,</a:t>
            </a:r>
          </a:p>
          <a:p>
            <a:pPr marL="0" indent="0">
              <a:buNone/>
            </a:pPr>
            <a:r>
              <a:rPr lang="ru-RU" dirty="0"/>
              <a:t>принял ____________________________. В качестве формы правления</a:t>
            </a:r>
          </a:p>
          <a:p>
            <a:pPr marL="0" indent="0">
              <a:buNone/>
            </a:pPr>
            <a:r>
              <a:rPr lang="ru-RU" dirty="0"/>
              <a:t>устанавливалась _______________________. Высшим    законодательным</a:t>
            </a:r>
          </a:p>
          <a:p>
            <a:pPr marL="0" indent="0">
              <a:buNone/>
            </a:pPr>
            <a:r>
              <a:rPr lang="ru-RU" dirty="0"/>
              <a:t>органом стал _________________, состоящий   из ______________________</a:t>
            </a:r>
          </a:p>
          <a:p>
            <a:pPr marL="0" indent="0">
              <a:buNone/>
            </a:pPr>
            <a:r>
              <a:rPr lang="ru-RU" dirty="0"/>
              <a:t>и _________________________________. Исполнительная власть вручалась</a:t>
            </a:r>
          </a:p>
          <a:p>
            <a:pPr marL="0" indent="0">
              <a:buNone/>
            </a:pPr>
            <a:r>
              <a:rPr lang="ru-RU" dirty="0"/>
              <a:t>____________________________. Он   избирается   на _________ года   и</a:t>
            </a:r>
          </a:p>
          <a:p>
            <a:pPr marL="0" indent="0">
              <a:buNone/>
            </a:pPr>
            <a:r>
              <a:rPr lang="ru-RU" dirty="0"/>
              <a:t>находится под контролем __________________________. В то же время он</a:t>
            </a:r>
          </a:p>
          <a:p>
            <a:pPr marL="0" indent="0">
              <a:buNone/>
            </a:pPr>
            <a:r>
              <a:rPr lang="ru-RU" dirty="0"/>
              <a:t>имеет широкие полномочия: 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______________________________________________________. Высшую</a:t>
            </a:r>
          </a:p>
          <a:p>
            <a:pPr marL="0" indent="0">
              <a:buNone/>
            </a:pPr>
            <a:r>
              <a:rPr lang="ru-RU" dirty="0"/>
              <a:t>судебную власть получил ______________________________. Несмотря  на</a:t>
            </a:r>
          </a:p>
          <a:p>
            <a:pPr marL="0" indent="0">
              <a:buNone/>
            </a:pPr>
            <a:r>
              <a:rPr lang="ru-RU" dirty="0"/>
              <a:t>сильную центральную власть, за штатами сохранялось 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_______________________________________________________. Таковы</a:t>
            </a:r>
          </a:p>
          <a:p>
            <a:pPr marL="0" indent="0">
              <a:buNone/>
            </a:pPr>
            <a:r>
              <a:rPr lang="ru-RU" dirty="0"/>
              <a:t>основные положения Конституции США, действующие до сих пор.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6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Проверочный тест.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1. Альбрехт Валленштейн был родом из:</a:t>
            </a:r>
          </a:p>
          <a:p>
            <a:pPr marL="0" indent="0">
              <a:buNone/>
            </a:pPr>
            <a:r>
              <a:rPr lang="ru-RU" dirty="0" smtClean="0"/>
              <a:t>А) чешских дворян;</a:t>
            </a:r>
          </a:p>
          <a:p>
            <a:pPr marL="0" indent="0">
              <a:buNone/>
            </a:pPr>
            <a:r>
              <a:rPr lang="ru-RU" dirty="0" smtClean="0"/>
              <a:t>Б) московских стрельцов;</a:t>
            </a:r>
          </a:p>
          <a:p>
            <a:pPr marL="0" indent="0">
              <a:buNone/>
            </a:pPr>
            <a:r>
              <a:rPr lang="ru-RU" dirty="0" smtClean="0"/>
              <a:t>В) немецких купцов;</a:t>
            </a:r>
          </a:p>
          <a:p>
            <a:pPr marL="0" indent="0">
              <a:buNone/>
            </a:pPr>
            <a:r>
              <a:rPr lang="ru-RU" dirty="0" smtClean="0"/>
              <a:t>Г) австрийских чиновников.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2. Итальянские войны проходили в период:</a:t>
            </a:r>
          </a:p>
          <a:p>
            <a:pPr marL="0" indent="0">
              <a:buNone/>
            </a:pPr>
            <a:r>
              <a:rPr lang="ru-RU" dirty="0" smtClean="0"/>
              <a:t>А) 1618-1648;</a:t>
            </a:r>
          </a:p>
          <a:p>
            <a:pPr marL="0" indent="0">
              <a:buNone/>
            </a:pPr>
            <a:r>
              <a:rPr lang="ru-RU" dirty="0" smtClean="0"/>
              <a:t>Б) 1700-1721;</a:t>
            </a:r>
          </a:p>
          <a:p>
            <a:pPr marL="0" indent="0">
              <a:buNone/>
            </a:pPr>
            <a:r>
              <a:rPr lang="ru-RU" dirty="0" smtClean="0"/>
              <a:t>В) 1494-1559;</a:t>
            </a:r>
          </a:p>
          <a:p>
            <a:pPr marL="0" indent="0">
              <a:buNone/>
            </a:pPr>
            <a:r>
              <a:rPr lang="ru-RU" dirty="0" smtClean="0"/>
              <a:t>Г) 1756-1763.</a:t>
            </a:r>
          </a:p>
        </p:txBody>
      </p:sp>
    </p:spTree>
    <p:extLst>
      <p:ext uri="{BB962C8B-B14F-4D97-AF65-F5344CB8AC3E}">
        <p14:creationId xmlns:p14="http://schemas.microsoft.com/office/powerpoint/2010/main" val="39272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3. Поводом для Тридцатилетней войны стало:</a:t>
            </a:r>
          </a:p>
          <a:p>
            <a:pPr marL="0" indent="0">
              <a:buNone/>
            </a:pPr>
            <a:r>
              <a:rPr lang="ru-RU" dirty="0" smtClean="0"/>
              <a:t>А) Папский эдикт о нетерпимости гуситов;</a:t>
            </a:r>
          </a:p>
          <a:p>
            <a:pPr marL="0" indent="0">
              <a:buNone/>
            </a:pPr>
            <a:r>
              <a:rPr lang="ru-RU" dirty="0" smtClean="0"/>
              <a:t>Б) Пьяная драка между австрийскими и чешскими дворянами;</a:t>
            </a:r>
          </a:p>
          <a:p>
            <a:pPr marL="0" indent="0">
              <a:buNone/>
            </a:pPr>
            <a:r>
              <a:rPr lang="ru-RU" dirty="0" smtClean="0"/>
              <a:t>В) Чешское выступление дворян в Праге в 1618 г. против королевских наместников;</a:t>
            </a:r>
          </a:p>
          <a:p>
            <a:pPr marL="0" indent="0">
              <a:buNone/>
            </a:pPr>
            <a:r>
              <a:rPr lang="ru-RU" dirty="0" smtClean="0"/>
              <a:t>Г) Вторжение датских войск в Швецию.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4. Итогом Тридцатилетней войны стало:</a:t>
            </a:r>
          </a:p>
          <a:p>
            <a:pPr marL="0" indent="0">
              <a:buNone/>
            </a:pPr>
            <a:r>
              <a:rPr lang="ru-RU" dirty="0" smtClean="0"/>
              <a:t>А) Казнь чешских восставших дворян;</a:t>
            </a:r>
          </a:p>
          <a:p>
            <a:pPr marL="0" indent="0">
              <a:buNone/>
            </a:pPr>
            <a:r>
              <a:rPr lang="ru-RU" dirty="0" smtClean="0"/>
              <a:t>Б) Гегемония Московского царства в Европе;</a:t>
            </a:r>
          </a:p>
          <a:p>
            <a:pPr marL="0" indent="0">
              <a:buNone/>
            </a:pPr>
            <a:r>
              <a:rPr lang="ru-RU" dirty="0" smtClean="0"/>
              <a:t>В) Подписание Вестфальского договора;</a:t>
            </a:r>
          </a:p>
          <a:p>
            <a:pPr marL="0" indent="0">
              <a:buNone/>
            </a:pPr>
            <a:r>
              <a:rPr lang="ru-RU" dirty="0" smtClean="0"/>
              <a:t>Г) Победа Священной Римской империи.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2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/>
              <a:t>	5. Война за Испанское наследство (1701-1714) произошла из-за:</a:t>
            </a:r>
          </a:p>
          <a:p>
            <a:pPr marL="0" indent="0">
              <a:buNone/>
            </a:pPr>
            <a:r>
              <a:rPr lang="ru-RU" smtClean="0"/>
              <a:t>А) Угрозы революции в Европе;</a:t>
            </a:r>
          </a:p>
          <a:p>
            <a:pPr marL="0" indent="0">
              <a:buNone/>
            </a:pPr>
            <a:r>
              <a:rPr lang="ru-RU" smtClean="0"/>
              <a:t>Б) Нежелания усиления Франции;</a:t>
            </a:r>
          </a:p>
          <a:p>
            <a:pPr marL="0" indent="0">
              <a:buNone/>
            </a:pPr>
            <a:r>
              <a:rPr lang="ru-RU" smtClean="0"/>
              <a:t>В) Государственной измены испанского наместника;</a:t>
            </a:r>
          </a:p>
          <a:p>
            <a:pPr marL="0" indent="0">
              <a:buNone/>
            </a:pPr>
            <a:r>
              <a:rPr lang="ru-RU" smtClean="0"/>
              <a:t>Г) Насильственной смерти испанского короля.</a:t>
            </a:r>
          </a:p>
          <a:p>
            <a:pPr marL="0" indent="0">
              <a:buNone/>
            </a:pPr>
            <a:r>
              <a:rPr lang="ru-RU" smtClean="0"/>
              <a:t>	6. Семилетняя война (1756-1763) была:</a:t>
            </a:r>
          </a:p>
          <a:p>
            <a:pPr marL="0" indent="0">
              <a:buNone/>
            </a:pPr>
            <a:r>
              <a:rPr lang="ru-RU" smtClean="0"/>
              <a:t>А) франко-прусско-итальянской;</a:t>
            </a:r>
          </a:p>
          <a:p>
            <a:pPr marL="0" indent="0">
              <a:buNone/>
            </a:pPr>
            <a:r>
              <a:rPr lang="ru-RU" smtClean="0"/>
              <a:t>Б) русско-шведской;</a:t>
            </a:r>
          </a:p>
          <a:p>
            <a:pPr marL="0" indent="0">
              <a:buNone/>
            </a:pPr>
            <a:r>
              <a:rPr lang="ru-RU" smtClean="0"/>
              <a:t>В) общемировой;</a:t>
            </a:r>
          </a:p>
          <a:p>
            <a:pPr marL="0" indent="0">
              <a:buNone/>
            </a:pPr>
            <a:r>
              <a:rPr lang="ru-RU" smtClean="0"/>
              <a:t>Г) общеевропейской.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204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Соотнесите исторических личностей с государствами, в которых они правили:</a:t>
            </a:r>
          </a:p>
          <a:p>
            <a:pPr marL="0" indent="0">
              <a:buNone/>
            </a:pPr>
            <a:r>
              <a:rPr lang="ru-RU" dirty="0" smtClean="0"/>
              <a:t>А) Густав</a:t>
            </a:r>
            <a:r>
              <a:rPr lang="en-US" dirty="0" smtClean="0"/>
              <a:t> II</a:t>
            </a:r>
            <a:r>
              <a:rPr lang="ru-RU" dirty="0" smtClean="0"/>
              <a:t> Адольф		1. Московское царство.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Б) Фридрих </a:t>
            </a:r>
            <a:r>
              <a:rPr lang="en-US" dirty="0" smtClean="0"/>
              <a:t>II</a:t>
            </a:r>
            <a:r>
              <a:rPr lang="ru-RU" dirty="0" smtClean="0"/>
              <a:t>			2. Австрия.</a:t>
            </a:r>
          </a:p>
          <a:p>
            <a:pPr marL="0" indent="0">
              <a:buNone/>
            </a:pPr>
            <a:r>
              <a:rPr lang="ru-RU" dirty="0" smtClean="0"/>
              <a:t>В) Мария </a:t>
            </a:r>
            <a:r>
              <a:rPr lang="ru-RU" dirty="0" err="1" smtClean="0"/>
              <a:t>Терезия</a:t>
            </a:r>
            <a:r>
              <a:rPr lang="ru-RU" dirty="0" smtClean="0"/>
              <a:t>			3. Швеция.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				4. Пруссия.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1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Запишите войны в хронологической последовательности.</a:t>
            </a:r>
          </a:p>
          <a:p>
            <a:pPr marL="0" indent="0">
              <a:buNone/>
            </a:pPr>
            <a:r>
              <a:rPr lang="ru-RU" dirty="0" smtClean="0"/>
              <a:t>А) Семилетняя война.</a:t>
            </a:r>
          </a:p>
          <a:p>
            <a:pPr marL="0" indent="0">
              <a:buNone/>
            </a:pPr>
            <a:r>
              <a:rPr lang="ru-RU" dirty="0" smtClean="0"/>
              <a:t>Б) Война за Испанское наследство.</a:t>
            </a:r>
          </a:p>
          <a:p>
            <a:pPr marL="0" indent="0">
              <a:buNone/>
            </a:pPr>
            <a:r>
              <a:rPr lang="ru-RU" dirty="0" smtClean="0"/>
              <a:t>В) Тридцатилетняя война.</a:t>
            </a:r>
          </a:p>
          <a:p>
            <a:pPr marL="0" indent="0">
              <a:buNone/>
            </a:pPr>
            <a:r>
              <a:rPr lang="ru-RU" dirty="0" smtClean="0"/>
              <a:t>Г) Война за Австрийское наследство.</a:t>
            </a:r>
          </a:p>
          <a:p>
            <a:pPr marL="0" indent="0">
              <a:buNone/>
            </a:pPr>
            <a:r>
              <a:rPr lang="ru-RU" dirty="0" smtClean="0"/>
              <a:t>Д) Итальянские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5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Урок усвоен!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4000"/>
            <a:ext cx="3652089" cy="5364000"/>
          </a:xfrm>
        </p:spPr>
      </p:pic>
    </p:spTree>
    <p:extLst>
      <p:ext uri="{BB962C8B-B14F-4D97-AF65-F5344CB8AC3E}">
        <p14:creationId xmlns:p14="http://schemas.microsoft.com/office/powerpoint/2010/main" val="6769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 США (в годы войны).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024"/>
            <a:ext cx="9144000" cy="5329976"/>
          </a:xfrm>
        </p:spPr>
      </p:pic>
    </p:spTree>
    <p:extLst>
      <p:ext uri="{BB962C8B-B14F-4D97-AF65-F5344CB8AC3E}">
        <p14:creationId xmlns:p14="http://schemas.microsoft.com/office/powerpoint/2010/main" val="258996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Причины войны за независимость.</a:t>
            </a:r>
          </a:p>
          <a:p>
            <a:r>
              <a:rPr lang="ru-RU" sz="2800" dirty="0" smtClean="0"/>
              <a:t>Начало войны. Бостонское чаепитие.</a:t>
            </a:r>
          </a:p>
          <a:p>
            <a:r>
              <a:rPr lang="ru-RU" sz="2800" dirty="0" smtClean="0"/>
              <a:t>Декларация об отделении от Англии от 04.07.1776 г.</a:t>
            </a:r>
          </a:p>
          <a:p>
            <a:r>
              <a:rPr lang="ru-RU" sz="2800" dirty="0" smtClean="0"/>
              <a:t>Битва при </a:t>
            </a:r>
            <a:r>
              <a:rPr lang="ru-RU" sz="2800" dirty="0" err="1" smtClean="0"/>
              <a:t>Саратоге</a:t>
            </a:r>
            <a:r>
              <a:rPr lang="ru-RU" sz="2800" dirty="0" smtClean="0"/>
              <a:t> в октябре 1777 г.</a:t>
            </a:r>
          </a:p>
          <a:p>
            <a:r>
              <a:rPr lang="ru-RU" sz="2800" dirty="0" smtClean="0"/>
              <a:t>Причины победы американцев в европейской дипломатии. </a:t>
            </a:r>
          </a:p>
          <a:p>
            <a:r>
              <a:rPr lang="ru-RU" sz="2800" dirty="0" smtClean="0"/>
              <a:t>Окончание войны. Версальский договор 1783 г.</a:t>
            </a:r>
          </a:p>
          <a:p>
            <a:r>
              <a:rPr lang="ru-RU" sz="2800" dirty="0" smtClean="0"/>
              <a:t>Отцы-основатели США.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3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3487"/>
            <a:ext cx="7416824" cy="6862608"/>
          </a:xfrm>
        </p:spPr>
      </p:pic>
    </p:spTree>
    <p:extLst>
      <p:ext uri="{BB962C8B-B14F-4D97-AF65-F5344CB8AC3E}">
        <p14:creationId xmlns:p14="http://schemas.microsoft.com/office/powerpoint/2010/main" val="150206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" y="332657"/>
            <a:ext cx="9132961" cy="6525344"/>
          </a:xfrm>
        </p:spPr>
      </p:pic>
    </p:spTree>
    <p:extLst>
      <p:ext uri="{BB962C8B-B14F-4D97-AF65-F5344CB8AC3E}">
        <p14:creationId xmlns:p14="http://schemas.microsoft.com/office/powerpoint/2010/main" val="28379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</p:spTree>
    <p:extLst>
      <p:ext uri="{BB962C8B-B14F-4D97-AF65-F5344CB8AC3E}">
        <p14:creationId xmlns:p14="http://schemas.microsoft.com/office/powerpoint/2010/main" val="4500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Джордж Вашингтон (1732-1799)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67006"/>
            <a:ext cx="4608512" cy="5490994"/>
          </a:xfrm>
        </p:spPr>
      </p:pic>
    </p:spTree>
    <p:extLst>
      <p:ext uri="{BB962C8B-B14F-4D97-AF65-F5344CB8AC3E}">
        <p14:creationId xmlns:p14="http://schemas.microsoft.com/office/powerpoint/2010/main" val="28599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Томас </a:t>
            </a:r>
            <a:r>
              <a:rPr lang="ru-RU" dirty="0" err="1" smtClean="0"/>
              <a:t>Джефферсон</a:t>
            </a:r>
            <a:r>
              <a:rPr lang="ru-RU" dirty="0" smtClean="0"/>
              <a:t> (1743-1826)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62890"/>
            <a:ext cx="4608512" cy="5495110"/>
          </a:xfrm>
        </p:spPr>
      </p:pic>
    </p:spTree>
    <p:extLst>
      <p:ext uri="{BB962C8B-B14F-4D97-AF65-F5344CB8AC3E}">
        <p14:creationId xmlns:p14="http://schemas.microsoft.com/office/powerpoint/2010/main" val="301117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Бенджамин Франклин (1706-1790)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6128"/>
            <a:ext cx="4536504" cy="5591872"/>
          </a:xfrm>
        </p:spPr>
      </p:pic>
    </p:spTree>
    <p:extLst>
      <p:ext uri="{BB962C8B-B14F-4D97-AF65-F5344CB8AC3E}">
        <p14:creationId xmlns:p14="http://schemas.microsoft.com/office/powerpoint/2010/main" val="859702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2314</TotalTime>
  <Words>105</Words>
  <Application>Microsoft Office PowerPoint</Application>
  <PresentationFormat>Экран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Война За независимость. Создание сша.</vt:lpstr>
      <vt:lpstr>Флаг США (в годы войны).</vt:lpstr>
      <vt:lpstr>ПЛАН РАБОТЫ:</vt:lpstr>
      <vt:lpstr>Презентация PowerPoint</vt:lpstr>
      <vt:lpstr>Презентация PowerPoint</vt:lpstr>
      <vt:lpstr>Презентация PowerPoint</vt:lpstr>
      <vt:lpstr>Джордж Вашингтон (1732-1799)</vt:lpstr>
      <vt:lpstr>Томас Джефферсон (1743-1826)</vt:lpstr>
      <vt:lpstr>Бенджамин Франклин (1706-1790)</vt:lpstr>
      <vt:lpstr>Презентация PowerPoint</vt:lpstr>
      <vt:lpstr>Проверочный тест.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усвоен!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новой европейской науки</dc:title>
  <dc:creator>Глеб</dc:creator>
  <cp:lastModifiedBy>Глеб</cp:lastModifiedBy>
  <cp:revision>70</cp:revision>
  <dcterms:created xsi:type="dcterms:W3CDTF">2015-09-22T21:06:47Z</dcterms:created>
  <dcterms:modified xsi:type="dcterms:W3CDTF">2015-10-14T07:06:37Z</dcterms:modified>
</cp:coreProperties>
</file>