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99FF"/>
    <a:srgbClr val="CC66FF"/>
    <a:srgbClr val="E7FAFD"/>
    <a:srgbClr val="0099FF"/>
    <a:srgbClr val="CC99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4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7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1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0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2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5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3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FCAD2-2375-40D4-92EE-041BA5ABB22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5864-98D2-4D4C-A2D8-E8016FC9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33.jpeg"/><Relationship Id="rId5" Type="http://schemas.openxmlformats.org/officeDocument/2006/relationships/image" Target="../media/image5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33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95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976664"/>
          </a:xfrm>
          <a:blipFill>
            <a:blip r:embed="rId3"/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rm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Герои «</a:t>
            </a:r>
            <a:r>
              <a:rPr lang="ru-RU" sz="2800" b="1" i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Даманского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» полуострова. Участники событий локальной войны.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«…Помните! Через века, через года,- помните!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О тех, кто ухе не придёт никогда,- помните!</a:t>
            </a:r>
            <a:b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Не плачьте!  В горле сдержите стоны, горькие стоны.</a:t>
            </a:r>
            <a:b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Памяти павших будьте достойны!</a:t>
            </a:r>
            <a:b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Вечно достойны!!! …»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/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/>
            </a:r>
            <a:br>
              <a:rPr lang="ru-RU" sz="2400" b="1" i="1" dirty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ru-RU" sz="2400" b="1" i="1" dirty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/>
            </a:r>
            <a:br>
              <a:rPr lang="ru-RU" sz="2400" b="1" i="1" dirty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</a:br>
            <a:endParaRPr lang="ru-RU" sz="2400" b="1" i="1" dirty="0">
              <a:solidFill>
                <a:srgbClr val="7030A0"/>
              </a:solidFill>
              <a:effectLst>
                <a:glow rad="127000">
                  <a:srgbClr val="92D050"/>
                </a:glow>
              </a:effectLst>
            </a:endParaRPr>
          </a:p>
        </p:txBody>
      </p:sp>
      <p:pic>
        <p:nvPicPr>
          <p:cNvPr id="1026" name="Picture 2" descr="C:\Users\1\Pictures\26145803276449443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4608934" cy="2264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27000">
              <a:srgbClr val="C000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Круглая лента лицом вверх 2"/>
          <p:cNvSpPr/>
          <p:nvPr/>
        </p:nvSpPr>
        <p:spPr>
          <a:xfrm>
            <a:off x="2425472" y="745508"/>
            <a:ext cx="4320479" cy="379476"/>
          </a:xfrm>
          <a:prstGeom prst="ellipseRibbon2">
            <a:avLst/>
          </a:prstGeom>
          <a:solidFill>
            <a:srgbClr val="FF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6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89">
        <p:fade/>
      </p:transition>
    </mc:Choice>
    <mc:Fallback xmlns="">
      <p:transition spd="med" advTm="6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 mod="1">
    <p:ext uri="{E180D4A7-C9FB-4DFB-919C-405C955672EB}">
      <p14:showEvtLst xmlns:p14="http://schemas.microsoft.com/office/powerpoint/2010/main">
        <p14:playEvt time="35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97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6588"/>
            <a:ext cx="8604448" cy="1417638"/>
          </a:xfrm>
          <a:prstGeom prst="frame">
            <a:avLst/>
          </a:prstGeom>
          <a:solidFill>
            <a:srgbClr val="00FFFF"/>
          </a:soli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Симчук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Илья Моисеевич - рядовой</a:t>
            </a:r>
            <a:endParaRPr lang="ru-RU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4226"/>
            <a:ext cx="6667500" cy="5229200"/>
          </a:xfrm>
          <a:prstGeom prst="rect">
            <a:avLst/>
          </a:prstGeom>
          <a:noFill/>
          <a:effectLst>
            <a:glow rad="127000">
              <a:srgbClr val="00B0F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251520" y="3661626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29600" y="382430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9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02">
        <p14:flash/>
      </p:transition>
    </mc:Choice>
    <mc:Fallback xmlns="">
      <p:transition spd="slow" advTm="7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4">
              <a:lumMod val="40000"/>
              <a:lumOff val="60000"/>
            </a:schemeClr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Ващенко Михаил Тихонович – командир батальона</a:t>
            </a:r>
            <a:endParaRPr lang="ru-RU" b="1" i="1" dirty="0">
              <a:solidFill>
                <a:srgbClr val="0070C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2050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00" y="1587664"/>
            <a:ext cx="6667500" cy="5301208"/>
          </a:xfrm>
          <a:prstGeom prst="rect">
            <a:avLst/>
          </a:prstGeom>
          <a:noFill/>
          <a:effectLst>
            <a:glow rad="127000">
              <a:srgbClr val="7030A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0" y="3450704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076852" y="3450704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9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96">
        <p14:prism isContent="1" isInverted="1"/>
      </p:transition>
    </mc:Choice>
    <mc:Fallback xmlns="">
      <p:transition spd="slow" advTm="5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98000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err="1" smtClean="0">
                <a:solidFill>
                  <a:srgbClr val="92D050"/>
                </a:solidFill>
                <a:effectLst>
                  <a:glow rad="127000">
                    <a:srgbClr val="002060"/>
                  </a:glow>
                </a:effectLst>
              </a:rPr>
              <a:t>Воротиленко</a:t>
            </a:r>
            <a:r>
              <a:rPr lang="ru-RU" b="1" i="1" dirty="0" smtClean="0">
                <a:solidFill>
                  <a:srgbClr val="92D050"/>
                </a:solidFill>
                <a:effectLst>
                  <a:glow rad="127000">
                    <a:srgbClr val="002060"/>
                  </a:glow>
                </a:effectLst>
              </a:rPr>
              <a:t> Олег Петрович</a:t>
            </a:r>
            <a:endParaRPr lang="ru-RU" b="1" i="1" dirty="0">
              <a:solidFill>
                <a:srgbClr val="92D050"/>
              </a:solidFill>
              <a:effectLst>
                <a:glow rad="127000">
                  <a:srgbClr val="002060"/>
                </a:glow>
              </a:effectLst>
            </a:endParaRPr>
          </a:p>
        </p:txBody>
      </p:sp>
      <p:pic>
        <p:nvPicPr>
          <p:cNvPr id="1026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58" y="1417928"/>
            <a:ext cx="6667500" cy="5287436"/>
          </a:xfrm>
          <a:prstGeom prst="rect">
            <a:avLst/>
          </a:prstGeom>
          <a:noFill/>
          <a:effectLst>
            <a:glow rad="127000">
              <a:srgbClr val="00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79512" y="3604446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28384" y="3604446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318">
        <p14:glitter pattern="hexagon"/>
      </p:transition>
    </mc:Choice>
    <mc:Fallback xmlns="">
      <p:transition spd="slow" advTm="13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04" y="0"/>
            <a:ext cx="7150496" cy="1417638"/>
          </a:xfrm>
          <a:prstGeom prst="frame">
            <a:avLst/>
          </a:prstGeom>
          <a:solidFill>
            <a:srgbClr val="CC9900"/>
          </a:soli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FFFF"/>
                </a:solidFill>
                <a:effectLst>
                  <a:glow rad="127000">
                    <a:srgbClr val="7030A0"/>
                  </a:glow>
                </a:effectLst>
              </a:rPr>
              <a:t>Луценко Николай </a:t>
            </a:r>
            <a:r>
              <a:rPr lang="ru-RU" sz="5400" b="1" i="1" dirty="0" smtClean="0">
                <a:solidFill>
                  <a:srgbClr val="00FFFF"/>
                </a:solidFill>
                <a:effectLst>
                  <a:glow rad="127000">
                    <a:srgbClr val="00B0F0"/>
                  </a:glow>
                </a:effectLst>
              </a:rPr>
              <a:t>- </a:t>
            </a:r>
            <a:r>
              <a:rPr lang="ru-RU" sz="5400" b="1" i="1" dirty="0" smtClean="0">
                <a:solidFill>
                  <a:srgbClr val="00FFFF"/>
                </a:solidFill>
                <a:effectLst>
                  <a:glow rad="127000">
                    <a:srgbClr val="7030A0"/>
                  </a:glow>
                </a:effectLst>
              </a:rPr>
              <a:t>старшина</a:t>
            </a:r>
            <a:endParaRPr lang="ru-RU" sz="5400" b="1" i="1" dirty="0">
              <a:solidFill>
                <a:srgbClr val="00FFFF"/>
              </a:solidFill>
              <a:effectLst>
                <a:glow rad="127000">
                  <a:srgbClr val="7030A0"/>
                </a:glow>
              </a:effectLst>
            </a:endParaRPr>
          </a:p>
        </p:txBody>
      </p:sp>
      <p:pic>
        <p:nvPicPr>
          <p:cNvPr id="2050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76" y="1484784"/>
            <a:ext cx="6667500" cy="5256584"/>
          </a:xfrm>
          <a:prstGeom prst="rect">
            <a:avLst/>
          </a:prstGeom>
          <a:noFill/>
          <a:effectLst>
            <a:glow rad="127000">
              <a:srgbClr val="C0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07504" y="3501008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100392" y="359570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3203">
            <a:off x="223687" y="1426330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83">
        <p14:honeycomb/>
      </p:transition>
    </mc:Choice>
    <mc:Fallback xmlns="">
      <p:transition spd="slow" advTm="2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solidFill>
            <a:srgbClr val="0099FF"/>
          </a:solidFill>
          <a:effectLst>
            <a:glow rad="127000">
              <a:srgbClr val="C00000"/>
            </a:glow>
          </a:effectLst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Юдников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Пётр Ильич</a:t>
            </a:r>
            <a:endParaRPr lang="ru-RU" sz="54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3074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67500" cy="5445224"/>
          </a:xfrm>
          <a:prstGeom prst="rect">
            <a:avLst/>
          </a:prstGeom>
          <a:noFill/>
          <a:effectLst>
            <a:glow rad="127000">
              <a:srgbClr val="7030A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82990" y="3298706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132218" y="3403848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33">
        <p:dissolve/>
      </p:transition>
    </mc:Choice>
    <mc:Fallback xmlns="">
      <p:transition spd="slow" advTm="293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100000">
              <a:srgbClr val="FFFF00"/>
            </a:gs>
            <a:gs pos="73000">
              <a:srgbClr val="EE3F17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  <a:prstGeom prst="frame">
            <a:avLst/>
          </a:prstGeom>
          <a:solidFill>
            <a:srgbClr val="00FFFF"/>
          </a:soli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Бабанский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Юрий Васильевич – ГЕРОЙ СОВЕТСКОГО СОЮЗА, защитник острова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Даманский</a:t>
            </a:r>
            <a:endParaRPr lang="ru-RU" sz="36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3" name="Рисунок 2" descr="Бабанский Юрий Василье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328592" cy="5301208"/>
          </a:xfrm>
          <a:prstGeom prst="rect">
            <a:avLst/>
          </a:prstGeom>
          <a:noFill/>
          <a:ln>
            <a:noFill/>
          </a:ln>
          <a:effectLst>
            <a:glow rad="127000">
              <a:srgbClr val="7030A0"/>
            </a:glow>
          </a:effectLst>
        </p:spPr>
      </p:pic>
      <p:sp>
        <p:nvSpPr>
          <p:cNvPr id="6" name="5-конечная звезда 5"/>
          <p:cNvSpPr/>
          <p:nvPr/>
        </p:nvSpPr>
        <p:spPr>
          <a:xfrm>
            <a:off x="251520" y="3403848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668344" y="3501008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80225"/>
      </p:ext>
    </p:extLst>
  </p:cSld>
  <p:clrMapOvr>
    <a:masterClrMapping/>
  </p:clrMapOvr>
  <p:transition spd="slow" advTm="2599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1772816"/>
          </a:xfrm>
          <a:prstGeom prst="frame">
            <a:avLst/>
          </a:prstGeom>
          <a:solidFill>
            <a:srgbClr val="CC66FF"/>
          </a:solid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Бубенин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 Виталий Дмитриевич-  начальник 1-й погранзаставы   «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Кулебякины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</a:rPr>
              <a:t> сопки»</a:t>
            </a:r>
            <a:endParaRPr lang="ru-RU" sz="3600" b="1" i="1" dirty="0">
              <a:solidFill>
                <a:srgbClr val="002060"/>
              </a:solidFill>
              <a:effectLst>
                <a:glow rad="127000">
                  <a:srgbClr val="00FFFF"/>
                </a:glow>
              </a:effectLst>
            </a:endParaRPr>
          </a:p>
        </p:txBody>
      </p:sp>
      <p:pic>
        <p:nvPicPr>
          <p:cNvPr id="1026" name="Picture 2" descr="Бубенин Виталий Дмитри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64696" cy="4936594"/>
          </a:xfrm>
          <a:prstGeom prst="rect">
            <a:avLst/>
          </a:prstGeom>
          <a:solidFill>
            <a:srgbClr val="9999FF"/>
          </a:solidFill>
          <a:effectLst>
            <a:glow rad="127000">
              <a:srgbClr val="C00000"/>
            </a:glow>
          </a:effectLst>
          <a:extLst/>
        </p:spPr>
      </p:pic>
      <p:sp>
        <p:nvSpPr>
          <p:cNvPr id="3" name="5-конечная звезда 2"/>
          <p:cNvSpPr/>
          <p:nvPr/>
        </p:nvSpPr>
        <p:spPr>
          <a:xfrm>
            <a:off x="288142" y="3284984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884368" y="3470729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42">
        <p:dissolve/>
      </p:transition>
    </mc:Choice>
    <mc:Fallback xmlns="">
      <p:transition spd="slow" advTm="404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94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blipFill>
            <a:blip r:embed="rId2"/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Серёгин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 Виктор </a:t>
            </a:r>
            <a:r>
              <a:rPr lang="ru-RU" sz="3200" b="1" i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П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отапович- герой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Даманского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, проживает в Красноярском крае, Балахта</a:t>
            </a:r>
            <a:endParaRPr lang="ru-RU" sz="3200" b="1" i="1" dirty="0"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Серегин Виктор Потапович, Балах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6194"/>
            <a:ext cx="6048375" cy="5589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C0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5-конечная звезда 2"/>
          <p:cNvSpPr/>
          <p:nvPr/>
        </p:nvSpPr>
        <p:spPr>
          <a:xfrm>
            <a:off x="179512" y="317984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668344" y="316612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48">
        <p14:gallery dir="l"/>
      </p:transition>
    </mc:Choice>
    <mc:Fallback xmlns="">
      <p:transition spd="slow" advTm="29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blipFill>
            <a:blip r:embed="rId3"/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Кобец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 Илья Георгиевич - герой </a:t>
            </a:r>
            <a:r>
              <a:rPr lang="ru-RU" b="1" i="1" dirty="0" err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Даманского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, вручение награды</a:t>
            </a:r>
            <a:endParaRPr lang="ru-RU" b="1" i="1" dirty="0"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Кобец Илья Георгиевич (справа), Кураг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48375" cy="49445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27000">
              <a:srgbClr val="C00000"/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07504" y="3284984"/>
            <a:ext cx="1224136" cy="123727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765793" y="3346698"/>
            <a:ext cx="1224136" cy="123727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86">
        <p14:conveyor dir="l"/>
      </p:transition>
    </mc:Choice>
    <mc:Fallback xmlns="">
      <p:transition spd="slow" advTm="24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  <a:prstGeom prst="frame">
            <a:avLst/>
          </a:prstGeom>
          <a:solidFill>
            <a:srgbClr val="00FFFF"/>
          </a:solidFill>
          <a:effectLst>
            <a:glow rad="127000">
              <a:srgbClr val="FF0000"/>
            </a:glow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Рядовой. В схватке с китайцами спасал командира И. Стрельникова, геройски погиб 2 марта 1969 года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1026" name="Picture 2" descr="C:\Users\1\Pictures\IMG_2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328592" cy="5301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251520" y="3573016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668344" y="3625034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8296">
            <a:off x="658966" y="1834915"/>
            <a:ext cx="2554696" cy="9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12">
        <p:blinds dir="vert"/>
      </p:transition>
    </mc:Choice>
    <mc:Fallback xmlns="">
      <p:transition spd="slow" advTm="241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47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blipFill>
            <a:blip r:embed="rId3"/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Иван Стрельников – советский  пограничник,  старший лейтенант, начальник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Нижне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92D050"/>
                  </a:glow>
                </a:effectLst>
              </a:rPr>
              <a:t> – Михайловской заставы, погиб 2 марта 1969 года</a:t>
            </a:r>
            <a:endParaRPr lang="ru-RU" sz="3200" b="1" i="1" dirty="0">
              <a:solidFill>
                <a:srgbClr val="7030A0"/>
              </a:solidFill>
              <a:effectLst>
                <a:glow rad="127000">
                  <a:srgbClr val="92D050"/>
                </a:glow>
              </a:effectLst>
            </a:endParaRPr>
          </a:p>
        </p:txBody>
      </p:sp>
      <p:pic>
        <p:nvPicPr>
          <p:cNvPr id="1026" name="Picture 2" descr="Стрельников Иван Иван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8820"/>
            <a:ext cx="6840760" cy="5013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180807" y="1511097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7838" y="404620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172400" y="407707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237522"/>
      </p:ext>
    </p:extLst>
  </p:cSld>
  <p:clrMapOvr>
    <a:masterClrMapping/>
  </p:clrMapOvr>
  <p:transition spd="slow" advTm="571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27" y="59702"/>
            <a:ext cx="8229600" cy="1417638"/>
          </a:xfrm>
          <a:blipFill>
            <a:blip r:embed="rId3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Павел  Акулов – ефрейтор пограничной заставы № 2. Захвачен китайцами. Награждён орденом Боевого </a:t>
            </a:r>
            <a:r>
              <a:rPr lang="ru-RU" sz="3600" b="1" i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Красного Знамени (посмертно)</a:t>
            </a:r>
            <a:endParaRPr lang="ru-RU" sz="36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2052" name="Picture 4" descr="http://wiki-sibiriada.ru/images/3/3c/%D0%9F%D0%B0%D0%B2%D0%B5%D0%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13" y="1504784"/>
            <a:ext cx="5904656" cy="5356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684864" y="1727121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d 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14036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d 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69" y="2060848"/>
            <a:ext cx="14996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7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966">
        <p14:shred/>
      </p:transition>
    </mc:Choice>
    <mc:Fallback xmlns="">
      <p:transition spd="slow" advTm="6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  <a:prstGeom prst="frame">
            <a:avLst/>
          </a:prstGeom>
          <a:solidFill>
            <a:srgbClr val="00FFFF"/>
          </a:soli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Зайнутдинов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Антар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А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киямович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. Старший сержант. Награждён медалью за отвагу (посмертно)</a:t>
            </a:r>
            <a:endParaRPr lang="ru-RU" sz="32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C:\Users\1\Pictures\1229766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1143"/>
            <a:ext cx="5328592" cy="5266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468839" y="1367082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1746187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16" y="2244859"/>
            <a:ext cx="1734480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676">
        <p14:vortex dir="r"/>
      </p:transition>
    </mc:Choice>
    <mc:Fallback xmlns="">
      <p:transition spd="slow" advTm="56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prstGeom prst="frame">
            <a:avLst/>
          </a:prstGeom>
          <a:effectLst>
            <a:glow rad="127000">
              <a:srgbClr val="C0000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glow rad="127000">
                    <a:srgbClr val="FF0000"/>
                  </a:glow>
                </a:effectLst>
              </a:rPr>
              <a:t>Гладышев Сергей Викторович. Рядовой. «Герой </a:t>
            </a:r>
            <a:r>
              <a:rPr lang="ru-RU" sz="3600" b="1" i="1" dirty="0" err="1" smtClean="0">
                <a:solidFill>
                  <a:srgbClr val="FFFF00"/>
                </a:solidFill>
                <a:effectLst>
                  <a:glow rad="127000">
                    <a:srgbClr val="FF0000"/>
                  </a:glow>
                </a:effectLst>
              </a:rPr>
              <a:t>Даманского</a:t>
            </a:r>
            <a:r>
              <a:rPr lang="ru-RU" sz="3600" b="1" i="1" dirty="0" smtClean="0">
                <a:solidFill>
                  <a:srgbClr val="FFFF00"/>
                </a:solidFill>
                <a:effectLst>
                  <a:glow rad="127000">
                    <a:srgbClr val="FF0000"/>
                  </a:glow>
                </a:effectLst>
              </a:rPr>
              <a:t>». Награждён медалью « За отвагу» (посмертно)</a:t>
            </a:r>
            <a:endParaRPr lang="ru-RU" sz="3600" b="1" i="1" dirty="0">
              <a:solidFill>
                <a:srgbClr val="FFFF00"/>
              </a:solidFill>
              <a:effectLst>
                <a:glow rad="127000">
                  <a:srgbClr val="FF0000"/>
                </a:glow>
              </a:effectLst>
            </a:endParaRPr>
          </a:p>
        </p:txBody>
      </p:sp>
      <p:pic>
        <p:nvPicPr>
          <p:cNvPr id="2050" name="Picture 2" descr="http://wolfschanze.users.photofile.ru/photo/wolfschanze/96574546/122976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64804"/>
            <a:ext cx="5472608" cy="5085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547664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24944"/>
            <a:ext cx="1403648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546247" y="1799129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">
        <p14:prism isContent="1"/>
      </p:transition>
    </mc:Choice>
    <mc:Fallback xmlns="">
      <p:transition spd="slow" advTm="2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  <a:tileRect/>
          </a:gra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ffectLst>
                  <a:glow rad="127000">
                    <a:srgbClr val="FFFF00"/>
                  </a:glow>
                </a:effectLst>
              </a:rPr>
              <a:t>Ковалёв Анатолий Михайлович. Родился в 1949 году. Герой « </a:t>
            </a:r>
            <a:r>
              <a:rPr lang="ru-RU" sz="3200" b="1" i="1" dirty="0" err="1" smtClean="0">
                <a:effectLst>
                  <a:glow rad="127000">
                    <a:srgbClr val="FFFF00"/>
                  </a:glow>
                </a:effectLst>
              </a:rPr>
              <a:t>Даманского</a:t>
            </a:r>
            <a:r>
              <a:rPr lang="ru-RU" sz="3200" b="1" i="1" dirty="0" smtClean="0">
                <a:effectLst>
                  <a:glow rad="127000">
                    <a:srgbClr val="FFFF00"/>
                  </a:glow>
                </a:effectLst>
              </a:rPr>
              <a:t>». Награждён медалью «За отвагу» (посмертно)</a:t>
            </a:r>
            <a:endParaRPr lang="ru-RU" sz="3200" b="1" i="1" dirty="0"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3074" name="Picture 2" descr="http://wolfschanze.users.photofile.ru/photo/wolfschanze/96574546/1229766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0494"/>
            <a:ext cx="5544616" cy="5373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756870" y="1655114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547664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16" y="2197390"/>
            <a:ext cx="1547664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6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869">
        <p14:shred/>
      </p:transition>
    </mc:Choice>
    <mc:Fallback xmlns="">
      <p:transition spd="slow" advTm="4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  <a:prstGeom prst="fram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8900000" scaled="1"/>
            <a:tileRect/>
          </a:gradFill>
          <a:effectLst>
            <a:glow rad="127000">
              <a:srgbClr val="C00000"/>
            </a:glow>
          </a:effectLst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Кузьмин Алексей Алексеевич. Рядовой. Заряжающий 4 –й танковой роты. Уроженец гор. Хабаровска. Награждён орденом Красного Знамени  (посмертно)</a:t>
            </a:r>
            <a:endParaRPr lang="ru-RU" sz="2400" b="1" i="1" dirty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4098" name="Picture 2" descr="http://wolfschanze.users.photofile.ru/photo/wolfschanze/96574546/122976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38"/>
            <a:ext cx="5616624" cy="4772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546247" y="1943145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азы хранения и снаряжения С-25 (техбаза С25) Все отчеты. - Страница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" y="4446841"/>
            <a:ext cx="1403648" cy="1640029"/>
          </a:xfrm>
          <a:prstGeom prst="rect">
            <a:avLst/>
          </a:prstGeom>
          <a:noFill/>
          <a:effectLst>
            <a:glow rad="127000">
              <a:srgbClr val="C0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Базы хранения и снаряжения С-25 (техбаза С25) Все отчеты. - Страница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54" y="2846902"/>
            <a:ext cx="1403648" cy="164002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0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643">
        <p14:flash/>
      </p:transition>
    </mc:Choice>
    <mc:Fallback xmlns="">
      <p:transition spd="slow" advTm="5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fram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Потапов Владимир Васильевич – рядовой, стрелок 4 –ой мотострелковой роты. Награждён медалью «За отвагу». (именем В.В.  Потапова названа одна из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C00000"/>
                  </a:glow>
                </a:effectLst>
              </a:rPr>
              <a:t>улиц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Магадана) </a:t>
            </a:r>
            <a:endParaRPr lang="ru-RU" sz="2800" b="1" i="1" dirty="0">
              <a:solidFill>
                <a:srgbClr val="FF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5124" name="Picture 4" descr="http://wolfschanze.users.photofile.ru/photo/wolfschanze/96574546/122976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28" y="1484785"/>
            <a:ext cx="5256584" cy="5367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" y="3147820"/>
            <a:ext cx="1547664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Боевые ордена и медали - Оружие, история, личности. - Форум Тvorchestvo.kg 16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547664" cy="197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FF000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756870" y="1583107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3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47">
        <p14:window dir="vert"/>
      </p:transition>
    </mc:Choice>
    <mc:Fallback xmlns="">
      <p:transition spd="slow" advTm="6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  <a:prstGeom prst="fram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1"/>
            <a:tileRect/>
          </a:gra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2800" b="1" i="1" dirty="0" err="1" smtClean="0">
                <a:effectLst>
                  <a:glow rad="127000">
                    <a:srgbClr val="00FFFF"/>
                  </a:glow>
                </a:effectLst>
              </a:rPr>
              <a:t>Маньковский</a:t>
            </a:r>
            <a:r>
              <a:rPr lang="ru-RU" sz="2800" b="1" i="1" dirty="0" smtClean="0">
                <a:effectLst>
                  <a:glow rad="127000">
                    <a:srgbClr val="00FFFF"/>
                  </a:glow>
                </a:effectLst>
              </a:rPr>
              <a:t> Лев Константинович. Родился в 1941 году. Старший лейтенант, зам. Начальника пограничной маневренной группы по политической части.  Награждён орденом « Красного Знамени» (посмертно).  Похоронен </a:t>
            </a:r>
            <a:r>
              <a:rPr lang="ru-RU" sz="2800" b="1" i="1" dirty="0"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ru-RU" sz="2800" b="1" i="1" dirty="0" smtClean="0">
                <a:effectLst>
                  <a:glow rad="127000">
                    <a:srgbClr val="00FFFF"/>
                  </a:glow>
                </a:effectLst>
              </a:rPr>
              <a:t>в Дальнереченске.</a:t>
            </a:r>
            <a:endParaRPr lang="ru-RU" sz="2800" b="1" i="1" dirty="0">
              <a:effectLst>
                <a:glow rad="127000">
                  <a:srgbClr val="00FFFF"/>
                </a:glow>
              </a:effectLst>
            </a:endParaRPr>
          </a:p>
        </p:txBody>
      </p:sp>
      <p:pic>
        <p:nvPicPr>
          <p:cNvPr id="6146" name="Picture 2" descr="http://wolfschanze.users.photofile.ru/photo/wolfschanze/96574546/1229766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97606"/>
            <a:ext cx="4680520" cy="4560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8027">
            <a:off x="846380" y="2375194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86" y="2204864"/>
            <a:ext cx="1223962" cy="13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539552" y="447426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524328" y="4624174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3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538">
        <p14:doors dir="vert"/>
      </p:transition>
    </mc:Choice>
    <mc:Fallback xmlns="">
      <p:transition spd="slow" advTm="23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17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  <a:prstGeom prst="frame">
            <a:avLst/>
          </a:prstGeom>
          <a:solidFill>
            <a:srgbClr val="92D050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Шушарин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Владимир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Михайлович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( 1947 – 1969)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Рядовой стрелок 2 –ой погранзаставы 57 – 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го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  погранотряда  Тихоокеанского пограничного округа</a:t>
            </a:r>
            <a:endParaRPr lang="ru-RU" sz="3200" b="1" i="1" dirty="0">
              <a:solidFill>
                <a:srgbClr val="7030A0"/>
              </a:solidFill>
              <a:effectLst>
                <a:glow rad="127000">
                  <a:srgbClr val="00B0F0"/>
                </a:glow>
              </a:effectLst>
            </a:endParaRPr>
          </a:p>
        </p:txBody>
      </p:sp>
      <p:pic>
        <p:nvPicPr>
          <p:cNvPr id="3" name="Рисунок 2" descr="http://photo.qip.ru/photo/austin215/200706650/middle/20903287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896544" cy="4293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3203">
            <a:off x="558348" y="2506450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395536" y="486916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380312" y="515719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3203">
            <a:off x="558348" y="2506451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848488"/>
      </p:ext>
    </p:extLst>
  </p:cSld>
  <p:clrMapOvr>
    <a:masterClrMapping/>
  </p:clrMapOvr>
  <p:transition spd="slow" advTm="968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prstGeom prst="frame">
            <a:avLst/>
          </a:prstGeom>
          <a:solidFill>
            <a:srgbClr val="9999FF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Рядовой Владимир </a:t>
            </a:r>
            <a:r>
              <a:rPr lang="ru-RU" b="1" i="1" dirty="0" err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Шушарин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 перед призывом в армию. 1966 год ( в центре)</a:t>
            </a:r>
            <a:endParaRPr lang="ru-RU" b="1" i="1" dirty="0"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http://img-fotki.yandex.ru/get/9167/14576209.f7/0_d7926_9366b4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2" y="1916832"/>
            <a:ext cx="7620000" cy="4941168"/>
          </a:xfrm>
          <a:prstGeom prst="rect">
            <a:avLst/>
          </a:prstGeom>
          <a:noFill/>
          <a:effectLst>
            <a:glow rad="127000">
              <a:srgbClr val="C0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7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60">
        <p:split orient="vert"/>
      </p:transition>
    </mc:Choice>
    <mc:Fallback xmlns="">
      <p:transition spd="slow" advTm="49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  <a:blipFill>
            <a:blip r:embed="rId3"/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Михайлов Евгений Константинович - ефрейтор</a:t>
            </a:r>
            <a:endParaRPr lang="ru-RU" b="1" i="1" dirty="0">
              <a:solidFill>
                <a:srgbClr val="7030A0"/>
              </a:solidFill>
              <a:effectLst>
                <a:glow rad="127000">
                  <a:srgbClr val="00B0F0"/>
                </a:glow>
              </a:effectLst>
            </a:endParaRPr>
          </a:p>
        </p:txBody>
      </p:sp>
      <p:pic>
        <p:nvPicPr>
          <p:cNvPr id="2050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62" y="1556792"/>
            <a:ext cx="7344816" cy="5184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011">
            <a:off x="-171278" y="1471411"/>
            <a:ext cx="2368129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0" y="378904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267700" y="378904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0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9">
        <p14:reveal/>
      </p:transition>
    </mc:Choice>
    <mc:Fallback xmlns="">
      <p:transition spd="slow" advTm="4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24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30" y="116631"/>
            <a:ext cx="7993117" cy="1776203"/>
          </a:xfrm>
          <a:prstGeom prst="frame">
            <a:avLst/>
          </a:prstGeom>
          <a:solidFill>
            <a:srgbClr val="92D050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Малыхин </a:t>
            </a:r>
            <a:r>
              <a:rPr lang="ru-RU" i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Владимир Юрьевич - </a:t>
            </a:r>
            <a:r>
              <a:rPr lang="ru-RU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младший сержант</a:t>
            </a:r>
            <a:endParaRPr lang="ru-RU" i="1" dirty="0"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667500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3203">
            <a:off x="-27833" y="1549886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54131" y="4113076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259266" y="3886894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306562"/>
      </p:ext>
    </p:extLst>
  </p:cSld>
  <p:clrMapOvr>
    <a:masterClrMapping/>
  </p:clrMapOvr>
  <p:transition spd="slow" advTm="430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  <a:blipFill>
            <a:blip r:embed="rId3"/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Леонов Демократ Владимирович – полковник, начальник пограничного отряда </a:t>
            </a:r>
            <a:endParaRPr lang="ru-RU" i="1" dirty="0">
              <a:solidFill>
                <a:srgbClr val="7030A0"/>
              </a:solidFill>
              <a:effectLst>
                <a:glow rad="127000">
                  <a:srgbClr val="00B0F0"/>
                </a:glow>
              </a:effectLst>
            </a:endParaRPr>
          </a:p>
        </p:txBody>
      </p:sp>
      <p:pic>
        <p:nvPicPr>
          <p:cNvPr id="1026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667500" cy="4653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3203">
            <a:off x="295692" y="1894970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41854" y="367893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229600" y="367893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09">
        <p:circle/>
      </p:transition>
    </mc:Choice>
    <mc:Fallback xmlns="">
      <p:transition spd="slow" advTm="62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59352"/>
          </a:xfrm>
          <a:prstGeom prst="frame">
            <a:avLst/>
          </a:prstGeom>
          <a:solidFill>
            <a:srgbClr val="FFFF00"/>
          </a:solidFill>
          <a:effectLst>
            <a:glow rad="127000">
              <a:srgbClr val="C00000"/>
            </a:glow>
          </a:effectLst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Устюгов Михаил Сергеевич</a:t>
            </a:r>
            <a:endParaRPr lang="ru-RU" sz="4800" i="1" dirty="0">
              <a:solidFill>
                <a:srgbClr val="7030A0"/>
              </a:solidFill>
              <a:effectLst>
                <a:glow rad="127000">
                  <a:srgbClr val="00B0F0"/>
                </a:glow>
              </a:effectLst>
            </a:endParaRPr>
          </a:p>
        </p:txBody>
      </p:sp>
      <p:pic>
        <p:nvPicPr>
          <p:cNvPr id="2050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72" y="2371005"/>
            <a:ext cx="6667500" cy="4457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Где получить георгиевскую ленточку в Каз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5077">
            <a:off x="284999" y="1960611"/>
            <a:ext cx="2554696" cy="8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95676" y="443711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44208" y="5423520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401042"/>
      </p:ext>
    </p:extLst>
  </p:cSld>
  <p:clrMapOvr>
    <a:masterClrMapping/>
  </p:clrMapOvr>
  <p:transition spd="slow" advTm="559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3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rame">
            <a:avLst/>
          </a:prstGeom>
          <a:solidFill>
            <a:srgbClr val="00FFFF"/>
          </a:solidFill>
          <a:effectLst>
            <a:glow rad="127000">
              <a:srgbClr val="C0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00B0F0"/>
                  </a:glow>
                </a:effectLst>
              </a:rPr>
              <a:t>Люков Е.А. – командир авиационной эскадрильи</a:t>
            </a:r>
            <a:endParaRPr lang="ru-RU" b="1" i="1" dirty="0">
              <a:solidFill>
                <a:srgbClr val="7030A0"/>
              </a:solidFill>
              <a:effectLst>
                <a:glow rad="127000">
                  <a:srgbClr val="00B0F0"/>
                </a:glow>
              </a:effectLst>
            </a:endParaRPr>
          </a:p>
        </p:txBody>
      </p:sp>
      <p:pic>
        <p:nvPicPr>
          <p:cNvPr id="3074" name="Picture 2" descr="Пограничный конфликт остров Даманский. Альбом Памя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82" y="1516792"/>
            <a:ext cx="6667500" cy="5301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79512" y="3350548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252460" y="343128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807289"/>
      </p:ext>
    </p:extLst>
  </p:cSld>
  <p:clrMapOvr>
    <a:masterClrMapping/>
  </p:clrMapOvr>
  <p:transition spd="slow" advTm="726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325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Герои «Даманского» полуострова. Участники событий локальной войны. «…Помните! Через века, через года,- помните! О тех, кто ухе не придёт никогда,- помните! Не плачьте!  В горле сдержите стоны, горькие стоны. Памяти павших будьте достойны! Вечно достойны!!! …»     </vt:lpstr>
      <vt:lpstr>Иван Стрельников – советский  пограничник,  старший лейтенант, начальник Нижне – Михайловской заставы, погиб 2 марта 1969 года</vt:lpstr>
      <vt:lpstr>Шушарин Владимир Михайлович ( 1947 – 1969) Рядовой стрелок 2 –ой погранзаставы 57 –  го  погранотряда  Тихоокеанского пограничного округа</vt:lpstr>
      <vt:lpstr>Рядовой Владимир Шушарин перед призывом в армию. 1966 год ( в центре)</vt:lpstr>
      <vt:lpstr>Михайлов Евгений Константинович - ефрейтор</vt:lpstr>
      <vt:lpstr>Малыхин Владимир Юрьевич - младший сержант</vt:lpstr>
      <vt:lpstr>Леонов Демократ Владимирович – полковник, начальник пограничного отряда </vt:lpstr>
      <vt:lpstr>Устюгов Михаил Сергеевич</vt:lpstr>
      <vt:lpstr>Люков Е.А. – командир авиационной эскадрильи</vt:lpstr>
      <vt:lpstr>Симчук Илья Моисеевич - рядовой</vt:lpstr>
      <vt:lpstr>Ващенко Михаил Тихонович – командир батальона</vt:lpstr>
      <vt:lpstr>Воротиленко Олег Петрович</vt:lpstr>
      <vt:lpstr>Луценко Николай - старшина</vt:lpstr>
      <vt:lpstr>Юдников Пётр Ильич</vt:lpstr>
      <vt:lpstr>Бабанский Юрий Васильевич – ГЕРОЙ СОВЕТСКОГО СОЮЗА, защитник острова Даманский</vt:lpstr>
      <vt:lpstr>Бубенин Виталий Дмитриевич-  начальник 1-й погранзаставы   «Кулебякины сопки»</vt:lpstr>
      <vt:lpstr>Серёгин Виктор Потапович- герой Даманского, проживает в Красноярском крае, Балахта</vt:lpstr>
      <vt:lpstr>Кобец Илья Георгиевич - герой Даманского, вручение награды</vt:lpstr>
      <vt:lpstr>Рядовой. В схватке с китайцами спасал командира И. Стрельникова, геройски погиб 2 марта 1969 года.</vt:lpstr>
      <vt:lpstr>Павел  Акулов – ефрейтор пограничной заставы № 2. Захвачен китайцами. Награждён орденом Боевого Красного Знамени (посмертно)</vt:lpstr>
      <vt:lpstr>Зайнутдинов Антар Акиямович. Старший сержант. Награждён медалью за отвагу (посмертно)</vt:lpstr>
      <vt:lpstr>Гладышев Сергей Викторович. Рядовой. «Герой Даманского». Награждён медалью « За отвагу» (посмертно)</vt:lpstr>
      <vt:lpstr>Ковалёв Анатолий Михайлович. Родился в 1949 году. Герой « Даманского». Награждён медалью «За отвагу» (посмертно)</vt:lpstr>
      <vt:lpstr>Кузьмин Алексей Алексеевич. Рядовой. Заряжающий 4 –й танковой роты. Уроженец гор. Хабаровска. Награждён орденом Красного Знамени  (посмертно)</vt:lpstr>
      <vt:lpstr>Потапов Владимир Васильевич – рядовой, стрелок 4 –ой мотострелковой роты. Награждён медалью «За отвагу». (именем В.В.  Потапова названа одна из улиц Магадана) </vt:lpstr>
      <vt:lpstr>Маньковский Лев Константинович. Родился в 1941 году. Старший лейтенант, зам. Начальника пограничной маневренной группы по политической части.  Награждён орденом « Красного Знамени» (посмертно).  Похоронен  в Дальнереченске.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Даманского полуострова …Помните! Через века, через года,- помните! О тех, кто ухе не придёт никогда,- помните! Не плачьте!  В горле сдержите стоны, горькие стоны.  Памяти павших будьте достойны! Вечно достойны!!!</dc:title>
  <dc:creator>1</dc:creator>
  <cp:lastModifiedBy>Татьяна</cp:lastModifiedBy>
  <cp:revision>78</cp:revision>
  <dcterms:created xsi:type="dcterms:W3CDTF">2014-09-21T05:01:58Z</dcterms:created>
  <dcterms:modified xsi:type="dcterms:W3CDTF">2015-11-28T09:18:11Z</dcterms:modified>
</cp:coreProperties>
</file>