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309" r:id="rId3"/>
    <p:sldId id="266" r:id="rId4"/>
    <p:sldId id="267" r:id="rId5"/>
    <p:sldId id="268" r:id="rId6"/>
    <p:sldId id="269" r:id="rId7"/>
    <p:sldId id="310" r:id="rId8"/>
    <p:sldId id="270" r:id="rId9"/>
    <p:sldId id="257" r:id="rId10"/>
    <p:sldId id="279" r:id="rId11"/>
    <p:sldId id="305" r:id="rId12"/>
    <p:sldId id="308" r:id="rId13"/>
    <p:sldId id="31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CC99"/>
    <a:srgbClr val="FF0066"/>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66CDFED8-71F2-4BCD-B2C7-BC563D664435}" type="datetimeFigureOut">
              <a:rPr lang="ru-RU" smtClean="0"/>
              <a:pPr/>
              <a:t>21.11.2015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483438E6-56C1-4CDE-A915-94F81CC2377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6CDFED8-71F2-4BCD-B2C7-BC563D664435}" type="datetimeFigureOut">
              <a:rPr lang="ru-RU" smtClean="0"/>
              <a:pPr/>
              <a:t>21.11.2015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83438E6-56C1-4CDE-A915-94F81CC2377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6CDFED8-71F2-4BCD-B2C7-BC563D664435}" type="datetimeFigureOut">
              <a:rPr lang="ru-RU" smtClean="0"/>
              <a:pPr/>
              <a:t>21.11.2015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83438E6-56C1-4CDE-A915-94F81CC2377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6CDFED8-71F2-4BCD-B2C7-BC563D664435}" type="datetimeFigureOut">
              <a:rPr lang="ru-RU" smtClean="0"/>
              <a:pPr/>
              <a:t>21.11.2015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83438E6-56C1-4CDE-A915-94F81CC23771}"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6CDFED8-71F2-4BCD-B2C7-BC563D664435}" type="datetimeFigureOut">
              <a:rPr lang="ru-RU" smtClean="0"/>
              <a:pPr/>
              <a:t>21.11.2015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83438E6-56C1-4CDE-A915-94F81CC23771}"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6CDFED8-71F2-4BCD-B2C7-BC563D664435}" type="datetimeFigureOut">
              <a:rPr lang="ru-RU" smtClean="0"/>
              <a:pPr/>
              <a:t>21.11.2015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83438E6-56C1-4CDE-A915-94F81CC23771}"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6CDFED8-71F2-4BCD-B2C7-BC563D664435}" type="datetimeFigureOut">
              <a:rPr lang="ru-RU" smtClean="0"/>
              <a:pPr/>
              <a:t>21.11.2015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83438E6-56C1-4CDE-A915-94F81CC2377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66CDFED8-71F2-4BCD-B2C7-BC563D664435}" type="datetimeFigureOut">
              <a:rPr lang="ru-RU" smtClean="0"/>
              <a:pPr/>
              <a:t>21.11.2015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83438E6-56C1-4CDE-A915-94F81CC23771}"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6CDFED8-71F2-4BCD-B2C7-BC563D664435}" type="datetimeFigureOut">
              <a:rPr lang="ru-RU" smtClean="0"/>
              <a:pPr/>
              <a:t>21.11.2015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83438E6-56C1-4CDE-A915-94F81CC2377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66CDFED8-71F2-4BCD-B2C7-BC563D664435}" type="datetimeFigureOut">
              <a:rPr lang="ru-RU" smtClean="0"/>
              <a:pPr/>
              <a:t>21.11.2015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83438E6-56C1-4CDE-A915-94F81CC2377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66CDFED8-71F2-4BCD-B2C7-BC563D664435}" type="datetimeFigureOut">
              <a:rPr lang="ru-RU" smtClean="0"/>
              <a:pPr/>
              <a:t>21.11.2015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483438E6-56C1-4CDE-A915-94F81CC23771}"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CDFED8-71F2-4BCD-B2C7-BC563D664435}" type="datetimeFigureOut">
              <a:rPr lang="ru-RU" smtClean="0"/>
              <a:pPr/>
              <a:t>21.11.2015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83438E6-56C1-4CDE-A915-94F81CC2377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85728"/>
            <a:ext cx="8079529" cy="5878532"/>
          </a:xfrm>
          <a:prstGeom prst="rect">
            <a:avLst/>
          </a:prstGeom>
        </p:spPr>
        <p:txBody>
          <a:bodyPr wrap="square">
            <a:spAutoFit/>
          </a:bodyPr>
          <a:lstStyle/>
          <a:p>
            <a:r>
              <a:rPr lang="ru-RU" sz="3600" b="1" dirty="0" smtClean="0">
                <a:latin typeface="Times New Roman" pitchFamily="18" charset="0"/>
                <a:cs typeface="Times New Roman" pitchFamily="18" charset="0"/>
              </a:rPr>
              <a:t>г.Севастополь</a:t>
            </a:r>
          </a:p>
          <a:p>
            <a:r>
              <a:rPr lang="ru-RU" sz="3600" b="1" dirty="0" smtClean="0">
                <a:latin typeface="Times New Roman" pitchFamily="18" charset="0"/>
                <a:cs typeface="Times New Roman" pitchFamily="18" charset="0"/>
              </a:rPr>
              <a:t>ГБОУ ДО</a:t>
            </a:r>
          </a:p>
          <a:p>
            <a:r>
              <a:rPr lang="ru-RU" sz="3600" b="1" dirty="0" smtClean="0">
                <a:latin typeface="Times New Roman" pitchFamily="18" charset="0"/>
                <a:cs typeface="Times New Roman" pitchFamily="18" charset="0"/>
              </a:rPr>
              <a:t>«Балаклавский дом детского </a:t>
            </a:r>
          </a:p>
          <a:p>
            <a:r>
              <a:rPr lang="ru-RU" sz="3600" b="1" dirty="0" smtClean="0">
                <a:latin typeface="Times New Roman" pitchFamily="18" charset="0"/>
                <a:cs typeface="Times New Roman" pitchFamily="18" charset="0"/>
              </a:rPr>
              <a:t>и юношеского творчества»</a:t>
            </a:r>
          </a:p>
          <a:p>
            <a:pPr algn="ctr"/>
            <a:endParaRPr lang="ru-RU" sz="2400" dirty="0" smtClean="0"/>
          </a:p>
          <a:p>
            <a:r>
              <a:rPr lang="ru-RU" sz="7200" b="1" dirty="0" smtClean="0">
                <a:latin typeface="Times New Roman" pitchFamily="18" charset="0"/>
                <a:cs typeface="Times New Roman" pitchFamily="18" charset="0"/>
              </a:rPr>
              <a:t>   ИЗОСТУДИЯ</a:t>
            </a:r>
          </a:p>
          <a:p>
            <a:r>
              <a:rPr lang="ru-RU" sz="7200" b="1" dirty="0" smtClean="0">
                <a:latin typeface="Times New Roman" pitchFamily="18" charset="0"/>
                <a:cs typeface="Times New Roman" pitchFamily="18" charset="0"/>
              </a:rPr>
              <a:t>  </a:t>
            </a:r>
            <a:r>
              <a:rPr lang="ru-RU" sz="7200" b="1" dirty="0" smtClean="0">
                <a:solidFill>
                  <a:srgbClr val="FF0000"/>
                </a:solidFill>
                <a:latin typeface="Times New Roman" pitchFamily="18" charset="0"/>
                <a:cs typeface="Times New Roman" pitchFamily="18" charset="0"/>
              </a:rPr>
              <a:t>«Ф</a:t>
            </a:r>
            <a:r>
              <a:rPr lang="ru-RU" sz="7200" b="1" dirty="0" smtClean="0">
                <a:solidFill>
                  <a:schemeClr val="accent3"/>
                </a:solidFill>
                <a:latin typeface="Times New Roman" pitchFamily="18" charset="0"/>
                <a:cs typeface="Times New Roman" pitchFamily="18" charset="0"/>
              </a:rPr>
              <a:t>А</a:t>
            </a:r>
            <a:r>
              <a:rPr lang="ru-RU" sz="7200" b="1" dirty="0" smtClean="0">
                <a:solidFill>
                  <a:srgbClr val="FFFF00"/>
                </a:solidFill>
                <a:latin typeface="Times New Roman" pitchFamily="18" charset="0"/>
                <a:cs typeface="Times New Roman" pitchFamily="18" charset="0"/>
              </a:rPr>
              <a:t>Н</a:t>
            </a:r>
            <a:r>
              <a:rPr lang="ru-RU" sz="7200" b="1" dirty="0" smtClean="0">
                <a:solidFill>
                  <a:srgbClr val="00B050"/>
                </a:solidFill>
                <a:latin typeface="Times New Roman" pitchFamily="18" charset="0"/>
                <a:cs typeface="Times New Roman" pitchFamily="18" charset="0"/>
              </a:rPr>
              <a:t>Т</a:t>
            </a:r>
            <a:r>
              <a:rPr lang="ru-RU" sz="7200" b="1" dirty="0" smtClean="0">
                <a:solidFill>
                  <a:srgbClr val="00B0F0"/>
                </a:solidFill>
                <a:latin typeface="Times New Roman" pitchFamily="18" charset="0"/>
                <a:cs typeface="Times New Roman" pitchFamily="18" charset="0"/>
              </a:rPr>
              <a:t>А</a:t>
            </a:r>
            <a:r>
              <a:rPr lang="ru-RU" sz="7200" b="1" dirty="0" smtClean="0">
                <a:solidFill>
                  <a:srgbClr val="002060"/>
                </a:solidFill>
                <a:latin typeface="Times New Roman" pitchFamily="18" charset="0"/>
                <a:cs typeface="Times New Roman" pitchFamily="18" charset="0"/>
              </a:rPr>
              <a:t>З</a:t>
            </a:r>
            <a:r>
              <a:rPr lang="ru-RU" sz="7200" b="1" dirty="0" smtClean="0">
                <a:solidFill>
                  <a:srgbClr val="7030A0"/>
                </a:solidFill>
                <a:latin typeface="Times New Roman" pitchFamily="18" charset="0"/>
                <a:cs typeface="Times New Roman" pitchFamily="18" charset="0"/>
              </a:rPr>
              <a:t>И</a:t>
            </a:r>
            <a:r>
              <a:rPr lang="ru-RU" sz="7200" b="1" dirty="0" smtClean="0">
                <a:solidFill>
                  <a:schemeClr val="accent2">
                    <a:lumMod val="75000"/>
                  </a:schemeClr>
                </a:solidFill>
                <a:latin typeface="Times New Roman" pitchFamily="18" charset="0"/>
                <a:cs typeface="Times New Roman" pitchFamily="18" charset="0"/>
              </a:rPr>
              <a:t>Я</a:t>
            </a:r>
            <a:r>
              <a:rPr lang="ru-RU" sz="7200" b="1" dirty="0" smtClean="0">
                <a:solidFill>
                  <a:srgbClr val="C00000"/>
                </a:solidFill>
                <a:latin typeface="Times New Roman" pitchFamily="18" charset="0"/>
                <a:cs typeface="Times New Roman" pitchFamily="18" charset="0"/>
              </a:rPr>
              <a:t>»</a:t>
            </a:r>
          </a:p>
          <a:p>
            <a:pPr algn="ctr"/>
            <a:endParaRPr lang="ru-RU" sz="3200" b="1" dirty="0" smtClean="0">
              <a:latin typeface="Times New Roman" pitchFamily="18" charset="0"/>
              <a:cs typeface="Times New Roman" pitchFamily="18" charset="0"/>
            </a:endParaRPr>
          </a:p>
          <a:p>
            <a:pPr algn="r"/>
            <a:r>
              <a:rPr lang="ru-RU" sz="3200" b="1" dirty="0" smtClean="0">
                <a:latin typeface="Times New Roman" pitchFamily="18" charset="0"/>
                <a:cs typeface="Times New Roman" pitchFamily="18" charset="0"/>
              </a:rPr>
              <a:t>2015 год</a:t>
            </a:r>
            <a:endParaRPr lang="ru-RU" sz="3200" b="1" dirty="0">
              <a:latin typeface="Times New Roman" pitchFamily="18" charset="0"/>
              <a:cs typeface="Times New Roman" pitchFamily="18" charset="0"/>
            </a:endParaRPr>
          </a:p>
        </p:txBody>
      </p:sp>
      <p:pic>
        <p:nvPicPr>
          <p:cNvPr id="3" name="Рисунок 2" descr="2014-11-13 10.50.27.jpg"/>
          <p:cNvPicPr>
            <a:picLocks noChangeAspect="1"/>
          </p:cNvPicPr>
          <p:nvPr/>
        </p:nvPicPr>
        <p:blipFill>
          <a:blip r:embed="rId2" cstate="print"/>
          <a:stretch>
            <a:fillRect/>
          </a:stretch>
        </p:blipFill>
        <p:spPr>
          <a:xfrm>
            <a:off x="6850218" y="0"/>
            <a:ext cx="2293782" cy="21431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jpg"/>
          <p:cNvPicPr>
            <a:picLocks noChangeAspect="1"/>
          </p:cNvPicPr>
          <p:nvPr/>
        </p:nvPicPr>
        <p:blipFill>
          <a:blip r:embed="rId2"/>
          <a:stretch>
            <a:fillRect/>
          </a:stretch>
        </p:blipFill>
        <p:spPr>
          <a:xfrm>
            <a:off x="285720" y="0"/>
            <a:ext cx="8643966" cy="6072206"/>
          </a:xfrm>
          <a:prstGeom prst="rect">
            <a:avLst/>
          </a:prstGeom>
        </p:spPr>
      </p:pic>
      <p:sp>
        <p:nvSpPr>
          <p:cNvPr id="3" name="Прямоугольник 2"/>
          <p:cNvSpPr/>
          <p:nvPr/>
        </p:nvSpPr>
        <p:spPr>
          <a:xfrm>
            <a:off x="214282" y="6072206"/>
            <a:ext cx="8715436" cy="523220"/>
          </a:xfrm>
          <a:prstGeom prst="rect">
            <a:avLst/>
          </a:prstGeom>
        </p:spPr>
        <p:txBody>
          <a:bodyPr wrap="square">
            <a:spAutoFit/>
          </a:bodyPr>
          <a:lstStyle/>
          <a:p>
            <a:pPr algn="ctr"/>
            <a:r>
              <a:rPr lang="ru-RU" sz="2800" b="1" i="1" dirty="0" smtClean="0">
                <a:solidFill>
                  <a:schemeClr val="accent2">
                    <a:lumMod val="75000"/>
                  </a:schemeClr>
                </a:solidFill>
                <a:latin typeface="Times New Roman" pitchFamily="18" charset="0"/>
                <a:ea typeface="Times New Roman" pitchFamily="18" charset="0"/>
                <a:cs typeface="Times New Roman" pitchFamily="18" charset="0"/>
              </a:rPr>
              <a:t>БУДУЩАЯ КАРТИНА…….</a:t>
            </a:r>
            <a:endParaRPr lang="ru-RU" sz="2800" b="1" dirty="0">
              <a:solidFill>
                <a:schemeClr val="accent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jpg"/>
          <p:cNvPicPr>
            <a:picLocks noChangeAspect="1"/>
          </p:cNvPicPr>
          <p:nvPr/>
        </p:nvPicPr>
        <p:blipFill>
          <a:blip r:embed="rId2"/>
          <a:stretch>
            <a:fillRect/>
          </a:stretch>
        </p:blipFill>
        <p:spPr>
          <a:xfrm>
            <a:off x="428596" y="857231"/>
            <a:ext cx="8358246" cy="5514993"/>
          </a:xfrm>
          <a:prstGeom prst="rect">
            <a:avLst/>
          </a:prstGeom>
        </p:spPr>
      </p:pic>
      <p:sp>
        <p:nvSpPr>
          <p:cNvPr id="3" name="Прямоугольник 2"/>
          <p:cNvSpPr/>
          <p:nvPr/>
        </p:nvSpPr>
        <p:spPr>
          <a:xfrm>
            <a:off x="0" y="0"/>
            <a:ext cx="9144000" cy="830997"/>
          </a:xfrm>
          <a:prstGeom prst="rect">
            <a:avLst/>
          </a:prstGeom>
        </p:spPr>
        <p:txBody>
          <a:bodyPr wrap="square">
            <a:spAutoFit/>
          </a:bodyPr>
          <a:lstStyle/>
          <a:p>
            <a:pPr algn="ctr"/>
            <a:r>
              <a:rPr lang="ru-RU" sz="2400" b="1" i="1" dirty="0" smtClean="0">
                <a:solidFill>
                  <a:schemeClr val="accent2">
                    <a:lumMod val="75000"/>
                  </a:schemeClr>
                </a:solidFill>
                <a:latin typeface="Times New Roman" pitchFamily="18" charset="0"/>
                <a:cs typeface="Times New Roman" pitchFamily="18" charset="0"/>
              </a:rPr>
              <a:t>Завершающий этап: уточнение деталей, </a:t>
            </a:r>
            <a:r>
              <a:rPr lang="ru-RU" sz="2400" b="1" i="1" dirty="0" err="1" smtClean="0">
                <a:solidFill>
                  <a:schemeClr val="accent2">
                    <a:lumMod val="75000"/>
                  </a:schemeClr>
                </a:solidFill>
                <a:latin typeface="Times New Roman" pitchFamily="18" charset="0"/>
                <a:cs typeface="Times New Roman" pitchFamily="18" charset="0"/>
              </a:rPr>
              <a:t>высветление</a:t>
            </a:r>
            <a:r>
              <a:rPr lang="ru-RU" sz="2400" b="1" i="1" dirty="0" smtClean="0">
                <a:solidFill>
                  <a:schemeClr val="accent2">
                    <a:lumMod val="75000"/>
                  </a:schemeClr>
                </a:solidFill>
                <a:latin typeface="Times New Roman" pitchFamily="18" charset="0"/>
                <a:cs typeface="Times New Roman" pitchFamily="18" charset="0"/>
              </a:rPr>
              <a:t> самых светлых элементов способом лессировки.</a:t>
            </a:r>
            <a:endParaRPr 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14-10-08 15.32.09.jpg"/>
          <p:cNvPicPr>
            <a:picLocks noChangeAspect="1"/>
          </p:cNvPicPr>
          <p:nvPr/>
        </p:nvPicPr>
        <p:blipFill>
          <a:blip r:embed="rId2" cstate="print"/>
          <a:stretch>
            <a:fillRect/>
          </a:stretch>
        </p:blipFill>
        <p:spPr>
          <a:xfrm>
            <a:off x="5572132" y="142852"/>
            <a:ext cx="3374375" cy="6500858"/>
          </a:xfrm>
          <a:prstGeom prst="rect">
            <a:avLst/>
          </a:prstGeom>
        </p:spPr>
      </p:pic>
      <p:pic>
        <p:nvPicPr>
          <p:cNvPr id="10" name="Рисунок 9" descr="2014-10-16 11.58.26.jpg"/>
          <p:cNvPicPr>
            <a:picLocks noChangeAspect="1"/>
          </p:cNvPicPr>
          <p:nvPr/>
        </p:nvPicPr>
        <p:blipFill>
          <a:blip r:embed="rId3"/>
          <a:stretch>
            <a:fillRect/>
          </a:stretch>
        </p:blipFill>
        <p:spPr>
          <a:xfrm>
            <a:off x="285720" y="142852"/>
            <a:ext cx="5040098" cy="3017195"/>
          </a:xfrm>
          <a:prstGeom prst="rect">
            <a:avLst/>
          </a:prstGeom>
        </p:spPr>
      </p:pic>
      <p:sp>
        <p:nvSpPr>
          <p:cNvPr id="12" name="Прямоугольник 11"/>
          <p:cNvSpPr/>
          <p:nvPr/>
        </p:nvSpPr>
        <p:spPr>
          <a:xfrm rot="20395786">
            <a:off x="1102768" y="3639391"/>
            <a:ext cx="7858180" cy="677108"/>
          </a:xfrm>
          <a:prstGeom prst="rect">
            <a:avLst/>
          </a:prstGeom>
        </p:spPr>
        <p:txBody>
          <a:bodyPr wrap="square">
            <a:spAutoFit/>
          </a:bodyPr>
          <a:lstStyle/>
          <a:p>
            <a:r>
              <a:rPr lang="ru-RU" sz="2000" b="1" i="1" dirty="0" smtClean="0">
                <a:solidFill>
                  <a:srgbClr val="FFFF00"/>
                </a:solidFill>
                <a:effectLst>
                  <a:outerShdw blurRad="38100" dist="38100" dir="2700000" algn="tl">
                    <a:srgbClr val="000000">
                      <a:alpha val="43137"/>
                    </a:srgbClr>
                  </a:outerShdw>
                </a:effectLst>
              </a:rPr>
              <a:t> </a:t>
            </a:r>
            <a:r>
              <a:rPr lang="ru-RU" sz="2000" b="1" i="1" dirty="0" smtClean="0">
                <a:solidFill>
                  <a:schemeClr val="bg1"/>
                </a:solidFill>
              </a:rPr>
              <a:t/>
            </a:r>
            <a:br>
              <a:rPr lang="ru-RU" sz="2000" b="1" i="1" dirty="0" smtClean="0">
                <a:solidFill>
                  <a:schemeClr val="bg1"/>
                </a:solidFill>
              </a:rPr>
            </a:br>
            <a:endParaRPr lang="ru-RU" dirty="0"/>
          </a:p>
        </p:txBody>
      </p:sp>
      <p:pic>
        <p:nvPicPr>
          <p:cNvPr id="14" name="Рисунок 13" descr="2014-09-26 09.42.34.jpg"/>
          <p:cNvPicPr>
            <a:picLocks noChangeAspect="1"/>
          </p:cNvPicPr>
          <p:nvPr/>
        </p:nvPicPr>
        <p:blipFill>
          <a:blip r:embed="rId4" cstate="print"/>
          <a:stretch>
            <a:fillRect/>
          </a:stretch>
        </p:blipFill>
        <p:spPr>
          <a:xfrm>
            <a:off x="214282" y="3286124"/>
            <a:ext cx="5143504" cy="3277477"/>
          </a:xfrm>
          <a:prstGeom prst="rect">
            <a:avLst/>
          </a:prstGeom>
        </p:spPr>
      </p:pic>
      <p:sp>
        <p:nvSpPr>
          <p:cNvPr id="16" name="Прямоугольник 15"/>
          <p:cNvSpPr/>
          <p:nvPr/>
        </p:nvSpPr>
        <p:spPr>
          <a:xfrm rot="20227751">
            <a:off x="233355" y="2981698"/>
            <a:ext cx="8715436" cy="1323439"/>
          </a:xfrm>
          <a:prstGeom prst="rect">
            <a:avLst/>
          </a:prstGeom>
        </p:spPr>
        <p:txBody>
          <a:bodyPr wrap="square">
            <a:spAutoFit/>
          </a:bodyPr>
          <a:lstStyle/>
          <a:p>
            <a:r>
              <a:rPr lang="ru-RU" b="1" i="1" dirty="0" smtClean="0">
                <a:solidFill>
                  <a:schemeClr val="bg1"/>
                </a:solidFill>
                <a:effectLst>
                  <a:outerShdw blurRad="38100" dist="38100" dir="2700000" algn="tl">
                    <a:srgbClr val="000000">
                      <a:alpha val="43137"/>
                    </a:srgbClr>
                  </a:outerShdw>
                </a:effectLst>
                <a:latin typeface="Book Antiqua" pitchFamily="18" charset="0"/>
              </a:rPr>
              <a:t>                                      </a:t>
            </a:r>
            <a:r>
              <a:rPr lang="ru-RU" sz="4000" b="1" i="1" dirty="0" smtClean="0">
                <a:solidFill>
                  <a:srgbClr val="FFFF00"/>
                </a:solidFill>
                <a:effectLst>
                  <a:outerShdw blurRad="38100" dist="38100" dir="2700000" algn="tl">
                    <a:srgbClr val="000000">
                      <a:alpha val="43137"/>
                    </a:srgbClr>
                  </a:outerShdw>
                </a:effectLst>
                <a:latin typeface="Book Antiqua" pitchFamily="18" charset="0"/>
              </a:rPr>
              <a:t>А мне б в березовые рощи, </a:t>
            </a:r>
          </a:p>
          <a:p>
            <a:r>
              <a:rPr lang="ru-RU" sz="4000" b="1" i="1" dirty="0" smtClean="0">
                <a:solidFill>
                  <a:srgbClr val="FFFF00"/>
                </a:solidFill>
                <a:effectLst>
                  <a:outerShdw blurRad="38100" dist="38100" dir="2700000" algn="tl">
                    <a:srgbClr val="000000">
                      <a:alpha val="43137"/>
                    </a:srgbClr>
                  </a:outerShdw>
                </a:effectLst>
                <a:latin typeface="Book Antiqua" pitchFamily="18" charset="0"/>
              </a:rPr>
              <a:t>          с бетонных вырваться оков...</a:t>
            </a:r>
            <a:endParaRPr lang="ru-RU" sz="4000" dirty="0">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5643578"/>
            <a:ext cx="9144000" cy="1200329"/>
          </a:xfrm>
          <a:prstGeom prst="rect">
            <a:avLst/>
          </a:prstGeom>
        </p:spPr>
        <p:txBody>
          <a:bodyPr wrap="square">
            <a:spAutoFit/>
          </a:bodyPr>
          <a:lstStyle/>
          <a:p>
            <a:pPr algn="r"/>
            <a:r>
              <a:rPr lang="ru-RU" sz="2400" b="1" i="1" dirty="0" smtClean="0">
                <a:solidFill>
                  <a:schemeClr val="accent2">
                    <a:lumMod val="75000"/>
                  </a:schemeClr>
                </a:solidFill>
                <a:latin typeface="Times New Roman" pitchFamily="18" charset="0"/>
                <a:cs typeface="Times New Roman" pitchFamily="18" charset="0"/>
              </a:rPr>
              <a:t>В презентации использованы фотографии </a:t>
            </a:r>
            <a:r>
              <a:rPr lang="ru-RU" sz="2400" b="1" i="1" smtClean="0">
                <a:solidFill>
                  <a:schemeClr val="accent2">
                    <a:lumMod val="75000"/>
                  </a:schemeClr>
                </a:solidFill>
                <a:latin typeface="Times New Roman" pitchFamily="18" charset="0"/>
                <a:cs typeface="Times New Roman" pitchFamily="18" charset="0"/>
              </a:rPr>
              <a:t>работ </a:t>
            </a:r>
          </a:p>
          <a:p>
            <a:pPr algn="r"/>
            <a:r>
              <a:rPr lang="ru-RU" sz="2400" b="1" i="1" smtClean="0">
                <a:solidFill>
                  <a:schemeClr val="accent2">
                    <a:lumMod val="75000"/>
                  </a:schemeClr>
                </a:solidFill>
                <a:latin typeface="Times New Roman" pitchFamily="18" charset="0"/>
                <a:cs typeface="Times New Roman" pitchFamily="18" charset="0"/>
              </a:rPr>
              <a:t>руководителя </a:t>
            </a:r>
            <a:r>
              <a:rPr lang="ru-RU" sz="2400" b="1" i="1" dirty="0" smtClean="0">
                <a:solidFill>
                  <a:schemeClr val="accent2">
                    <a:lumMod val="75000"/>
                  </a:schemeClr>
                </a:solidFill>
                <a:latin typeface="Times New Roman" pitchFamily="18" charset="0"/>
                <a:cs typeface="Times New Roman" pitchFamily="18" charset="0"/>
              </a:rPr>
              <a:t>изостудии «Фантазия» </a:t>
            </a:r>
          </a:p>
          <a:p>
            <a:pPr algn="ctr"/>
            <a:r>
              <a:rPr lang="ru-RU" sz="2400" b="1" i="1" dirty="0" smtClean="0">
                <a:solidFill>
                  <a:schemeClr val="accent2">
                    <a:lumMod val="75000"/>
                  </a:schemeClr>
                </a:solidFill>
                <a:latin typeface="Times New Roman" pitchFamily="18" charset="0"/>
                <a:cs typeface="Times New Roman" pitchFamily="18" charset="0"/>
              </a:rPr>
              <a:t>                                                                                   Ворониной Н.Н.</a:t>
            </a:r>
            <a:endParaRPr lang="ru-RU" sz="2400" dirty="0"/>
          </a:p>
        </p:txBody>
      </p:sp>
      <p:pic>
        <p:nvPicPr>
          <p:cNvPr id="8" name="Рисунок 7" descr="getImage (1).jpg"/>
          <p:cNvPicPr>
            <a:picLocks noChangeAspect="1"/>
          </p:cNvPicPr>
          <p:nvPr/>
        </p:nvPicPr>
        <p:blipFill>
          <a:blip r:embed="rId2"/>
          <a:stretch>
            <a:fillRect/>
          </a:stretch>
        </p:blipFill>
        <p:spPr>
          <a:xfrm>
            <a:off x="571472" y="214290"/>
            <a:ext cx="8128000" cy="5461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154436"/>
          </a:xfrm>
          <a:prstGeom prst="rect">
            <a:avLst/>
          </a:prstGeom>
        </p:spPr>
        <p:txBody>
          <a:bodyPr wrap="square">
            <a:spAutoFit/>
          </a:bodyPr>
          <a:lstStyle/>
          <a:p>
            <a:r>
              <a:rPr lang="ru-RU" sz="6000" dirty="0" smtClean="0">
                <a:solidFill>
                  <a:schemeClr val="accent2">
                    <a:lumMod val="75000"/>
                  </a:schemeClr>
                </a:solidFill>
                <a:latin typeface="Arial Black" pitchFamily="34" charset="0"/>
                <a:cs typeface="Aharoni" pitchFamily="2" charset="-79"/>
              </a:rPr>
              <a:t>Рождение</a:t>
            </a:r>
          </a:p>
          <a:p>
            <a:r>
              <a:rPr lang="ru-RU" sz="6000" dirty="0" smtClean="0">
                <a:latin typeface="Arial Black" pitchFamily="34" charset="0"/>
                <a:cs typeface="Aharoni" pitchFamily="2" charset="-79"/>
              </a:rPr>
              <a:t> </a:t>
            </a:r>
            <a:r>
              <a:rPr lang="ru-RU" sz="6000" dirty="0" smtClean="0">
                <a:solidFill>
                  <a:srgbClr val="00CC00"/>
                </a:solidFill>
                <a:latin typeface="Arial Black" pitchFamily="34" charset="0"/>
                <a:cs typeface="Aharoni" pitchFamily="2" charset="-79"/>
              </a:rPr>
              <a:t>картины</a:t>
            </a:r>
          </a:p>
          <a:p>
            <a:endParaRPr lang="ru-RU" sz="1400" dirty="0">
              <a:solidFill>
                <a:srgbClr val="00CC00"/>
              </a:solidFill>
              <a:latin typeface="Arial Black" pitchFamily="34" charset="0"/>
              <a:cs typeface="Aharoni" pitchFamily="2" charset="-79"/>
            </a:endParaRPr>
          </a:p>
        </p:txBody>
      </p:sp>
      <p:pic>
        <p:nvPicPr>
          <p:cNvPr id="4" name="Рисунок 3" descr="P030414_IIII14.31.jpg"/>
          <p:cNvPicPr>
            <a:picLocks noChangeAspect="1"/>
          </p:cNvPicPr>
          <p:nvPr/>
        </p:nvPicPr>
        <p:blipFill>
          <a:blip r:embed="rId2"/>
          <a:stretch>
            <a:fillRect/>
          </a:stretch>
        </p:blipFill>
        <p:spPr>
          <a:xfrm>
            <a:off x="5286380" y="428604"/>
            <a:ext cx="3571900" cy="5143536"/>
          </a:xfrm>
          <a:prstGeom prst="rect">
            <a:avLst/>
          </a:prstGeom>
        </p:spPr>
      </p:pic>
      <p:pic>
        <p:nvPicPr>
          <p:cNvPr id="5" name="Рисунок 4" descr="P050214_ШШШ12.22_[01].jpg"/>
          <p:cNvPicPr>
            <a:picLocks noChangeAspect="1"/>
          </p:cNvPicPr>
          <p:nvPr/>
        </p:nvPicPr>
        <p:blipFill>
          <a:blip r:embed="rId3"/>
          <a:stretch>
            <a:fillRect/>
          </a:stretch>
        </p:blipFill>
        <p:spPr>
          <a:xfrm>
            <a:off x="0" y="2357430"/>
            <a:ext cx="5214942" cy="3971925"/>
          </a:xfrm>
          <a:prstGeom prst="rect">
            <a:avLst/>
          </a:prstGeom>
        </p:spPr>
      </p:pic>
      <p:sp>
        <p:nvSpPr>
          <p:cNvPr id="7" name="Прямоугольник 6"/>
          <p:cNvSpPr/>
          <p:nvPr/>
        </p:nvSpPr>
        <p:spPr>
          <a:xfrm>
            <a:off x="1" y="5214950"/>
            <a:ext cx="9144000" cy="1200329"/>
          </a:xfrm>
          <a:prstGeom prst="rect">
            <a:avLst/>
          </a:prstGeom>
        </p:spPr>
        <p:txBody>
          <a:bodyPr wrap="square">
            <a:spAutoFit/>
          </a:bodyPr>
          <a:lstStyle/>
          <a:p>
            <a:r>
              <a:rPr lang="ru-RU" sz="7200" b="1" i="1" dirty="0" smtClean="0">
                <a:solidFill>
                  <a:schemeClr val="accent2">
                    <a:lumMod val="75000"/>
                  </a:schemeClr>
                </a:solidFill>
                <a:latin typeface="Book Antiqua" pitchFamily="18" charset="0"/>
                <a:cs typeface="Aharoni" pitchFamily="2" charset="-79"/>
              </a:rPr>
              <a:t>  </a:t>
            </a:r>
            <a:r>
              <a:rPr lang="ru-RU" sz="7200" b="1" i="1" u="sng" dirty="0" smtClean="0">
                <a:solidFill>
                  <a:schemeClr val="bg1"/>
                </a:solidFill>
                <a:effectLst>
                  <a:outerShdw blurRad="38100" dist="38100" dir="2700000" algn="tl">
                    <a:srgbClr val="000000">
                      <a:alpha val="43137"/>
                    </a:srgbClr>
                  </a:outerShdw>
                </a:effectLst>
                <a:latin typeface="Book Antiqua" pitchFamily="18" charset="0"/>
                <a:cs typeface="Aharoni" pitchFamily="2" charset="-79"/>
              </a:rPr>
              <a:t>Роспись на </a:t>
            </a:r>
            <a:r>
              <a:rPr lang="ru-RU" sz="7200" b="1" i="1" u="sng" dirty="0" smtClean="0">
                <a:solidFill>
                  <a:schemeClr val="accent2">
                    <a:lumMod val="75000"/>
                  </a:schemeClr>
                </a:solidFill>
                <a:effectLst>
                  <a:outerShdw blurRad="38100" dist="38100" dir="2700000" algn="tl">
                    <a:srgbClr val="000000">
                      <a:alpha val="43137"/>
                    </a:srgbClr>
                  </a:outerShdw>
                </a:effectLst>
                <a:latin typeface="Book Antiqua" pitchFamily="18" charset="0"/>
                <a:cs typeface="Aharoni" pitchFamily="2" charset="-79"/>
              </a:rPr>
              <a:t>бересте</a:t>
            </a:r>
            <a:endParaRPr lang="ru-RU" sz="7200" b="1" i="1" u="sng" dirty="0">
              <a:solidFill>
                <a:srgbClr val="00CC00"/>
              </a:solidFill>
              <a:effectLst>
                <a:outerShdw blurRad="38100" dist="38100" dir="2700000" algn="tl">
                  <a:srgbClr val="000000">
                    <a:alpha val="43137"/>
                  </a:srgbClr>
                </a:outerShdw>
              </a:effectLst>
              <a:latin typeface="Book Antiqua" pitchFamily="18" charset="0"/>
              <a:cs typeface="Aharoni" pitchFamily="2" charset="-79"/>
            </a:endParaRPr>
          </a:p>
        </p:txBody>
      </p:sp>
      <p:sp>
        <p:nvSpPr>
          <p:cNvPr id="6" name="Прямоугольник 5"/>
          <p:cNvSpPr/>
          <p:nvPr/>
        </p:nvSpPr>
        <p:spPr>
          <a:xfrm>
            <a:off x="1" y="1714488"/>
            <a:ext cx="5357817" cy="523220"/>
          </a:xfrm>
          <a:prstGeom prst="rect">
            <a:avLst/>
          </a:prstGeom>
        </p:spPr>
        <p:txBody>
          <a:bodyPr wrap="square">
            <a:spAutoFit/>
          </a:bodyPr>
          <a:lstStyle/>
          <a:p>
            <a:r>
              <a:rPr lang="ru-RU" sz="2800" b="1" dirty="0" smtClean="0">
                <a:latin typeface="Times New Roman" pitchFamily="18" charset="0"/>
                <a:cs typeface="Times New Roman" pitchFamily="18" charset="0"/>
              </a:rPr>
              <a:t>Автор: </a:t>
            </a:r>
            <a:r>
              <a:rPr lang="ru-RU" sz="2800" b="1" dirty="0" err="1" smtClean="0">
                <a:latin typeface="Times New Roman" pitchFamily="18" charset="0"/>
                <a:cs typeface="Times New Roman" pitchFamily="18" charset="0"/>
              </a:rPr>
              <a:t>Сирук</a:t>
            </a:r>
            <a:r>
              <a:rPr lang="ru-RU" sz="2800" b="1" dirty="0" smtClean="0">
                <a:latin typeface="Times New Roman" pitchFamily="18" charset="0"/>
                <a:cs typeface="Times New Roman" pitchFamily="18" charset="0"/>
              </a:rPr>
              <a:t> Маргарита 13лет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785794"/>
            <a:ext cx="7858180" cy="2677656"/>
          </a:xfrm>
          <a:prstGeom prst="rect">
            <a:avLst/>
          </a:prstGeom>
        </p:spPr>
        <p:txBody>
          <a:bodyPr wrap="square">
            <a:spAutoFit/>
          </a:bodyPr>
          <a:lstStyle/>
          <a:p>
            <a:r>
              <a:rPr lang="ru-RU" sz="2400" dirty="0" smtClean="0">
                <a:latin typeface="Times New Roman" pitchFamily="18" charset="0"/>
                <a:cs typeface="Times New Roman" pitchFamily="18" charset="0"/>
              </a:rPr>
              <a:t>Береста - это кора березы, которая является уникальным природным материалом</a:t>
            </a:r>
            <a:r>
              <a:rPr lang="ru-RU" sz="2400" dirty="0" smtClean="0">
                <a:solidFill>
                  <a:srgbClr val="0070C0"/>
                </a:solidFill>
                <a:latin typeface="Times New Roman" pitchFamily="18" charset="0"/>
                <a:cs typeface="Times New Roman" pitchFamily="18" charset="0"/>
              </a:rPr>
              <a:t>. </a:t>
            </a:r>
          </a:p>
          <a:p>
            <a:r>
              <a:rPr lang="ru-RU" sz="2400" dirty="0" smtClean="0">
                <a:solidFill>
                  <a:srgbClr val="0070C0"/>
                </a:solidFill>
                <a:latin typeface="Times New Roman" pitchFamily="18" charset="0"/>
                <a:cs typeface="Times New Roman" pitchFamily="18" charset="0"/>
              </a:rPr>
              <a:t>Это экологически чистый, удивительно нежный, красивый, мягкий и бархатистый, легко поддающийся обработке, материал.</a:t>
            </a:r>
          </a:p>
          <a:p>
            <a:endParaRPr lang="ru-RU" sz="2400" dirty="0" smtClean="0">
              <a:solidFill>
                <a:srgbClr val="0070C0"/>
              </a:solidFill>
              <a:latin typeface="Times New Roman" pitchFamily="18" charset="0"/>
              <a:cs typeface="Times New Roman" pitchFamily="18" charset="0"/>
            </a:endParaRPr>
          </a:p>
          <a:p>
            <a:endParaRPr lang="ru-RU" sz="2400" dirty="0">
              <a:solidFill>
                <a:srgbClr val="0070C0"/>
              </a:solidFill>
              <a:latin typeface="Times New Roman" pitchFamily="18" charset="0"/>
              <a:cs typeface="Times New Roman" pitchFamily="18" charset="0"/>
            </a:endParaRPr>
          </a:p>
        </p:txBody>
      </p:sp>
      <p:sp>
        <p:nvSpPr>
          <p:cNvPr id="3" name="Прямоугольник 2"/>
          <p:cNvSpPr/>
          <p:nvPr/>
        </p:nvSpPr>
        <p:spPr>
          <a:xfrm>
            <a:off x="714348" y="2786058"/>
            <a:ext cx="7429552" cy="2308324"/>
          </a:xfrm>
          <a:prstGeom prst="rect">
            <a:avLst/>
          </a:prstGeom>
        </p:spPr>
        <p:txBody>
          <a:bodyPr wrap="square">
            <a:spAutoFit/>
          </a:bodyPr>
          <a:lstStyle/>
          <a:p>
            <a:r>
              <a:rPr lang="ru-RU" sz="2400" dirty="0" smtClean="0">
                <a:latin typeface="Times New Roman" pitchFamily="18" charset="0"/>
                <a:cs typeface="Times New Roman" pitchFamily="18" charset="0"/>
              </a:rPr>
              <a:t>С незапамятных времен в древней Руси ее применяли для изготовления различных предметов быта, таких, как рыбацкие челны (</a:t>
            </a:r>
            <a:r>
              <a:rPr lang="ru-RU" sz="2400" dirty="0" err="1" smtClean="0">
                <a:latin typeface="Times New Roman" pitchFamily="18" charset="0"/>
                <a:cs typeface="Times New Roman" pitchFamily="18" charset="0"/>
              </a:rPr>
              <a:t>обласки</a:t>
            </a:r>
            <a:r>
              <a:rPr lang="ru-RU" sz="2400" dirty="0" smtClean="0">
                <a:latin typeface="Times New Roman" pitchFamily="18" charset="0"/>
                <a:cs typeface="Times New Roman" pitchFamily="18" charset="0"/>
              </a:rPr>
              <a:t>), туеса, короба, шкатулки, кузовки для хранения соли, крупы, муки, зерна, ягоды, кедрового ореха, а также прекрасные декоративные работы и украшения. </a:t>
            </a:r>
            <a:endParaRPr lang="ru-RU"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28604"/>
            <a:ext cx="8286808" cy="3046988"/>
          </a:xfrm>
          <a:prstGeom prst="rect">
            <a:avLst/>
          </a:prstGeom>
        </p:spPr>
        <p:txBody>
          <a:bodyPr wrap="square">
            <a:spAutoFit/>
          </a:bodyPr>
          <a:lstStyle/>
          <a:p>
            <a:r>
              <a:rPr lang="ru-RU" sz="2400" i="1" dirty="0" smtClean="0">
                <a:solidFill>
                  <a:schemeClr val="accent2">
                    <a:lumMod val="75000"/>
                  </a:schemeClr>
                </a:solidFill>
                <a:latin typeface="Times New Roman" pitchFamily="18" charset="0"/>
                <a:cs typeface="Times New Roman" pitchFamily="18" charset="0"/>
              </a:rPr>
              <a:t>Бересту называют теплым деревом. Даже в холодной комнате она на ощупь очень теплая, потому что обладает большой положительной энергетикой. Достаточно некоторое время посмотреть на нее, подержать в руках –</a:t>
            </a:r>
          </a:p>
          <a:p>
            <a:r>
              <a:rPr lang="ru-RU" sz="2400" i="1" dirty="0" smtClean="0">
                <a:solidFill>
                  <a:schemeClr val="accent2">
                    <a:lumMod val="75000"/>
                  </a:schemeClr>
                </a:solidFill>
                <a:latin typeface="Times New Roman" pitchFamily="18" charset="0"/>
                <a:cs typeface="Times New Roman" pitchFamily="18" charset="0"/>
              </a:rPr>
              <a:t> и вы сразу же успокоитесь, если были чем-то взволнованы.</a:t>
            </a:r>
          </a:p>
          <a:p>
            <a:endParaRPr lang="ru-RU" sz="2400" i="1" dirty="0" smtClean="0">
              <a:solidFill>
                <a:schemeClr val="accent2">
                  <a:lumMod val="75000"/>
                </a:schemeClr>
              </a:solidFill>
              <a:latin typeface="Times New Roman" pitchFamily="18" charset="0"/>
              <a:cs typeface="Times New Roman" pitchFamily="18" charset="0"/>
            </a:endParaRPr>
          </a:p>
          <a:p>
            <a:endParaRPr lang="ru-RU" sz="2400" i="1" dirty="0" smtClean="0">
              <a:solidFill>
                <a:schemeClr val="accent2">
                  <a:lumMod val="75000"/>
                </a:schemeClr>
              </a:solidFill>
              <a:latin typeface="Times New Roman" pitchFamily="18" charset="0"/>
              <a:cs typeface="Times New Roman" pitchFamily="18" charset="0"/>
            </a:endParaRPr>
          </a:p>
          <a:p>
            <a:endParaRPr lang="ru-RU" sz="2400" i="1" dirty="0">
              <a:solidFill>
                <a:schemeClr val="accent2">
                  <a:lumMod val="75000"/>
                </a:schemeClr>
              </a:solidFill>
              <a:latin typeface="Times New Roman" pitchFamily="18" charset="0"/>
              <a:cs typeface="Times New Roman" pitchFamily="18" charset="0"/>
            </a:endParaRPr>
          </a:p>
        </p:txBody>
      </p:sp>
      <p:sp>
        <p:nvSpPr>
          <p:cNvPr id="3" name="Прямоугольник 2"/>
          <p:cNvSpPr/>
          <p:nvPr/>
        </p:nvSpPr>
        <p:spPr>
          <a:xfrm>
            <a:off x="714348" y="2690336"/>
            <a:ext cx="7858180" cy="2523768"/>
          </a:xfrm>
          <a:prstGeom prst="rect">
            <a:avLst/>
          </a:prstGeom>
        </p:spPr>
        <p:txBody>
          <a:bodyPr wrap="square">
            <a:spAutoFit/>
          </a:bodyPr>
          <a:lstStyle/>
          <a:p>
            <a:r>
              <a:rPr lang="ru-RU" sz="2800" dirty="0" smtClean="0">
                <a:latin typeface="Times New Roman" pitchFamily="18" charset="0"/>
                <a:cs typeface="Times New Roman" pitchFamily="18" charset="0"/>
              </a:rPr>
              <a:t>Вглядевшись в кусочки бересты, в ее естественные природные узоры: черточки, пятна, наросты, -  вы различите силуэты зверей, птиц, изображения лесных цветов, россыпи звезд и блеск северного сияния.</a:t>
            </a:r>
          </a:p>
          <a:p>
            <a:endParaRPr lang="ru-RU"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85720" y="357166"/>
            <a:ext cx="864399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Роспись по бересте известна на Руси с XV века, однако сегодня этим занимаются единицы. Наверное, слишком тонка и необычна эта работа.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P161213_шш12.26_[01].jpg"/>
          <p:cNvPicPr>
            <a:picLocks noChangeAspect="1"/>
          </p:cNvPicPr>
          <p:nvPr/>
        </p:nvPicPr>
        <p:blipFill>
          <a:blip r:embed="rId2"/>
          <a:stretch>
            <a:fillRect/>
          </a:stretch>
        </p:blipFill>
        <p:spPr>
          <a:xfrm>
            <a:off x="785786" y="1571612"/>
            <a:ext cx="7643866" cy="51435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71472" y="285728"/>
            <a:ext cx="7786742"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2800" b="0"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Заготовка</a:t>
            </a:r>
            <a:r>
              <a:rPr kumimoji="0" lang="ru-RU" sz="2800" b="0" i="1"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 бересты </a:t>
            </a:r>
            <a:r>
              <a:rPr kumimoji="0" lang="ru-RU" sz="2800" b="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производится в любое время года, ее не сд</a:t>
            </a:r>
            <a:r>
              <a:rPr lang="ru-RU" sz="2800" dirty="0" smtClean="0">
                <a:solidFill>
                  <a:srgbClr val="333333"/>
                </a:solidFill>
                <a:latin typeface="Times New Roman" pitchFamily="18" charset="0"/>
                <a:ea typeface="Times New Roman" pitchFamily="18" charset="0"/>
                <a:cs typeface="Times New Roman" pitchFamily="18" charset="0"/>
              </a:rPr>
              <a:t>ирают с живых деревьев! </a:t>
            </a:r>
          </a:p>
          <a:p>
            <a:pPr lvl="0" fontAlgn="base">
              <a:spcBef>
                <a:spcPct val="0"/>
              </a:spcBef>
              <a:spcAft>
                <a:spcPct val="0"/>
              </a:spcAft>
            </a:pPr>
            <a:r>
              <a:rPr lang="ru-RU" sz="2800" dirty="0" smtClean="0">
                <a:solidFill>
                  <a:srgbClr val="333333"/>
                </a:solidFill>
                <a:latin typeface="Times New Roman" pitchFamily="18" charset="0"/>
                <a:ea typeface="Times New Roman" pitchFamily="18" charset="0"/>
                <a:cs typeface="Times New Roman" pitchFamily="18" charset="0"/>
              </a:rPr>
              <a:t>С</a:t>
            </a: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нимают</a:t>
            </a:r>
            <a:r>
              <a:rPr kumimoji="0" lang="ru-RU" sz="2800" b="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берёсту с дров, чурок заготовленных на дрова,  с упавших деревьев в лесу (она легко отслаивается).</a:t>
            </a:r>
          </a:p>
          <a:p>
            <a:pPr fontAlgn="base">
              <a:spcBef>
                <a:spcPct val="0"/>
              </a:spcBef>
              <a:spcAft>
                <a:spcPct val="0"/>
              </a:spcAft>
            </a:pPr>
            <a:r>
              <a:rPr kumimoji="0" lang="ru-RU" sz="2800" b="0" i="1" u="none" strike="noStrike" cap="none" normalizeH="0" baseline="0" dirty="0" smtClean="0">
                <a:ln>
                  <a:noFill/>
                </a:ln>
                <a:solidFill>
                  <a:srgbClr val="C00000"/>
                </a:solidFill>
                <a:effectLst/>
                <a:latin typeface="Times New Roman" pitchFamily="18" charset="0"/>
                <a:cs typeface="Times New Roman" pitchFamily="18" charset="0"/>
              </a:rPr>
              <a:t>Хранят</a:t>
            </a:r>
            <a:r>
              <a:rPr kumimoji="0" lang="ru-RU" sz="2800" b="0" i="1" u="none" strike="noStrike" cap="none" normalizeH="0" dirty="0" smtClean="0">
                <a:ln>
                  <a:noFill/>
                </a:ln>
                <a:solidFill>
                  <a:srgbClr val="C00000"/>
                </a:solidFill>
                <a:effectLst/>
                <a:latin typeface="Times New Roman" pitchFamily="18" charset="0"/>
                <a:cs typeface="Times New Roman" pitchFamily="18" charset="0"/>
              </a:rPr>
              <a:t> </a:t>
            </a:r>
            <a:r>
              <a:rPr lang="ru-RU" sz="2800" i="1" dirty="0" smtClean="0">
                <a:solidFill>
                  <a:srgbClr val="C00000"/>
                </a:solidFill>
                <a:latin typeface="Times New Roman" pitchFamily="18" charset="0"/>
                <a:cs typeface="Times New Roman" pitchFamily="18" charset="0"/>
              </a:rPr>
              <a:t>бересту</a:t>
            </a:r>
            <a:r>
              <a:rPr lang="ru-RU" sz="20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сложив ее в стопку изнаночной стороной вниз. Сверху желательно положить гнет, чтобы во время хранения пласты не скручивались. Хранить бересту лучше всего в прохладном затемненном помещении или в кладовке. Воздух в помещении не должен быть очень сухим и теплым.</a:t>
            </a:r>
          </a:p>
          <a:p>
            <a:pPr lvl="0" fontAlgn="base">
              <a:spcBef>
                <a:spcPct val="0"/>
              </a:spcBef>
              <a:spcAft>
                <a:spcPct val="0"/>
              </a:spcAf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928802"/>
            <a:ext cx="8229600" cy="4078489"/>
          </a:xfrm>
        </p:spPr>
        <p:txBody>
          <a:bodyPr>
            <a:normAutofit/>
          </a:bodyPr>
          <a:lstStyle/>
          <a:p>
            <a:pPr>
              <a:buNone/>
            </a:pPr>
            <a:r>
              <a:rPr lang="ru-RU" sz="9600" b="1" i="1" dirty="0" smtClean="0">
                <a:solidFill>
                  <a:srgbClr val="FF0066"/>
                </a:solidFill>
              </a:rPr>
              <a:t>« И БЫЛЬ,</a:t>
            </a:r>
            <a:r>
              <a:rPr lang="ru-RU" sz="9600" b="1" i="1" dirty="0" smtClean="0">
                <a:solidFill>
                  <a:srgbClr val="008080"/>
                </a:solidFill>
              </a:rPr>
              <a:t> И</a:t>
            </a:r>
          </a:p>
          <a:p>
            <a:pPr>
              <a:buNone/>
            </a:pPr>
            <a:r>
              <a:rPr lang="ru-RU" sz="9600" b="1" i="1" dirty="0" smtClean="0">
                <a:solidFill>
                  <a:srgbClr val="008080"/>
                </a:solidFill>
              </a:rPr>
              <a:t>     СКАЗКА»</a:t>
            </a:r>
            <a:endParaRPr lang="ru-RU" sz="9600" b="1" i="1" dirty="0">
              <a:solidFill>
                <a:srgbClr val="008080"/>
              </a:solidFill>
            </a:endParaRPr>
          </a:p>
        </p:txBody>
      </p:sp>
      <p:sp>
        <p:nvSpPr>
          <p:cNvPr id="3" name="Заголовок 2"/>
          <p:cNvSpPr>
            <a:spLocks noGrp="1"/>
          </p:cNvSpPr>
          <p:nvPr>
            <p:ph type="title"/>
          </p:nvPr>
        </p:nvSpPr>
        <p:spPr/>
        <p:txBody>
          <a:bodyPr>
            <a:normAutofit/>
          </a:bodyPr>
          <a:lstStyle/>
          <a:p>
            <a:pPr algn="ctr"/>
            <a:r>
              <a:rPr lang="ru-RU" sz="4400" dirty="0" smtClean="0">
                <a:latin typeface="Times New Roman" pitchFamily="18" charset="0"/>
                <a:cs typeface="Times New Roman" pitchFamily="18" charset="0"/>
              </a:rPr>
              <a:t>РОЖДЕНИЕ КАРТИНЫ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429684" cy="6001643"/>
          </a:xfrm>
          <a:prstGeom prst="rect">
            <a:avLst/>
          </a:prstGeom>
        </p:spPr>
        <p:txBody>
          <a:bodyPr wrap="square">
            <a:spAutoFit/>
          </a:bodyPr>
          <a:lstStyle/>
          <a:p>
            <a:pPr lvl="0" algn="ctr" fontAlgn="base">
              <a:spcBef>
                <a:spcPct val="0"/>
              </a:spcBef>
              <a:spcAft>
                <a:spcPct val="0"/>
              </a:spcAft>
            </a:pPr>
            <a:r>
              <a:rPr lang="ru-RU" sz="7200" i="1" dirty="0" smtClean="0">
                <a:solidFill>
                  <a:srgbClr val="C00000"/>
                </a:solidFill>
                <a:latin typeface="Times New Roman" pitchFamily="18" charset="0"/>
                <a:ea typeface="Times New Roman" pitchFamily="18" charset="0"/>
                <a:cs typeface="Times New Roman" pitchFamily="18" charset="0"/>
              </a:rPr>
              <a:t>Ход работы:</a:t>
            </a:r>
          </a:p>
          <a:p>
            <a:pPr marL="457200" lvl="0" indent="-457200" fontAlgn="base">
              <a:spcBef>
                <a:spcPct val="0"/>
              </a:spcBef>
              <a:spcAft>
                <a:spcPct val="0"/>
              </a:spcAft>
              <a:buAutoNum type="arabicPeriod"/>
            </a:pPr>
            <a:r>
              <a:rPr lang="ru-RU" sz="2400" i="1" dirty="0" smtClean="0">
                <a:solidFill>
                  <a:srgbClr val="C00000"/>
                </a:solidFill>
                <a:latin typeface="Times New Roman" pitchFamily="18" charset="0"/>
                <a:ea typeface="Times New Roman" pitchFamily="18" charset="0"/>
                <a:cs typeface="Times New Roman" pitchFamily="18" charset="0"/>
              </a:rPr>
              <a:t>Подбираем кусочек бересты (по своему вкусу и творческому замыслу).</a:t>
            </a:r>
          </a:p>
          <a:p>
            <a:pPr marL="457200" lvl="0" indent="-457200" fontAlgn="base">
              <a:spcBef>
                <a:spcPct val="0"/>
              </a:spcBef>
              <a:spcAft>
                <a:spcPct val="0"/>
              </a:spcAft>
              <a:buAutoNum type="arabicPeriod"/>
            </a:pPr>
            <a:r>
              <a:rPr lang="ru-RU" sz="2400" i="1" dirty="0" smtClean="0">
                <a:solidFill>
                  <a:srgbClr val="C00000"/>
                </a:solidFill>
                <a:latin typeface="Times New Roman" pitchFamily="18" charset="0"/>
                <a:ea typeface="Times New Roman" pitchFamily="18" charset="0"/>
                <a:cs typeface="Times New Roman" pitchFamily="18" charset="0"/>
              </a:rPr>
              <a:t>Очищаем бересту с изнаночной и лицевой сторон от лишних элементов (счищаем все, что отваливается).</a:t>
            </a:r>
          </a:p>
          <a:p>
            <a:pPr marL="457200" lvl="0" indent="-457200" fontAlgn="base">
              <a:spcBef>
                <a:spcPct val="0"/>
              </a:spcBef>
              <a:spcAft>
                <a:spcPct val="0"/>
              </a:spcAft>
              <a:buAutoNum type="arabicPeriod"/>
            </a:pPr>
            <a:r>
              <a:rPr lang="ru-RU" sz="2400" i="1" dirty="0" smtClean="0">
                <a:solidFill>
                  <a:srgbClr val="C00000"/>
                </a:solidFill>
                <a:latin typeface="Times New Roman" pitchFamily="18" charset="0"/>
                <a:ea typeface="Times New Roman" pitchFamily="18" charset="0"/>
                <a:cs typeface="Times New Roman" pitchFamily="18" charset="0"/>
              </a:rPr>
              <a:t>Вырезаем бересту под необходимый формат и приклеиваем  ее на твердый картон или </a:t>
            </a:r>
            <a:r>
              <a:rPr lang="ru-RU" sz="2400" i="1" dirty="0" err="1" smtClean="0">
                <a:solidFill>
                  <a:srgbClr val="C00000"/>
                </a:solidFill>
                <a:latin typeface="Times New Roman" pitchFamily="18" charset="0"/>
                <a:ea typeface="Times New Roman" pitchFamily="18" charset="0"/>
                <a:cs typeface="Times New Roman" pitchFamily="18" charset="0"/>
              </a:rPr>
              <a:t>оргалит</a:t>
            </a:r>
            <a:r>
              <a:rPr lang="ru-RU" sz="2400" i="1" dirty="0" smtClean="0">
                <a:solidFill>
                  <a:srgbClr val="C00000"/>
                </a:solidFill>
                <a:latin typeface="Times New Roman" pitchFamily="18" charset="0"/>
                <a:ea typeface="Times New Roman" pitchFamily="18" charset="0"/>
                <a:cs typeface="Times New Roman" pitchFamily="18" charset="0"/>
              </a:rPr>
              <a:t>.</a:t>
            </a:r>
          </a:p>
          <a:p>
            <a:pPr marL="457200" lvl="0" indent="-457200" fontAlgn="base">
              <a:spcBef>
                <a:spcPct val="0"/>
              </a:spcBef>
              <a:spcAft>
                <a:spcPct val="0"/>
              </a:spcAft>
              <a:buAutoNum type="arabicPeriod"/>
            </a:pPr>
            <a:r>
              <a:rPr lang="ru-RU" sz="2400" i="1" dirty="0" smtClean="0">
                <a:solidFill>
                  <a:srgbClr val="C00000"/>
                </a:solidFill>
                <a:latin typeface="Times New Roman" pitchFamily="18" charset="0"/>
                <a:ea typeface="Times New Roman" pitchFamily="18" charset="0"/>
                <a:cs typeface="Times New Roman" pitchFamily="18" charset="0"/>
              </a:rPr>
              <a:t>При помощи щетинных кистей, щеточки очищаем верхний слой бересты от мелких отслаивающихся элементов.</a:t>
            </a:r>
          </a:p>
          <a:p>
            <a:pPr marL="457200" lvl="0" indent="-457200" fontAlgn="base">
              <a:spcBef>
                <a:spcPct val="0"/>
              </a:spcBef>
              <a:spcAft>
                <a:spcPct val="0"/>
              </a:spcAft>
              <a:buAutoNum type="arabicPeriod"/>
            </a:pPr>
            <a:r>
              <a:rPr lang="ru-RU" sz="2400" i="1" dirty="0" smtClean="0">
                <a:solidFill>
                  <a:srgbClr val="C00000"/>
                </a:solidFill>
                <a:latin typeface="Times New Roman" pitchFamily="18" charset="0"/>
                <a:ea typeface="Times New Roman" pitchFamily="18" charset="0"/>
                <a:cs typeface="Times New Roman" pitchFamily="18" charset="0"/>
              </a:rPr>
              <a:t>Покрываем  тонким прозрачным слоем раствора клея ПВА.</a:t>
            </a:r>
          </a:p>
          <a:p>
            <a:pPr marL="457200" lvl="0" indent="-457200" fontAlgn="base">
              <a:spcBef>
                <a:spcPct val="0"/>
              </a:spcBef>
              <a:spcAft>
                <a:spcPct val="0"/>
              </a:spcAft>
              <a:buAutoNum type="arabicPeriod"/>
            </a:pPr>
            <a:r>
              <a:rPr lang="ru-RU" sz="2400" i="1" dirty="0" smtClean="0">
                <a:solidFill>
                  <a:srgbClr val="C00000"/>
                </a:solidFill>
                <a:latin typeface="Times New Roman" pitchFamily="18" charset="0"/>
                <a:ea typeface="Times New Roman" pitchFamily="18" charset="0"/>
                <a:cs typeface="Times New Roman" pitchFamily="18" charset="0"/>
              </a:rPr>
              <a:t>Создаем эскиз будущей картины.</a:t>
            </a:r>
          </a:p>
          <a:p>
            <a:pPr marL="457200" lvl="0" indent="-457200" fontAlgn="base">
              <a:spcBef>
                <a:spcPct val="0"/>
              </a:spcBef>
              <a:spcAft>
                <a:spcPct val="0"/>
              </a:spcAft>
              <a:buAutoNum type="arabicPeriod"/>
            </a:pPr>
            <a:r>
              <a:rPr lang="ru-RU" sz="2400" i="1" dirty="0" smtClean="0">
                <a:solidFill>
                  <a:srgbClr val="C00000"/>
                </a:solidFill>
                <a:latin typeface="Times New Roman" pitchFamily="18" charset="0"/>
                <a:ea typeface="Times New Roman" pitchFamily="18" charset="0"/>
                <a:cs typeface="Times New Roman" pitchFamily="18" charset="0"/>
              </a:rPr>
              <a:t>Выполняем роспись в соответствии с эскизом .</a:t>
            </a:r>
          </a:p>
          <a:p>
            <a:pPr marL="457200" lvl="0" indent="-457200" fontAlgn="base">
              <a:spcBef>
                <a:spcPct val="0"/>
              </a:spcBef>
              <a:spcAft>
                <a:spcPct val="0"/>
              </a:spcAft>
            </a:pPr>
            <a:endParaRPr lang="ru-RU" sz="2400" i="1" dirty="0" smtClean="0">
              <a:solidFill>
                <a:srgbClr val="C00000"/>
              </a:solidFill>
              <a:latin typeface="Times New Roman" pitchFamily="18" charset="0"/>
              <a:ea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857364"/>
            <a:ext cx="8229600" cy="4149927"/>
          </a:xfrm>
        </p:spPr>
        <p:txBody>
          <a:bodyPr>
            <a:normAutofit fontScale="92500" lnSpcReduction="10000"/>
          </a:bodyPr>
          <a:lstStyle/>
          <a:p>
            <a:r>
              <a:rPr lang="ru-RU" sz="3600" dirty="0" smtClean="0">
                <a:latin typeface="Times New Roman" pitchFamily="18" charset="0"/>
                <a:cs typeface="Times New Roman" pitchFamily="18" charset="0"/>
              </a:rPr>
              <a:t>Береста</a:t>
            </a:r>
          </a:p>
          <a:p>
            <a:r>
              <a:rPr lang="ru-RU" sz="3600" dirty="0" smtClean="0">
                <a:latin typeface="Times New Roman" pitchFamily="18" charset="0"/>
                <a:cs typeface="Times New Roman" pitchFamily="18" charset="0"/>
              </a:rPr>
              <a:t>Кисти:</a:t>
            </a:r>
          </a:p>
          <a:p>
            <a:pPr>
              <a:buNone/>
            </a:pPr>
            <a:r>
              <a:rPr lang="ru-RU" sz="3600" dirty="0" smtClean="0">
                <a:latin typeface="Times New Roman" pitchFamily="18" charset="0"/>
                <a:cs typeface="Times New Roman" pitchFamily="18" charset="0"/>
              </a:rPr>
              <a:t>  колонок №№ 0, 1, 2, 4,8;</a:t>
            </a:r>
          </a:p>
          <a:p>
            <a:pPr>
              <a:buNone/>
            </a:pPr>
            <a:r>
              <a:rPr lang="ru-RU" sz="3600" dirty="0" smtClean="0">
                <a:latin typeface="Times New Roman" pitchFamily="18" charset="0"/>
                <a:cs typeface="Times New Roman" pitchFamily="18" charset="0"/>
              </a:rPr>
              <a:t>  белка №№ 3,4</a:t>
            </a:r>
          </a:p>
          <a:p>
            <a:pPr>
              <a:buNone/>
            </a:pPr>
            <a:r>
              <a:rPr lang="ru-RU" sz="3600" dirty="0" smtClean="0">
                <a:latin typeface="Times New Roman" pitchFamily="18" charset="0"/>
                <a:cs typeface="Times New Roman" pitchFamily="18" charset="0"/>
              </a:rPr>
              <a:t>  щетина №№ 3, 5</a:t>
            </a:r>
          </a:p>
          <a:p>
            <a:r>
              <a:rPr lang="ru-RU" sz="3600" dirty="0" smtClean="0">
                <a:latin typeface="Times New Roman" pitchFamily="18" charset="0"/>
                <a:cs typeface="Times New Roman" pitchFamily="18" charset="0"/>
              </a:rPr>
              <a:t>Краски темперные</a:t>
            </a:r>
          </a:p>
          <a:p>
            <a:r>
              <a:rPr lang="ru-RU" sz="3600" dirty="0" smtClean="0">
                <a:latin typeface="Times New Roman" pitchFamily="18" charset="0"/>
                <a:cs typeface="Times New Roman" pitchFamily="18" charset="0"/>
              </a:rPr>
              <a:t>Клей универсальный «Момент»</a:t>
            </a:r>
          </a:p>
          <a:p>
            <a:r>
              <a:rPr lang="ru-RU" sz="3600" dirty="0" smtClean="0">
                <a:latin typeface="Times New Roman" pitchFamily="18" charset="0"/>
                <a:cs typeface="Times New Roman" pitchFamily="18" charset="0"/>
              </a:rPr>
              <a:t>Клей ПВА</a:t>
            </a:r>
          </a:p>
          <a:p>
            <a:pPr>
              <a:buNone/>
            </a:pPr>
            <a:endParaRPr lang="ru-RU" sz="3600" dirty="0"/>
          </a:p>
        </p:txBody>
      </p:sp>
      <p:sp>
        <p:nvSpPr>
          <p:cNvPr id="3" name="Заголовок 2"/>
          <p:cNvSpPr>
            <a:spLocks noGrp="1"/>
          </p:cNvSpPr>
          <p:nvPr>
            <p:ph type="title"/>
          </p:nvPr>
        </p:nvSpPr>
        <p:spPr/>
        <p:txBody>
          <a:bodyPr/>
          <a:lstStyle/>
          <a:p>
            <a:pPr algn="ctr"/>
            <a:r>
              <a:rPr lang="ru-RU" sz="4400" dirty="0" smtClean="0">
                <a:solidFill>
                  <a:schemeClr val="accent2">
                    <a:lumMod val="75000"/>
                  </a:schemeClr>
                </a:solidFill>
                <a:latin typeface="Times New Roman" pitchFamily="18" charset="0"/>
                <a:cs typeface="Times New Roman" pitchFamily="18" charset="0"/>
              </a:rPr>
              <a:t>Инструменты и материалы</a:t>
            </a:r>
            <a:r>
              <a:rPr lang="ru-RU" dirty="0" smtClean="0">
                <a:solidFill>
                  <a:schemeClr val="accent2">
                    <a:lumMod val="75000"/>
                  </a:schemeClr>
                </a:solidFill>
                <a:latin typeface="Times New Roman" pitchFamily="18" charset="0"/>
                <a:cs typeface="Times New Roman" pitchFamily="18" charset="0"/>
              </a:rPr>
              <a:t>:</a:t>
            </a:r>
            <a:endParaRPr lang="ru-RU"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279</TotalTime>
  <Words>462</Words>
  <Application>Microsoft Office PowerPoint</Application>
  <PresentationFormat>Экран (4:3)</PresentationFormat>
  <Paragraphs>52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Открытая</vt:lpstr>
      <vt:lpstr>Слайд 1</vt:lpstr>
      <vt:lpstr>Слайд 2</vt:lpstr>
      <vt:lpstr>Слайд 3</vt:lpstr>
      <vt:lpstr>Слайд 4</vt:lpstr>
      <vt:lpstr>Слайд 5</vt:lpstr>
      <vt:lpstr>Слайд 6</vt:lpstr>
      <vt:lpstr>РОЖДЕНИЕ КАРТИНЫ</vt:lpstr>
      <vt:lpstr>Слайд 8</vt:lpstr>
      <vt:lpstr>Инструменты и материалы:</vt:lpstr>
      <vt:lpstr>Слайд 10</vt:lpstr>
      <vt:lpstr>Слайд 11</vt:lpstr>
      <vt:lpstr>Слайд 12</vt:lpstr>
      <vt:lpstr>Слайд 13</vt:lpstr>
    </vt:vector>
  </TitlesOfParts>
  <Company>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Расписная берёста известна давно, это традиционный вид художественного творчества. Чаще всего расписывают корзины и короба. В разных районах сложились свои традиции, особенности техники росписи. Расписывают, как правило, готовые изделия, но для пробного варианта возьмите плоскую заготовку, наклеенную на плотную основу. Берёсту следует загрунтовать. Цвет может быть разным, но для начала пусть будет белым. Возьмите мел, разведите его жидким столярным клеем до состояния жидкой сметаны и этим раствором тонким слоем покройте материал. Оставьте до полного высыхания при комнатной температуре. После этого иногда поверхность покрывают белилами, в некоторых местах цветными красками. Выбор рисунка также традиционный. Это могут быть декоративные цветы, букеты, ветки, листья, фантастические птицы или сценки из жизни людей. Птицы. Подготавливают берёсту, наклеивают её на плотную основу и грунтуют. После полного высыхания приступают к росписи, используя ранее подготовленный рисунок. Переводить его следует через цветную или очень старую копировальную бумагу, поскольку жирный след от неё на меловой грунтовке нежелателен. Основной цвет росписи может быть любым — голубым, розовым, зелёным, синим, красным. Для росписи используют гуашевые и темперные краски. Готовую роспись лучше закрепить лаком.  </dc:title>
  <dc:creator>User</dc:creator>
  <cp:lastModifiedBy>PC</cp:lastModifiedBy>
  <cp:revision>40</cp:revision>
  <dcterms:created xsi:type="dcterms:W3CDTF">2012-02-18T15:08:10Z</dcterms:created>
  <dcterms:modified xsi:type="dcterms:W3CDTF">2015-11-21T18:43:32Z</dcterms:modified>
</cp:coreProperties>
</file>