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C84BA7-E753-4BEF-BFC2-87C1C4497FF7}" type="datetimeFigureOut">
              <a:rPr lang="ru-RU" smtClean="0"/>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117709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C84BA7-E753-4BEF-BFC2-87C1C4497FF7}" type="datetimeFigureOut">
              <a:rPr lang="ru-RU" smtClean="0"/>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323856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C84BA7-E753-4BEF-BFC2-87C1C4497FF7}" type="datetimeFigureOut">
              <a:rPr lang="ru-RU" smtClean="0"/>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317633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C84BA7-E753-4BEF-BFC2-87C1C4497FF7}" type="datetimeFigureOut">
              <a:rPr lang="ru-RU" smtClean="0"/>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290551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C84BA7-E753-4BEF-BFC2-87C1C4497FF7}" type="datetimeFigureOut">
              <a:rPr lang="ru-RU" smtClean="0"/>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6194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C84BA7-E753-4BEF-BFC2-87C1C4497FF7}" type="datetimeFigureOut">
              <a:rPr lang="ru-RU" smtClean="0"/>
              <a:t>25.11.2015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80224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C84BA7-E753-4BEF-BFC2-87C1C4497FF7}" type="datetimeFigureOut">
              <a:rPr lang="ru-RU" smtClean="0"/>
              <a:t>25.11.2015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417938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C84BA7-E753-4BEF-BFC2-87C1C4497FF7}" type="datetimeFigureOut">
              <a:rPr lang="ru-RU" smtClean="0"/>
              <a:t>25.11.2015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221765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C84BA7-E753-4BEF-BFC2-87C1C4497FF7}" type="datetimeFigureOut">
              <a:rPr lang="ru-RU" smtClean="0"/>
              <a:t>25.11.2015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338632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C84BA7-E753-4BEF-BFC2-87C1C4497FF7}" type="datetimeFigureOut">
              <a:rPr lang="ru-RU" smtClean="0"/>
              <a:t>25.11.2015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116106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C84BA7-E753-4BEF-BFC2-87C1C4497FF7}" type="datetimeFigureOut">
              <a:rPr lang="ru-RU" smtClean="0"/>
              <a:t>25.11.2015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2E29B5-F577-4E5D-A1A4-BEC40C1B05AB}" type="slidenum">
              <a:rPr lang="ru-RU" smtClean="0"/>
              <a:t>‹#›</a:t>
            </a:fld>
            <a:endParaRPr lang="ru-RU"/>
          </a:p>
        </p:txBody>
      </p:sp>
    </p:spTree>
    <p:extLst>
      <p:ext uri="{BB962C8B-B14F-4D97-AF65-F5344CB8AC3E}">
        <p14:creationId xmlns:p14="http://schemas.microsoft.com/office/powerpoint/2010/main" val="141627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84BA7-E753-4BEF-BFC2-87C1C4497FF7}" type="datetimeFigureOut">
              <a:rPr lang="ru-RU" smtClean="0"/>
              <a:t>25.11.2015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E29B5-F577-4E5D-A1A4-BEC40C1B05AB}" type="slidenum">
              <a:rPr lang="ru-RU" smtClean="0"/>
              <a:t>‹#›</a:t>
            </a:fld>
            <a:endParaRPr lang="ru-RU"/>
          </a:p>
        </p:txBody>
      </p:sp>
    </p:spTree>
    <p:extLst>
      <p:ext uri="{BB962C8B-B14F-4D97-AF65-F5344CB8AC3E}">
        <p14:creationId xmlns:p14="http://schemas.microsoft.com/office/powerpoint/2010/main" val="45730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vcs1.vseti.by/u680479/1412007/x_38058767.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621021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36.beon.ru/22/87/268722/12/8385612/4.jpe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Прямоугольник 2"/>
          <p:cNvSpPr/>
          <p:nvPr/>
        </p:nvSpPr>
        <p:spPr>
          <a:xfrm>
            <a:off x="755576" y="836712"/>
            <a:ext cx="7488832" cy="5016758"/>
          </a:xfrm>
          <a:prstGeom prst="rect">
            <a:avLst/>
          </a:prstGeom>
        </p:spPr>
        <p:txBody>
          <a:bodyPr wrap="square">
            <a:spAutoFit/>
          </a:bodyPr>
          <a:lstStyle/>
          <a:p>
            <a:r>
              <a:rPr lang="en-US" sz="4000" b="1" dirty="0">
                <a:solidFill>
                  <a:srgbClr val="FFFF00"/>
                </a:solidFill>
              </a:rPr>
              <a:t>Children visit houses in their </a:t>
            </a:r>
            <a:r>
              <a:rPr lang="en-US" sz="4000" b="1" dirty="0" err="1">
                <a:solidFill>
                  <a:srgbClr val="FFFF00"/>
                </a:solidFill>
              </a:rPr>
              <a:t>neighbourhood</a:t>
            </a:r>
            <a:r>
              <a:rPr lang="en-US" sz="4000" b="1" dirty="0">
                <a:solidFill>
                  <a:srgbClr val="FFFF00"/>
                </a:solidFill>
              </a:rPr>
              <a:t> knocking on every door yelling the phrase: "Trick or treat!" Usually people give them sweets, fruit and candies, but if they don't, the children can play a low-down </a:t>
            </a:r>
            <a:r>
              <a:rPr lang="en-US" sz="4000" b="1" dirty="0" smtClean="0">
                <a:solidFill>
                  <a:srgbClr val="FFFF00"/>
                </a:solidFill>
              </a:rPr>
              <a:t>trick</a:t>
            </a:r>
            <a:r>
              <a:rPr lang="ru-RU" sz="4000" b="1" dirty="0" smtClean="0">
                <a:solidFill>
                  <a:srgbClr val="FFFF00"/>
                </a:solidFill>
              </a:rPr>
              <a:t> (злая шутка)</a:t>
            </a:r>
            <a:r>
              <a:rPr lang="en-US" sz="4000" b="1" dirty="0" smtClean="0">
                <a:solidFill>
                  <a:srgbClr val="FFFF00"/>
                </a:solidFill>
              </a:rPr>
              <a:t> </a:t>
            </a:r>
            <a:r>
              <a:rPr lang="en-US" sz="4000" b="1" dirty="0">
                <a:solidFill>
                  <a:srgbClr val="FFFF00"/>
                </a:solidFill>
              </a:rPr>
              <a:t>on them.</a:t>
            </a:r>
            <a:endParaRPr lang="ru-RU" sz="3600" b="1" dirty="0">
              <a:solidFill>
                <a:srgbClr val="FFFF00"/>
              </a:solidFill>
            </a:endParaRPr>
          </a:p>
        </p:txBody>
      </p:sp>
      <p:pic>
        <p:nvPicPr>
          <p:cNvPr id="4" name="Рисунок 3" descr="http://usadbamaryino.ru/files/Image/Fotogal-MuzSaloni/halloween2012/pumpki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853470"/>
            <a:ext cx="1008112" cy="887154"/>
          </a:xfrm>
          <a:prstGeom prst="rect">
            <a:avLst/>
          </a:prstGeom>
          <a:noFill/>
          <a:ln>
            <a:noFill/>
          </a:ln>
        </p:spPr>
      </p:pic>
    </p:spTree>
    <p:extLst>
      <p:ext uri="{BB962C8B-B14F-4D97-AF65-F5344CB8AC3E}">
        <p14:creationId xmlns:p14="http://schemas.microsoft.com/office/powerpoint/2010/main" val="130966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ombob.ru/img/picture/Oct/09/d51ec847268b734c1e3f026efb85bd6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3546987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erepuga.com/img/picture/Apr/26/525288535cfaf4acf60075c708e649a5/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75966" cy="6858000"/>
          </a:xfrm>
          <a:prstGeom prst="rect">
            <a:avLst/>
          </a:prstGeom>
          <a:noFill/>
          <a:ln>
            <a:noFill/>
          </a:ln>
        </p:spPr>
      </p:pic>
      <p:sp>
        <p:nvSpPr>
          <p:cNvPr id="3" name="Прямоугольник 2"/>
          <p:cNvSpPr/>
          <p:nvPr/>
        </p:nvSpPr>
        <p:spPr>
          <a:xfrm>
            <a:off x="2555776" y="1412776"/>
            <a:ext cx="4896544" cy="4216539"/>
          </a:xfrm>
          <a:prstGeom prst="rect">
            <a:avLst/>
          </a:prstGeom>
        </p:spPr>
        <p:txBody>
          <a:bodyPr wrap="square">
            <a:spAutoFit/>
          </a:bodyPr>
          <a:lstStyle/>
          <a:p>
            <a:pPr fontAlgn="base"/>
            <a:r>
              <a:rPr lang="en-US" sz="2800" b="1" dirty="0"/>
              <a:t>Trick or treat</a:t>
            </a:r>
            <a:endParaRPr lang="ru-RU" sz="2800" b="1" dirty="0"/>
          </a:p>
          <a:p>
            <a:pPr fontAlgn="base"/>
            <a:r>
              <a:rPr lang="en-US" sz="2400" b="1" dirty="0"/>
              <a:t>Trick or treat, trick or treat,</a:t>
            </a:r>
            <a:br>
              <a:rPr lang="en-US" sz="2400" b="1" dirty="0"/>
            </a:br>
            <a:r>
              <a:rPr lang="en-US" sz="2400" b="1" dirty="0"/>
              <a:t>Give us something good to eat.</a:t>
            </a:r>
            <a:br>
              <a:rPr lang="en-US" sz="2400" b="1" dirty="0"/>
            </a:br>
            <a:r>
              <a:rPr lang="en-US" sz="2400" b="1" dirty="0"/>
              <a:t>Give us candy, give us cake,</a:t>
            </a:r>
            <a:br>
              <a:rPr lang="en-US" sz="2400" b="1" dirty="0"/>
            </a:br>
            <a:r>
              <a:rPr lang="en-US" sz="2400" b="1" dirty="0"/>
              <a:t>Give us something sweet to take.</a:t>
            </a:r>
            <a:br>
              <a:rPr lang="en-US" sz="2400" b="1" dirty="0"/>
            </a:br>
            <a:r>
              <a:rPr lang="en-US" sz="2400" b="1" dirty="0"/>
              <a:t>Give us cookies, fruit and gum,</a:t>
            </a:r>
            <a:br>
              <a:rPr lang="en-US" sz="2400" b="1" dirty="0"/>
            </a:br>
            <a:r>
              <a:rPr lang="en-US" sz="2400" b="1" dirty="0"/>
              <a:t>Hurry up and give us some.</a:t>
            </a:r>
            <a:br>
              <a:rPr lang="en-US" sz="2400" b="1" dirty="0"/>
            </a:br>
            <a:r>
              <a:rPr lang="en-US" sz="2400" b="1" dirty="0"/>
              <a:t>You had better do it quick</a:t>
            </a:r>
            <a:br>
              <a:rPr lang="en-US" sz="2400" b="1" dirty="0"/>
            </a:br>
            <a:r>
              <a:rPr lang="en-US" sz="2400" b="1" dirty="0"/>
              <a:t>Or we’ll surely play a trick.</a:t>
            </a:r>
            <a:br>
              <a:rPr lang="en-US" sz="2400" b="1" dirty="0"/>
            </a:br>
            <a:r>
              <a:rPr lang="en-US" sz="2400" b="1" dirty="0"/>
              <a:t>Trick or treat, trick or treat,</a:t>
            </a:r>
            <a:br>
              <a:rPr lang="en-US" sz="2400" b="1" dirty="0"/>
            </a:br>
            <a:r>
              <a:rPr lang="en-US" sz="2400" b="1" dirty="0"/>
              <a:t>Give us something good to eat.</a:t>
            </a:r>
            <a:endParaRPr lang="ru-RU" sz="2400" b="1" dirty="0"/>
          </a:p>
        </p:txBody>
      </p:sp>
      <p:pic>
        <p:nvPicPr>
          <p:cNvPr id="4" name="Рисунок 3" descr="http://star880.s.t.pic.centerblog.net/cb806132.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017247"/>
            <a:ext cx="1296145" cy="1224136"/>
          </a:xfrm>
          <a:prstGeom prst="rect">
            <a:avLst/>
          </a:prstGeom>
          <a:noFill/>
          <a:ln>
            <a:noFill/>
          </a:ln>
        </p:spPr>
      </p:pic>
    </p:spTree>
    <p:extLst>
      <p:ext uri="{BB962C8B-B14F-4D97-AF65-F5344CB8AC3E}">
        <p14:creationId xmlns:p14="http://schemas.microsoft.com/office/powerpoint/2010/main" val="272079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erepuga.com/img/picture/Apr/26/525288535cfaf4acf60075c708e649a5/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146"/>
            <a:ext cx="9143999" cy="6858000"/>
          </a:xfrm>
          <a:prstGeom prst="rect">
            <a:avLst/>
          </a:prstGeom>
          <a:noFill/>
          <a:ln>
            <a:noFill/>
          </a:ln>
        </p:spPr>
      </p:pic>
      <p:sp>
        <p:nvSpPr>
          <p:cNvPr id="3" name="Прямоугольник 2"/>
          <p:cNvSpPr/>
          <p:nvPr/>
        </p:nvSpPr>
        <p:spPr>
          <a:xfrm>
            <a:off x="2627784" y="1268760"/>
            <a:ext cx="5256584" cy="4154984"/>
          </a:xfrm>
          <a:prstGeom prst="rect">
            <a:avLst/>
          </a:prstGeom>
        </p:spPr>
        <p:txBody>
          <a:bodyPr wrap="square">
            <a:spAutoFit/>
          </a:bodyPr>
          <a:lstStyle/>
          <a:p>
            <a:r>
              <a:rPr lang="en-US" sz="2800" b="1" dirty="0"/>
              <a:t>Besides that games and fortune-telling are widely spread on Halloween. At night children and teenagers tell each other horror stories and legends and the most popular legend is about Bloody Mary. She is said to appear in a mirror when her name is call</a:t>
            </a:r>
            <a:r>
              <a:rPr lang="en-US" sz="3200" b="1" dirty="0"/>
              <a:t>e</a:t>
            </a:r>
            <a:r>
              <a:rPr lang="en-US" sz="2800" b="1" dirty="0"/>
              <a:t>d three times. </a:t>
            </a:r>
            <a:endParaRPr lang="ru-RU" sz="2800" b="1" dirty="0"/>
          </a:p>
        </p:txBody>
      </p:sp>
      <p:pic>
        <p:nvPicPr>
          <p:cNvPr id="4" name="Рисунок 3" descr="http://cdn01.ru/files/users/images/4d/44/4d446c7f6252b794323134d803fa4974.jpeg"/>
          <p:cNvPicPr/>
          <p:nvPr/>
        </p:nvPicPr>
        <p:blipFill>
          <a:blip r:embed="rId3">
            <a:extLst>
              <a:ext uri="{28A0092B-C50C-407E-A947-70E740481C1C}">
                <a14:useLocalDpi xmlns:a14="http://schemas.microsoft.com/office/drawing/2010/main" val="0"/>
              </a:ext>
            </a:extLst>
          </a:blip>
          <a:srcRect/>
          <a:stretch>
            <a:fillRect/>
          </a:stretch>
        </p:blipFill>
        <p:spPr bwMode="auto">
          <a:xfrm>
            <a:off x="271479" y="2636912"/>
            <a:ext cx="2212289" cy="3456384"/>
          </a:xfrm>
          <a:prstGeom prst="rect">
            <a:avLst/>
          </a:prstGeom>
          <a:noFill/>
          <a:ln>
            <a:noFill/>
          </a:ln>
        </p:spPr>
      </p:pic>
    </p:spTree>
    <p:extLst>
      <p:ext uri="{BB962C8B-B14F-4D97-AF65-F5344CB8AC3E}">
        <p14:creationId xmlns:p14="http://schemas.microsoft.com/office/powerpoint/2010/main" val="136681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glodealer.com/sites/default/files/sale/1-10/skidki-Yaroslavl-14144226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p:spPr>
      </p:pic>
      <p:sp>
        <p:nvSpPr>
          <p:cNvPr id="3" name="Прямоугольник 2"/>
          <p:cNvSpPr/>
          <p:nvPr/>
        </p:nvSpPr>
        <p:spPr>
          <a:xfrm>
            <a:off x="611560" y="404664"/>
            <a:ext cx="7488832" cy="5016758"/>
          </a:xfrm>
          <a:prstGeom prst="rect">
            <a:avLst/>
          </a:prstGeom>
        </p:spPr>
        <p:txBody>
          <a:bodyPr wrap="square">
            <a:spAutoFit/>
          </a:bodyPr>
          <a:lstStyle/>
          <a:p>
            <a:pPr fontAlgn="base"/>
            <a:r>
              <a:rPr lang="en-US" sz="4000" b="1" dirty="0">
                <a:solidFill>
                  <a:schemeClr val="bg1"/>
                </a:solidFill>
                <a:latin typeface="Arial Black" panose="020B0A04020102020204" pitchFamily="34" charset="0"/>
              </a:rPr>
              <a:t>Halloween, Halloween, magic night.</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We are glad and very bright.</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We all dance and sing and recite,</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“Welcome! </a:t>
            </a:r>
            <a:r>
              <a:rPr lang="ru-RU" sz="4000" b="1" dirty="0" err="1">
                <a:solidFill>
                  <a:schemeClr val="bg1"/>
                </a:solidFill>
                <a:latin typeface="Arial Black" panose="020B0A04020102020204" pitchFamily="34" charset="0"/>
              </a:rPr>
              <a:t>Welcome</a:t>
            </a:r>
            <a:r>
              <a:rPr lang="ru-RU" sz="4000" b="1" dirty="0">
                <a:solidFill>
                  <a:schemeClr val="bg1"/>
                </a:solidFill>
                <a:latin typeface="Arial Black" panose="020B0A04020102020204" pitchFamily="34" charset="0"/>
              </a:rPr>
              <a:t>! </a:t>
            </a:r>
            <a:r>
              <a:rPr lang="ru-RU" sz="4000" b="1" dirty="0" err="1">
                <a:solidFill>
                  <a:schemeClr val="bg1"/>
                </a:solidFill>
                <a:latin typeface="Arial Black" panose="020B0A04020102020204" pitchFamily="34" charset="0"/>
              </a:rPr>
              <a:t>Halloween</a:t>
            </a:r>
            <a:r>
              <a:rPr lang="ru-RU" sz="4000" b="1" dirty="0">
                <a:solidFill>
                  <a:schemeClr val="bg1"/>
                </a:solidFill>
                <a:latin typeface="Arial Black" panose="020B0A04020102020204" pitchFamily="34" charset="0"/>
              </a:rPr>
              <a:t> </a:t>
            </a:r>
            <a:r>
              <a:rPr lang="ru-RU" sz="4000" b="1" dirty="0" err="1">
                <a:solidFill>
                  <a:schemeClr val="bg1"/>
                </a:solidFill>
                <a:latin typeface="Arial Black" panose="020B0A04020102020204" pitchFamily="34" charset="0"/>
              </a:rPr>
              <a:t>night</a:t>
            </a:r>
            <a:r>
              <a:rPr lang="ru-RU" sz="4000" b="1"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2464702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erepuga.com/img/picture/Apr/26/525288535cfaf4acf60075c708e649a5/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3" name="Прямоугольник 2"/>
          <p:cNvSpPr/>
          <p:nvPr/>
        </p:nvSpPr>
        <p:spPr>
          <a:xfrm>
            <a:off x="1763688" y="1340768"/>
            <a:ext cx="6120680" cy="4154984"/>
          </a:xfrm>
          <a:prstGeom prst="rect">
            <a:avLst/>
          </a:prstGeom>
        </p:spPr>
        <p:txBody>
          <a:bodyPr wrap="square">
            <a:spAutoFit/>
          </a:bodyPr>
          <a:lstStyle/>
          <a:p>
            <a:r>
              <a:rPr lang="en-US" sz="2400" b="1" dirty="0">
                <a:solidFill>
                  <a:srgbClr val="FF0000"/>
                </a:solidFill>
              </a:rPr>
              <a:t>Halloween</a:t>
            </a:r>
            <a:r>
              <a:rPr lang="en-US" sz="2400" b="1" dirty="0"/>
              <a:t> is celebrated in many countries all </a:t>
            </a:r>
            <a:r>
              <a:rPr lang="en-US" sz="2400" b="1" dirty="0">
                <a:solidFill>
                  <a:srgbClr val="FF0000"/>
                </a:solidFill>
              </a:rPr>
              <a:t>over </a:t>
            </a:r>
            <a:r>
              <a:rPr lang="en-US" sz="2400" b="1" dirty="0"/>
              <a:t>the world. In some of them (China, Mexico, Austria) the dead are honored and welcomed: people leave food and gifts for the souls of their deceased loved ones and keep lights in their houses burning all night.</a:t>
            </a:r>
            <a:endParaRPr lang="ru-RU" sz="2400" b="1" dirty="0"/>
          </a:p>
          <a:p>
            <a:r>
              <a:rPr lang="en-US" sz="2400" b="1" dirty="0"/>
              <a:t>In other countries, like Germany, people are afraid of ghosts and spirits. They even hide knives and other sharp objects in order not to be hurt </a:t>
            </a:r>
            <a:r>
              <a:rPr lang="ru-RU" sz="2400" b="1" dirty="0" smtClean="0"/>
              <a:t>(больно)</a:t>
            </a:r>
            <a:r>
              <a:rPr lang="en-US" sz="2400" b="1" dirty="0" smtClean="0"/>
              <a:t>by </a:t>
            </a:r>
            <a:r>
              <a:rPr lang="en-US" sz="2400" b="1" dirty="0"/>
              <a:t>these visitors on Halloween night.</a:t>
            </a:r>
            <a:endParaRPr lang="ru-RU" sz="2400" b="1" dirty="0"/>
          </a:p>
        </p:txBody>
      </p:sp>
      <p:pic>
        <p:nvPicPr>
          <p:cNvPr id="4" name="Рисунок 3" descr="http://usadbamaryino.ru/files/Image/Fotogal-MuzSaloni/halloween2012/pumpki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495752"/>
            <a:ext cx="1041378" cy="813568"/>
          </a:xfrm>
          <a:prstGeom prst="rect">
            <a:avLst/>
          </a:prstGeom>
          <a:noFill/>
          <a:ln>
            <a:noFill/>
          </a:ln>
        </p:spPr>
      </p:pic>
    </p:spTree>
    <p:extLst>
      <p:ext uri="{BB962C8B-B14F-4D97-AF65-F5344CB8AC3E}">
        <p14:creationId xmlns:p14="http://schemas.microsoft.com/office/powerpoint/2010/main" val="665844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s00.infourok.ru/images/doc/320/319143/640/img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87093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age.slidesharecdn.com/freehalloweenpowerpointtemplates1-091028014446-phpapp01/95/slide-1-728.jpg?cb=125671233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TextBox 2"/>
          <p:cNvSpPr txBox="1"/>
          <p:nvPr/>
        </p:nvSpPr>
        <p:spPr>
          <a:xfrm>
            <a:off x="1593668" y="783771"/>
            <a:ext cx="5498611" cy="3785652"/>
          </a:xfrm>
          <a:prstGeom prst="rect">
            <a:avLst/>
          </a:prstGeom>
          <a:noFill/>
        </p:spPr>
        <p:txBody>
          <a:bodyPr wrap="square" rtlCol="0">
            <a:spAutoFit/>
          </a:bodyPr>
          <a:lstStyle/>
          <a:p>
            <a:r>
              <a:rPr lang="ru-RU" sz="3600" b="1" i="1" dirty="0">
                <a:solidFill>
                  <a:schemeClr val="bg1"/>
                </a:solidFill>
                <a:latin typeface="+mj-lt"/>
                <a:cs typeface="Gautami" panose="020B0502040204020203" pitchFamily="34" charset="0"/>
              </a:rPr>
              <a:t>О праздник ведьм и приведений</a:t>
            </a:r>
            <a:br>
              <a:rPr lang="ru-RU" sz="3600" b="1" i="1" dirty="0">
                <a:solidFill>
                  <a:schemeClr val="bg1"/>
                </a:solidFill>
                <a:latin typeface="+mj-lt"/>
                <a:cs typeface="Gautami" panose="020B0502040204020203" pitchFamily="34" charset="0"/>
              </a:rPr>
            </a:br>
            <a:r>
              <a:rPr lang="ru-RU" sz="3600" b="1" i="1" dirty="0">
                <a:solidFill>
                  <a:schemeClr val="bg1"/>
                </a:solidFill>
                <a:latin typeface="+mj-lt"/>
                <a:cs typeface="Gautami" panose="020B0502040204020203" pitchFamily="34" charset="0"/>
              </a:rPr>
              <a:t>И страшных призрачных видений.</a:t>
            </a:r>
            <a:br>
              <a:rPr lang="ru-RU" sz="3600" b="1" i="1" dirty="0">
                <a:solidFill>
                  <a:schemeClr val="bg1"/>
                </a:solidFill>
                <a:latin typeface="+mj-lt"/>
                <a:cs typeface="Gautami" panose="020B0502040204020203" pitchFamily="34" charset="0"/>
              </a:rPr>
            </a:br>
            <a:r>
              <a:rPr lang="ru-RU" sz="3600" b="1" i="1" dirty="0">
                <a:solidFill>
                  <a:schemeClr val="bg1"/>
                </a:solidFill>
                <a:latin typeface="+mj-lt"/>
                <a:cs typeface="Gautami" panose="020B0502040204020203" pitchFamily="34" charset="0"/>
              </a:rPr>
              <a:t>Он наступает раз в году,</a:t>
            </a:r>
            <a:br>
              <a:rPr lang="ru-RU" sz="3600" b="1" i="1" dirty="0">
                <a:solidFill>
                  <a:schemeClr val="bg1"/>
                </a:solidFill>
                <a:latin typeface="+mj-lt"/>
                <a:cs typeface="Gautami" panose="020B0502040204020203" pitchFamily="34" charset="0"/>
              </a:rPr>
            </a:br>
            <a:r>
              <a:rPr lang="ru-RU" sz="3600" b="1" i="1" dirty="0">
                <a:solidFill>
                  <a:schemeClr val="bg1"/>
                </a:solidFill>
                <a:latin typeface="+mj-lt"/>
                <a:cs typeface="Gautami" panose="020B0502040204020203" pitchFamily="34" charset="0"/>
              </a:rPr>
              <a:t>Когда все кажется в аду</a:t>
            </a:r>
            <a:r>
              <a:rPr lang="ru-RU" sz="3600" b="1" i="1" dirty="0">
                <a:solidFill>
                  <a:schemeClr val="bg1"/>
                </a:solidFill>
                <a:latin typeface="Segoe Print" panose="02000600000000000000" pitchFamily="2" charset="0"/>
                <a:cs typeface="Gautami" panose="020B0502040204020203" pitchFamily="34" charset="0"/>
              </a:rPr>
              <a:t>.</a:t>
            </a:r>
            <a:r>
              <a:rPr lang="ru-RU" sz="2000" b="1" i="1" dirty="0">
                <a:solidFill>
                  <a:schemeClr val="bg1"/>
                </a:solidFill>
                <a:latin typeface="Segoe Print" panose="02000600000000000000" pitchFamily="2" charset="0"/>
                <a:cs typeface="Gautami" panose="020B0502040204020203" pitchFamily="34" charset="0"/>
              </a:rPr>
              <a:t/>
            </a:r>
            <a:br>
              <a:rPr lang="ru-RU" sz="2000" b="1" i="1" dirty="0">
                <a:solidFill>
                  <a:schemeClr val="bg1"/>
                </a:solidFill>
                <a:latin typeface="Segoe Print" panose="02000600000000000000" pitchFamily="2" charset="0"/>
                <a:cs typeface="Gautami" panose="020B0502040204020203" pitchFamily="34" charset="0"/>
              </a:rPr>
            </a:br>
            <a:endParaRPr lang="ru-RU" sz="2000" b="1" i="1" dirty="0">
              <a:solidFill>
                <a:schemeClr val="bg1"/>
              </a:solidFill>
              <a:latin typeface="Segoe Print" panose="02000600000000000000" pitchFamily="2" charset="0"/>
              <a:cs typeface="Gautami" panose="020B0502040204020203" pitchFamily="34" charset="0"/>
            </a:endParaRPr>
          </a:p>
        </p:txBody>
      </p:sp>
    </p:spTree>
    <p:extLst>
      <p:ext uri="{BB962C8B-B14F-4D97-AF65-F5344CB8AC3E}">
        <p14:creationId xmlns:p14="http://schemas.microsoft.com/office/powerpoint/2010/main" val="2607427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erepuga.com/img/picture/Apr/26/525288535cfaf4acf60075c708e649a5/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4" name="TextBox 3"/>
          <p:cNvSpPr txBox="1"/>
          <p:nvPr/>
        </p:nvSpPr>
        <p:spPr>
          <a:xfrm>
            <a:off x="2267744" y="1628800"/>
            <a:ext cx="5616624" cy="3785652"/>
          </a:xfrm>
          <a:prstGeom prst="rect">
            <a:avLst/>
          </a:prstGeom>
          <a:noFill/>
        </p:spPr>
        <p:txBody>
          <a:bodyPr wrap="square" rtlCol="0">
            <a:spAutoFit/>
          </a:bodyPr>
          <a:lstStyle/>
          <a:p>
            <a:r>
              <a:rPr lang="en-US" sz="4000" b="1" dirty="0">
                <a:solidFill>
                  <a:srgbClr val="FF0000"/>
                </a:solidFill>
              </a:rPr>
              <a:t>One of the national festivals of English-speaking countries is Halloween. It takes place on October 31 on </a:t>
            </a:r>
            <a:r>
              <a:rPr lang="en-US" sz="4000" b="1" dirty="0" err="1">
                <a:solidFill>
                  <a:srgbClr val="FF0000"/>
                </a:solidFill>
              </a:rPr>
              <a:t>Allhallow’s</a:t>
            </a:r>
            <a:r>
              <a:rPr lang="en-US" sz="4000" b="1" dirty="0">
                <a:solidFill>
                  <a:srgbClr val="FF0000"/>
                </a:solidFill>
              </a:rPr>
              <a:t> Eve. </a:t>
            </a:r>
            <a:endParaRPr lang="ru-RU" sz="4000" b="1" dirty="0">
              <a:solidFill>
                <a:srgbClr val="FF0000"/>
              </a:solidFill>
            </a:endParaRPr>
          </a:p>
        </p:txBody>
      </p:sp>
      <p:pic>
        <p:nvPicPr>
          <p:cNvPr id="5" name="Рисунок 4" descr="http://img0.liveinternet.ru/images/attach/c/11/117/345/117345440_5663931_halloween4_550707M.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869160"/>
            <a:ext cx="1144141" cy="1014557"/>
          </a:xfrm>
          <a:prstGeom prst="rect">
            <a:avLst/>
          </a:prstGeom>
          <a:noFill/>
          <a:ln>
            <a:noFill/>
          </a:ln>
        </p:spPr>
      </p:pic>
    </p:spTree>
    <p:extLst>
      <p:ext uri="{BB962C8B-B14F-4D97-AF65-F5344CB8AC3E}">
        <p14:creationId xmlns:p14="http://schemas.microsoft.com/office/powerpoint/2010/main" val="267907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mlib.siwatcher.ru/img/a/a_o_j/pozdrawlenieshellouinom-3/halloween-vector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3" name="TextBox 2"/>
          <p:cNvSpPr txBox="1"/>
          <p:nvPr/>
        </p:nvSpPr>
        <p:spPr>
          <a:xfrm>
            <a:off x="467544" y="620688"/>
            <a:ext cx="4680520" cy="3970318"/>
          </a:xfrm>
          <a:prstGeom prst="rect">
            <a:avLst/>
          </a:prstGeom>
          <a:noFill/>
        </p:spPr>
        <p:txBody>
          <a:bodyPr wrap="square" rtlCol="0">
            <a:spAutoFit/>
          </a:bodyPr>
          <a:lstStyle/>
          <a:p>
            <a:r>
              <a:rPr lang="en-US" sz="3600" b="1" dirty="0"/>
              <a:t>The pumpkin is a symbol of this festival in which </a:t>
            </a:r>
            <a:r>
              <a:rPr lang="en-US" sz="3600" b="1" dirty="0" smtClean="0"/>
              <a:t>offensive (</a:t>
            </a:r>
            <a:r>
              <a:rPr lang="ru-RU" sz="3600" b="1" dirty="0" smtClean="0"/>
              <a:t>неприятный, противный)</a:t>
            </a:r>
            <a:r>
              <a:rPr lang="en-US" sz="3600" b="1" dirty="0" smtClean="0"/>
              <a:t> </a:t>
            </a:r>
            <a:r>
              <a:rPr lang="en-US" sz="3600" b="1" dirty="0"/>
              <a:t>face is cut out. A lighted candle is put into the pumpkin. </a:t>
            </a:r>
            <a:endParaRPr lang="ru-RU" sz="3600" b="1" dirty="0"/>
          </a:p>
        </p:txBody>
      </p:sp>
    </p:spTree>
    <p:extLst>
      <p:ext uri="{BB962C8B-B14F-4D97-AF65-F5344CB8AC3E}">
        <p14:creationId xmlns:p14="http://schemas.microsoft.com/office/powerpoint/2010/main" val="42197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uyreklama.ru/moskva/photos/31634877/c26ea0536a5688d707d759121bdbac7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749661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wer.ru/media/files/u1412986/07/Spookalicious__4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p:spPr>
      </p:pic>
      <p:sp>
        <p:nvSpPr>
          <p:cNvPr id="3" name="TextBox 2"/>
          <p:cNvSpPr txBox="1"/>
          <p:nvPr/>
        </p:nvSpPr>
        <p:spPr>
          <a:xfrm>
            <a:off x="971600" y="620689"/>
            <a:ext cx="6624736" cy="4524315"/>
          </a:xfrm>
          <a:prstGeom prst="rect">
            <a:avLst/>
          </a:prstGeom>
          <a:noFill/>
        </p:spPr>
        <p:txBody>
          <a:bodyPr wrap="square" rtlCol="0">
            <a:spAutoFit/>
          </a:bodyPr>
          <a:lstStyle/>
          <a:p>
            <a:r>
              <a:rPr lang="en-US" sz="4800" b="1" dirty="0">
                <a:solidFill>
                  <a:schemeClr val="tx1">
                    <a:lumMod val="95000"/>
                    <a:lumOff val="5000"/>
                  </a:schemeClr>
                </a:solidFill>
              </a:rPr>
              <a:t>Traditional Halloween symbols are bats, black cats (and white ones in England), spiders, ghosts and images of Jack </a:t>
            </a:r>
            <a:r>
              <a:rPr lang="en-US" sz="4800" b="1" dirty="0" err="1">
                <a:solidFill>
                  <a:schemeClr val="tx1">
                    <a:lumMod val="95000"/>
                    <a:lumOff val="5000"/>
                  </a:schemeClr>
                </a:solidFill>
              </a:rPr>
              <a:t>O'Lantern</a:t>
            </a:r>
            <a:r>
              <a:rPr lang="en-US" sz="4800" b="1" dirty="0">
                <a:solidFill>
                  <a:schemeClr val="tx1">
                    <a:lumMod val="95000"/>
                    <a:lumOff val="5000"/>
                  </a:schemeClr>
                </a:solidFill>
              </a:rPr>
              <a:t>.</a:t>
            </a:r>
            <a:endParaRPr lang="ru-RU" sz="4800" b="1" dirty="0">
              <a:solidFill>
                <a:schemeClr val="tx1">
                  <a:lumMod val="95000"/>
                  <a:lumOff val="5000"/>
                </a:schemeClr>
              </a:solidFill>
            </a:endParaRPr>
          </a:p>
        </p:txBody>
      </p:sp>
    </p:spTree>
    <p:extLst>
      <p:ext uri="{BB962C8B-B14F-4D97-AF65-F5344CB8AC3E}">
        <p14:creationId xmlns:p14="http://schemas.microsoft.com/office/powerpoint/2010/main" val="1794203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0.liveinternet.ru/images/attach/c/1/49/677/49677036_msd_halloween_paper03.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p:spPr>
      </p:pic>
      <p:sp>
        <p:nvSpPr>
          <p:cNvPr id="3" name="Прямоугольник 2"/>
          <p:cNvSpPr/>
          <p:nvPr/>
        </p:nvSpPr>
        <p:spPr>
          <a:xfrm>
            <a:off x="539552" y="764704"/>
            <a:ext cx="7920880" cy="4401205"/>
          </a:xfrm>
          <a:prstGeom prst="rect">
            <a:avLst/>
          </a:prstGeom>
        </p:spPr>
        <p:txBody>
          <a:bodyPr wrap="square">
            <a:spAutoFit/>
          </a:bodyPr>
          <a:lstStyle/>
          <a:p>
            <a:r>
              <a:rPr lang="en-US" sz="4000" b="1" dirty="0">
                <a:solidFill>
                  <a:srgbClr val="C00000"/>
                </a:solidFill>
              </a:rPr>
              <a:t>Traditionally on Halloween Night people wear scary or funny costumes of witches, vampires, pirates, fairies and ghosts. The most popular children's </a:t>
            </a:r>
            <a:r>
              <a:rPr lang="en-US" sz="4000" b="1" dirty="0" smtClean="0">
                <a:solidFill>
                  <a:srgbClr val="C00000"/>
                </a:solidFill>
              </a:rPr>
              <a:t>amusement</a:t>
            </a:r>
            <a:r>
              <a:rPr lang="ru-RU" sz="4000" b="1" dirty="0" smtClean="0">
                <a:solidFill>
                  <a:srgbClr val="C00000"/>
                </a:solidFill>
              </a:rPr>
              <a:t> ( развлечение, забава)</a:t>
            </a:r>
            <a:r>
              <a:rPr lang="en-US" sz="4000" b="1" dirty="0" smtClean="0">
                <a:solidFill>
                  <a:srgbClr val="C00000"/>
                </a:solidFill>
              </a:rPr>
              <a:t> </a:t>
            </a:r>
            <a:r>
              <a:rPr lang="en-US" sz="4000" b="1" dirty="0">
                <a:solidFill>
                  <a:srgbClr val="C00000"/>
                </a:solidFill>
              </a:rPr>
              <a:t>on Halloween is "trick-or-treating".</a:t>
            </a:r>
            <a:endParaRPr lang="ru-RU" sz="4000" b="1" dirty="0">
              <a:solidFill>
                <a:srgbClr val="C00000"/>
              </a:solidFill>
            </a:endParaRPr>
          </a:p>
        </p:txBody>
      </p:sp>
      <p:pic>
        <p:nvPicPr>
          <p:cNvPr id="4" name="Рисунок 3" descr="http://usadbamaryino.ru/files/Image/Fotogal-MuzSaloni/halloween2012/pumpki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1" y="5805263"/>
            <a:ext cx="1519309" cy="903504"/>
          </a:xfrm>
          <a:prstGeom prst="rect">
            <a:avLst/>
          </a:prstGeom>
          <a:noFill/>
          <a:ln>
            <a:noFill/>
          </a:ln>
        </p:spPr>
      </p:pic>
      <p:pic>
        <p:nvPicPr>
          <p:cNvPr id="5" name="Рисунок 4" descr="http://usadbamaryino.ru/files/Image/Fotogal-MuzSaloni/halloween2012/pumpki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661247"/>
            <a:ext cx="1440160" cy="1119527"/>
          </a:xfrm>
          <a:prstGeom prst="rect">
            <a:avLst/>
          </a:prstGeom>
          <a:noFill/>
          <a:ln>
            <a:noFill/>
          </a:ln>
        </p:spPr>
      </p:pic>
      <p:pic>
        <p:nvPicPr>
          <p:cNvPr id="6" name="Рисунок 5" descr="http://usadbamaryino.ru/files/Image/Fotogal-MuzSaloni/halloween2012/pumpkin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5805263"/>
            <a:ext cx="1296144" cy="1031965"/>
          </a:xfrm>
          <a:prstGeom prst="rect">
            <a:avLst/>
          </a:prstGeom>
          <a:noFill/>
          <a:ln>
            <a:noFill/>
          </a:ln>
        </p:spPr>
      </p:pic>
    </p:spTree>
    <p:extLst>
      <p:ext uri="{BB962C8B-B14F-4D97-AF65-F5344CB8AC3E}">
        <p14:creationId xmlns:p14="http://schemas.microsoft.com/office/powerpoint/2010/main" val="3927701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lib.znaimo.com.ua/tw_files2/urls_4/965/d-964124/img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4176464" cy="3384376"/>
          </a:xfrm>
          <a:prstGeom prst="rect">
            <a:avLst/>
          </a:prstGeom>
          <a:noFill/>
          <a:ln>
            <a:noFill/>
          </a:ln>
        </p:spPr>
      </p:pic>
      <p:pic>
        <p:nvPicPr>
          <p:cNvPr id="3" name="Рисунок 2" descr="http://daymark.com.ua/uploads1/00a/02b/04c/y_de6kskp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5990">
            <a:off x="5001529" y="1497149"/>
            <a:ext cx="3320177" cy="3847553"/>
          </a:xfrm>
          <a:prstGeom prst="rect">
            <a:avLst/>
          </a:prstGeom>
          <a:noFill/>
          <a:ln>
            <a:noFill/>
          </a:ln>
        </p:spPr>
      </p:pic>
      <p:pic>
        <p:nvPicPr>
          <p:cNvPr id="4" name="Рисунок 3" descr="http://i11.photobucket.com/albums/a196/sk_layouts/halloweenlights.gif"/>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8784976" cy="936104"/>
          </a:xfrm>
          <a:prstGeom prst="rect">
            <a:avLst/>
          </a:prstGeom>
          <a:noFill/>
          <a:ln>
            <a:noFill/>
          </a:ln>
        </p:spPr>
      </p:pic>
      <p:pic>
        <p:nvPicPr>
          <p:cNvPr id="5" name="Рисунок 4" descr="http://i11.photobucket.com/albums/a196/sk_layouts/halloweenlights.gif"/>
          <p:cNvPicPr/>
          <p:nvPr/>
        </p:nvPicPr>
        <p:blipFill>
          <a:blip r:embed="rId4">
            <a:extLst>
              <a:ext uri="{28A0092B-C50C-407E-A947-70E740481C1C}">
                <a14:useLocalDpi xmlns:a14="http://schemas.microsoft.com/office/drawing/2010/main" val="0"/>
              </a:ext>
            </a:extLst>
          </a:blip>
          <a:srcRect/>
          <a:stretch>
            <a:fillRect/>
          </a:stretch>
        </p:blipFill>
        <p:spPr bwMode="auto">
          <a:xfrm>
            <a:off x="179512" y="5717107"/>
            <a:ext cx="8784975" cy="928639"/>
          </a:xfrm>
          <a:prstGeom prst="rect">
            <a:avLst/>
          </a:prstGeom>
          <a:noFill/>
          <a:ln>
            <a:noFill/>
          </a:ln>
        </p:spPr>
      </p:pic>
    </p:spTree>
    <p:extLst>
      <p:ext uri="{BB962C8B-B14F-4D97-AF65-F5344CB8AC3E}">
        <p14:creationId xmlns:p14="http://schemas.microsoft.com/office/powerpoint/2010/main" val="191752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2fons.ru/large/201407/450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pic>
        <p:nvPicPr>
          <p:cNvPr id="3" name="Рисунок 2" descr="https://54.img.avito.st/1280x960/179707445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8640"/>
            <a:ext cx="3672408" cy="3528392"/>
          </a:xfrm>
          <a:prstGeom prst="rect">
            <a:avLst/>
          </a:prstGeom>
          <a:noFill/>
          <a:ln>
            <a:noFill/>
          </a:ln>
        </p:spPr>
      </p:pic>
      <p:pic>
        <p:nvPicPr>
          <p:cNvPr id="4" name="Рисунок 3" descr="http://cs540102.vk.me/c7001/v7001686/f1a4/gIzvdfmApGw.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04664"/>
            <a:ext cx="3240360" cy="3960440"/>
          </a:xfrm>
          <a:prstGeom prst="rect">
            <a:avLst/>
          </a:prstGeom>
          <a:noFill/>
          <a:ln>
            <a:noFill/>
          </a:ln>
        </p:spPr>
      </p:pic>
      <p:pic>
        <p:nvPicPr>
          <p:cNvPr id="5" name="Рисунок 4" descr="http://4.bp.blogspot.com/-H_oQvdph9a0/UJJ6L-0EsxI/AAAAAAAAH5M/1mnqDPtroMU/s1600/japan_south+africa_street+style_fashion_design_creative_trends_halloween_costume_party_make+up_ideas_facebook_share_2012_1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005064"/>
            <a:ext cx="3672408" cy="2636912"/>
          </a:xfrm>
          <a:prstGeom prst="rect">
            <a:avLst/>
          </a:prstGeom>
          <a:noFill/>
          <a:ln>
            <a:noFill/>
          </a:ln>
        </p:spPr>
      </p:pic>
      <p:pic>
        <p:nvPicPr>
          <p:cNvPr id="6" name="Рисунок 5" descr="http://static.diary.ru/userdir/1/2/9/5/1295226/72092004.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4815570"/>
            <a:ext cx="3888432" cy="1826406"/>
          </a:xfrm>
          <a:prstGeom prst="rect">
            <a:avLst/>
          </a:prstGeom>
          <a:noFill/>
          <a:ln>
            <a:noFill/>
          </a:ln>
        </p:spPr>
      </p:pic>
    </p:spTree>
    <p:extLst>
      <p:ext uri="{BB962C8B-B14F-4D97-AF65-F5344CB8AC3E}">
        <p14:creationId xmlns:p14="http://schemas.microsoft.com/office/powerpoint/2010/main" val="417455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322</Words>
  <Application>Microsoft Office PowerPoint</Application>
  <PresentationFormat>Экран (4:3)</PresentationFormat>
  <Paragraphs>12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8</cp:revision>
  <dcterms:created xsi:type="dcterms:W3CDTF">2015-10-28T13:32:52Z</dcterms:created>
  <dcterms:modified xsi:type="dcterms:W3CDTF">2015-11-25T10:16:55Z</dcterms:modified>
</cp:coreProperties>
</file>