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709" autoAdjust="0"/>
  </p:normalViewPr>
  <p:slideViewPr>
    <p:cSldViewPr>
      <p:cViewPr>
        <p:scale>
          <a:sx n="61" d="100"/>
          <a:sy n="61" d="100"/>
        </p:scale>
        <p:origin x="-163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9867-47D9-45CB-AFBE-C5A20AA637F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26F94-C358-48CE-B57A-C1459AE1F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2B63-ADB1-4A7E-A68B-6059AB4E8A8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995B-F834-4359-A68F-93EF22E0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Западная Европа 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71472" y="214290"/>
            <a:ext cx="78581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</a:rPr>
              <a:t>     </a:t>
            </a:r>
            <a:r>
              <a:rPr lang="ru-RU" sz="2400" b="1" i="1" dirty="0" smtClean="0">
                <a:solidFill>
                  <a:srgbClr val="002060"/>
                </a:solidFill>
              </a:rPr>
              <a:t>Страны  Западной Европы:</a:t>
            </a:r>
          </a:p>
          <a:p>
            <a:pPr algn="just"/>
            <a:r>
              <a:rPr lang="ru-RU" sz="2400" b="1" i="1" dirty="0" smtClean="0"/>
              <a:t>Австрия, Андорра, Бельгия, Великобритания, Германия, Ирландия Нидерланды, Швейцария, Монако, Франция, Люксембург, Лихтенштейн.</a:t>
            </a:r>
          </a:p>
          <a:p>
            <a:pPr algn="just"/>
            <a:r>
              <a:rPr lang="ru-RU" sz="2400" b="1" i="1" dirty="0" smtClean="0"/>
              <a:t>         Многие </a:t>
            </a:r>
            <a:r>
              <a:rPr lang="ru-RU" sz="2400" b="1" i="1" dirty="0"/>
              <a:t>названия городов </a:t>
            </a:r>
            <a:r>
              <a:rPr lang="ru-RU" sz="2400" b="1" i="1" dirty="0" smtClean="0"/>
              <a:t>Западной Европы имеют </a:t>
            </a:r>
            <a:r>
              <a:rPr lang="ru-RU" sz="2400" b="1" i="1" dirty="0"/>
              <a:t>сходные части: «</a:t>
            </a:r>
            <a:r>
              <a:rPr lang="ru-RU" sz="2400" b="1" i="1" dirty="0" err="1"/>
              <a:t>бург</a:t>
            </a:r>
            <a:r>
              <a:rPr lang="ru-RU" sz="2400" b="1" i="1" dirty="0"/>
              <a:t>», «</a:t>
            </a:r>
            <a:r>
              <a:rPr lang="ru-RU" sz="2400" b="1" i="1" dirty="0" err="1"/>
              <a:t>фурт</a:t>
            </a:r>
            <a:r>
              <a:rPr lang="ru-RU" sz="2400" b="1" i="1" dirty="0"/>
              <a:t>» или «форд», «бридж», «честер», «сан, сен, санкт</a:t>
            </a:r>
            <a:r>
              <a:rPr lang="ru-RU" sz="2400" b="1" i="1" dirty="0" smtClean="0"/>
              <a:t>».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«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Бург</a:t>
            </a:r>
            <a:r>
              <a:rPr lang="ru-RU" sz="2400" b="1" i="1" dirty="0" smtClean="0">
                <a:solidFill>
                  <a:srgbClr val="FF0000"/>
                </a:solidFill>
              </a:rPr>
              <a:t>» </a:t>
            </a:r>
            <a:r>
              <a:rPr lang="ru-RU" sz="2400" b="1" i="1" dirty="0" smtClean="0"/>
              <a:t>-  от немецкого «крепость»; </a:t>
            </a:r>
            <a:r>
              <a:rPr lang="ru-RU" sz="2400" b="1" i="1" dirty="0" smtClean="0">
                <a:solidFill>
                  <a:srgbClr val="FF0000"/>
                </a:solidFill>
              </a:rPr>
              <a:t>«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фурт</a:t>
            </a:r>
            <a:r>
              <a:rPr lang="ru-RU" sz="2400" b="1" i="1" dirty="0" smtClean="0">
                <a:solidFill>
                  <a:srgbClr val="FF0000"/>
                </a:solidFill>
              </a:rPr>
              <a:t>» </a:t>
            </a:r>
            <a:r>
              <a:rPr lang="ru-RU" sz="2400" b="1" i="1" dirty="0" smtClean="0"/>
              <a:t>- от немецкого «брод»; </a:t>
            </a:r>
            <a:r>
              <a:rPr lang="ru-RU" sz="2400" b="1" i="1" dirty="0" smtClean="0">
                <a:solidFill>
                  <a:srgbClr val="FF0000"/>
                </a:solidFill>
              </a:rPr>
              <a:t>«бридж» </a:t>
            </a:r>
            <a:r>
              <a:rPr lang="ru-RU" sz="2400" b="1" i="1" dirty="0" smtClean="0"/>
              <a:t>- от английского «мост через реку», </a:t>
            </a:r>
            <a:r>
              <a:rPr lang="ru-RU" sz="2400" b="1" i="1" dirty="0" smtClean="0">
                <a:solidFill>
                  <a:srgbClr val="FF0000"/>
                </a:solidFill>
              </a:rPr>
              <a:t>«честер» </a:t>
            </a:r>
            <a:r>
              <a:rPr lang="ru-RU" sz="2400" b="1" i="1" dirty="0" smtClean="0"/>
              <a:t>- от латинского «лагерь»; </a:t>
            </a:r>
            <a:r>
              <a:rPr lang="ru-RU" sz="2400" b="1" i="1" dirty="0" smtClean="0">
                <a:solidFill>
                  <a:srgbClr val="FF0000"/>
                </a:solidFill>
              </a:rPr>
              <a:t>«сан, сен, санкт» </a:t>
            </a:r>
            <a:r>
              <a:rPr lang="ru-RU" sz="2400" b="1" i="1" dirty="0" smtClean="0"/>
              <a:t>- от латинского  «святой».</a:t>
            </a:r>
          </a:p>
          <a:p>
            <a:pPr algn="just"/>
            <a:endParaRPr lang="ru-RU" sz="2400" b="1" i="1" dirty="0"/>
          </a:p>
          <a:p>
            <a:endParaRPr lang="ru-RU" sz="24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pic>
        <p:nvPicPr>
          <p:cNvPr id="2050" name="Picture 2" descr="http://img5.arrivo.ru/eccb/21/30019/6/Germany-hamburg-Hafen-Hamburg(flickr.com-kliefi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429132"/>
            <a:ext cx="7620000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Названия городов Западной Европы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500042"/>
          <a:ext cx="8929718" cy="630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328"/>
                <a:gridCol w="2024695"/>
                <a:gridCol w="1745142"/>
                <a:gridCol w="1643074"/>
                <a:gridCol w="1714479"/>
              </a:tblGrid>
              <a:tr h="9072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бург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фурт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 или «форт»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«бридж», «брюк»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«честер»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«сан, сен, санкт»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8672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7030A0"/>
                          </a:solidFill>
                        </a:rPr>
                        <a:t>Гамбург </a:t>
                      </a:r>
                      <a:r>
                        <a:rPr lang="ru-RU" sz="1600" b="1" i="1" dirty="0" smtClean="0"/>
                        <a:t>(Германия)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</a:rPr>
                        <a:t>Франкфурт-На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Майне </a:t>
                      </a:r>
                    </a:p>
                    <a:p>
                      <a:r>
                        <a:rPr lang="ru-RU" sz="1600" b="1" i="1" baseline="0" dirty="0" smtClean="0"/>
                        <a:t>(Германия)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Кембридж</a:t>
                      </a:r>
                    </a:p>
                    <a:p>
                      <a:r>
                        <a:rPr lang="ru-RU" sz="1600" b="1" i="1" dirty="0" smtClean="0"/>
                        <a:t>(</a:t>
                      </a:r>
                      <a:r>
                        <a:rPr lang="ru-RU" sz="1400" b="1" i="1" dirty="0" smtClean="0"/>
                        <a:t>Великобритания</a:t>
                      </a:r>
                      <a:r>
                        <a:rPr lang="ru-RU" sz="1600" b="1" i="1" dirty="0" smtClean="0"/>
                        <a:t>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Манчестер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(Англия)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Сен-Тропе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i="1" dirty="0" smtClean="0"/>
                        <a:t>(Франция)</a:t>
                      </a:r>
                      <a:endParaRPr lang="ru-RU" sz="1400" b="1" i="1" dirty="0"/>
                    </a:p>
                  </a:txBody>
                  <a:tcPr/>
                </a:tc>
              </a:tr>
              <a:tr h="61057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Зальцбург </a:t>
                      </a:r>
                      <a:r>
                        <a:rPr lang="ru-RU" sz="1600" b="1" i="1" dirty="0" smtClean="0"/>
                        <a:t>(Австрия)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Эрфурт</a:t>
                      </a:r>
                    </a:p>
                    <a:p>
                      <a:r>
                        <a:rPr lang="ru-RU" sz="1600" b="1" i="1" dirty="0" smtClean="0"/>
                        <a:t>(Германия)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Вэйбридж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(Англия)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Честерфилд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Великобритания</a:t>
                      </a:r>
                      <a:r>
                        <a:rPr lang="ru-RU" sz="1400" b="1" i="1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Санкт-Галлен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(Австрия)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98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Страсбург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(Германия)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Амерсфорт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/>
                        <a:t>(Нидерланды)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Оснабрюк</a:t>
                      </a:r>
                      <a:endParaRPr lang="ru-RU" sz="1800" b="1" i="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(Германия)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Честер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(Англия)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err="1" smtClean="0">
                          <a:solidFill>
                            <a:srgbClr val="7030A0"/>
                          </a:solidFill>
                        </a:rPr>
                        <a:t>Санкт-Мориц</a:t>
                      </a:r>
                      <a:endParaRPr lang="ru-RU" b="1" i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(Швейцария)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9827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Тилбург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(Нидерланды)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Клагенфурт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 (Австрия)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Ланкастер</a:t>
                      </a:r>
                    </a:p>
                    <a:p>
                      <a:r>
                        <a:rPr lang="ru-RU" sz="1600" b="1" i="1" dirty="0" smtClean="0"/>
                        <a:t>(Англия)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Сен-Ло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(Франция)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31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Магдебург</a:t>
                      </a:r>
                    </a:p>
                    <a:p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(Германия)</a:t>
                      </a:r>
                      <a:endParaRPr lang="ru-RU" sz="18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rgbClr val="7030A0"/>
                          </a:solidFill>
                        </a:rPr>
                        <a:t>Штайнфурт</a:t>
                      </a:r>
                      <a:endParaRPr lang="ru-RU" sz="1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(Германия)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Сен-Дени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(Франция)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318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Фленебург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/>
                        <a:t>(Германия)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Швейнфурт</a:t>
                      </a:r>
                      <a:r>
                        <a:rPr lang="ru-RU" dirty="0" smtClean="0"/>
                        <a:t> (</a:t>
                      </a:r>
                      <a:r>
                        <a:rPr lang="ru-RU" sz="1600" b="1" i="1" dirty="0" smtClean="0"/>
                        <a:t>Германия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Сен-Луи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(Франция)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39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Люксембург </a:t>
                      </a:r>
                      <a:r>
                        <a:rPr lang="ru-RU" sz="1600" b="1" i="1" dirty="0" smtClean="0"/>
                        <a:t>(Люксембург)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Оксфорд 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(Великобритания</a:t>
                      </a:r>
                      <a:r>
                        <a:rPr lang="ru-RU" sz="1800" b="1" i="1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Сен-Назор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/>
                        <a:t>(Франция)</a:t>
                      </a:r>
                      <a:endParaRPr lang="ru-RU" sz="1600" b="1" i="1" dirty="0"/>
                    </a:p>
                  </a:txBody>
                  <a:tcPr/>
                </a:tc>
              </a:tr>
              <a:tr h="562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Вюрцбург</a:t>
                      </a:r>
                      <a:r>
                        <a:rPr lang="ru-RU" dirty="0" smtClean="0"/>
                        <a:t> </a:t>
                      </a:r>
                      <a:r>
                        <a:rPr lang="ru-RU" sz="1600" b="1" i="1" dirty="0" smtClean="0"/>
                        <a:t>(Германия)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Сен-Шамон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(Франция)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75241"/>
          <a:ext cx="8929718" cy="5527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08"/>
                <a:gridCol w="1888392"/>
                <a:gridCol w="1917715"/>
                <a:gridCol w="1654159"/>
                <a:gridCol w="1785944"/>
              </a:tblGrid>
              <a:tr h="7078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бург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фурт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 или «форт»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«бридж»-мост через реку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«честер»,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кастер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«сан, сен, санкт»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59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Города расположены на границах стран, </a:t>
                      </a:r>
                      <a:r>
                        <a:rPr lang="ru-RU" sz="1600" baseline="0" dirty="0" smtClean="0"/>
                        <a:t>на берегах рек, по которым проходят границы.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Города расположены в центре страны, являются административными центрами.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Города расположены на границах </a:t>
                      </a:r>
                      <a:r>
                        <a:rPr lang="ru-RU" sz="1600" dirty="0" smtClean="0"/>
                        <a:t>рек, </a:t>
                      </a:r>
                      <a:r>
                        <a:rPr lang="ru-RU" sz="1600" dirty="0" smtClean="0"/>
                        <a:t>у  моста через реку.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Расположение удобное с выходом в море (Честер, Манчестер), а также у берега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реки (Ланкастер).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Городах расположены  на побережьях рек, морей.</a:t>
                      </a:r>
                      <a:endParaRPr lang="ru-RU" sz="1600" dirty="0"/>
                    </a:p>
                  </a:txBody>
                  <a:tcPr/>
                </a:tc>
              </a:tr>
              <a:tr h="26544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История городов начинается с крепости.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</a:rPr>
                        <a:t>Бурги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dirty="0" smtClean="0"/>
                        <a:t>- замки, крепости</a:t>
                      </a:r>
                      <a:r>
                        <a:rPr lang="ru-RU" sz="1600" baseline="0" dirty="0" smtClean="0"/>
                        <a:t> возводились в Европе с 8в. До конца 16в.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возникновения связаны с   н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емецким с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лово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Furt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обозначающим мелководное место на реке, пригодное для переправы вброд.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История возникновения городов начинается с мостов </a:t>
                      </a:r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Вейбридж</a:t>
                      </a:r>
                      <a:r>
                        <a:rPr lang="ru-RU" sz="1600" baseline="0" dirty="0" smtClean="0"/>
                        <a:t> -граница с рекой Темзой и  рекой </a:t>
                      </a:r>
                      <a:r>
                        <a:rPr lang="ru-RU" sz="1600" baseline="0" dirty="0" err="1" smtClean="0"/>
                        <a:t>Вэй</a:t>
                      </a:r>
                      <a:r>
                        <a:rPr lang="ru-RU" sz="1600" baseline="0" dirty="0" smtClean="0"/>
                        <a:t>, Кембридж- мост через реку Кем, </a:t>
                      </a:r>
                      <a:r>
                        <a:rPr lang="ru-RU" sz="1600" baseline="0" dirty="0" err="1" smtClean="0"/>
                        <a:t>Оснабрюк-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через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Осну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Города возникли на месте древнеримских военных лагерей. 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«Честер»-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латинского военный л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агерь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Возникли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эпоху Средневековья . Их названия свидетельствуют о возникновении  у стен монастыря.</a:t>
                      </a:r>
                    </a:p>
                    <a:p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Сент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-, Сен-, Сан-, Санкт–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Святой. Города названы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 честь святых.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Расположение городов , время и  обстоятельства возникновения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364333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sz="3800" b="1" i="1" dirty="0" smtClean="0"/>
              <a:t>          Названия многих городов, возникших в эпоху Средневековья, хранят память о том, как они возникли. Из окончания и приставки рассказывают о расположении и обстоятельствах происхождения. </a:t>
            </a:r>
          </a:p>
          <a:p>
            <a:pPr algn="just">
              <a:buNone/>
            </a:pPr>
            <a:r>
              <a:rPr lang="ru-RU" sz="3800" b="1" i="1" dirty="0" smtClean="0"/>
              <a:t>    </a:t>
            </a:r>
          </a:p>
          <a:p>
            <a:pPr algn="just">
              <a:buNone/>
            </a:pPr>
            <a:r>
              <a:rPr lang="ru-RU" sz="3800" b="1" i="1" dirty="0" smtClean="0"/>
              <a:t>         </a:t>
            </a:r>
            <a:r>
              <a:rPr lang="ru-RU" sz="3800" b="1" dirty="0" smtClean="0"/>
              <a:t>Так, названия -</a:t>
            </a:r>
            <a:r>
              <a:rPr lang="ru-RU" sz="3800" b="1" dirty="0" err="1" smtClean="0"/>
              <a:t>берг</a:t>
            </a:r>
            <a:r>
              <a:rPr lang="ru-RU" sz="3800" b="1" dirty="0" smtClean="0"/>
              <a:t> говорит о том, что город возник на горе или холме (Нюрнберг) , а окончание -</a:t>
            </a:r>
            <a:r>
              <a:rPr lang="ru-RU" sz="3800" b="1" dirty="0" err="1" smtClean="0"/>
              <a:t>бург</a:t>
            </a:r>
            <a:r>
              <a:rPr lang="ru-RU" sz="3800" b="1" dirty="0" smtClean="0"/>
              <a:t> — о каком-то изначальном укреплении (Эдинбург, Аугсбург). Копенгаген — гавань купцов, а все английские города с окончанием на -честер и -</a:t>
            </a:r>
            <a:r>
              <a:rPr lang="ru-RU" sz="3800" b="1" dirty="0" err="1" smtClean="0"/>
              <a:t>кастер</a:t>
            </a:r>
            <a:r>
              <a:rPr lang="ru-RU" sz="3800" b="1" dirty="0" smtClean="0"/>
              <a:t> (от латинского «</a:t>
            </a:r>
            <a:r>
              <a:rPr lang="ru-RU" sz="3800" b="1" dirty="0" err="1" smtClean="0"/>
              <a:t>каструм</a:t>
            </a:r>
            <a:r>
              <a:rPr lang="ru-RU" sz="3800" b="1" dirty="0" smtClean="0"/>
              <a:t>» — военный лагерь) возникли на месте древнеримских военных лагерей (Манчестер, Ланкастер).</a:t>
            </a:r>
            <a:endParaRPr lang="ru-RU" sz="3800" b="1" i="1" dirty="0"/>
          </a:p>
        </p:txBody>
      </p:sp>
      <p:pic>
        <p:nvPicPr>
          <p:cNvPr id="17410" name="Picture 2" descr="http://travelfaqs.ru/uploads/images/00/00/01/2014/08/04/0u2fe0f9a5-7bb95856-16ca3d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9144000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570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Западная Европа </vt:lpstr>
      <vt:lpstr>Слайд 2</vt:lpstr>
      <vt:lpstr>Названия городов Западной Европы</vt:lpstr>
      <vt:lpstr>Расположение городов , время и  обстоятельства возникновения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городов Европы </dc:title>
  <dc:creator>андрей</dc:creator>
  <cp:lastModifiedBy>андрей</cp:lastModifiedBy>
  <cp:revision>24</cp:revision>
  <dcterms:created xsi:type="dcterms:W3CDTF">2015-11-09T13:05:52Z</dcterms:created>
  <dcterms:modified xsi:type="dcterms:W3CDTF">2015-11-09T18:51:23Z</dcterms:modified>
</cp:coreProperties>
</file>