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15"/>
  </p:handoutMasterIdLst>
  <p:sldIdLst>
    <p:sldId id="271" r:id="rId2"/>
    <p:sldId id="256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7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5" autoAdjust="0"/>
    <p:restoredTop sz="94671" autoAdjust="0"/>
  </p:normalViewPr>
  <p:slideViewPr>
    <p:cSldViewPr>
      <p:cViewPr varScale="1">
        <p:scale>
          <a:sx n="68" d="100"/>
          <a:sy n="68" d="100"/>
        </p:scale>
        <p:origin x="-13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8BB745-1EA9-4CE0-91BD-CCF373B221E0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B6182A-C2C8-4A52-8BB3-84E7220AE5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082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02.12.2015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05000"/>
            <a:ext cx="7834064" cy="2593975"/>
          </a:xfrm>
        </p:spPr>
        <p:txBody>
          <a:bodyPr/>
          <a:lstStyle/>
          <a:p>
            <a:r>
              <a:rPr lang="ru-RU" dirty="0" err="1" smtClean="0"/>
              <a:t>Дислексия</a:t>
            </a:r>
            <a:r>
              <a:rPr lang="ru-RU" dirty="0" smtClean="0"/>
              <a:t> – исправлять, или приспосабливаться?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013176"/>
            <a:ext cx="7776864" cy="10668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Учитель-логопед: Пискарева Елена Маратовна.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МБДОУ№40 г. Нижнекамск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96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636" y="332656"/>
            <a:ext cx="4418315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8992" y="332656"/>
            <a:ext cx="4450960" cy="3337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636" y="3486212"/>
            <a:ext cx="4450042" cy="3341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9678" y="3521159"/>
            <a:ext cx="4450960" cy="3336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798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Научить расслабляться.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268760"/>
            <a:ext cx="3312368" cy="441649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268760"/>
            <a:ext cx="4035438" cy="3025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0133" y="3477005"/>
            <a:ext cx="3875949" cy="290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8882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Повышать педагогическую грамотность родителей, учителей.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060848"/>
            <a:ext cx="5760640" cy="43204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2069728"/>
            <a:ext cx="5568619" cy="431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222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6" y="476672"/>
            <a:ext cx="4932039" cy="36990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3140968"/>
            <a:ext cx="4716016" cy="353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34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267532"/>
            <a:ext cx="1381125" cy="22193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5912" y="445381"/>
            <a:ext cx="1492385" cy="18636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3403" y="509868"/>
            <a:ext cx="1661542" cy="29210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3515" y="251152"/>
            <a:ext cx="1752600" cy="24574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043525"/>
            <a:ext cx="3403591" cy="19145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4300" y="3757770"/>
            <a:ext cx="1742544" cy="243956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1687" y="3430966"/>
            <a:ext cx="1962369" cy="244989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1942" y="2060848"/>
            <a:ext cx="2812531" cy="169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99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2574" y="3231985"/>
            <a:ext cx="4320480" cy="28803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496" y="0"/>
            <a:ext cx="91085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200" dirty="0" smtClean="0"/>
              <a:t>20% школьников страдают нарушениями чтения, письма.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200" dirty="0" smtClean="0"/>
              <a:t>Выявление таких детей в дошкольный период , их понимание и принятие действенных коррекционных мер позволит значительно изменить статистику  в лучшую сторону.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75025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Ранние признаки проявления </a:t>
            </a:r>
            <a:r>
              <a:rPr lang="ru-RU" dirty="0" err="1" smtClean="0"/>
              <a:t>дислексии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79478" y="1196752"/>
            <a:ext cx="8460056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 smtClean="0"/>
              <a:t>неустойчивое внимание;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 smtClean="0"/>
              <a:t>повышенная отвлекаемость, мечтательность;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 smtClean="0"/>
              <a:t>испытывает проблемы со слуховым восприятием при сохранном слухе;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/>
              <a:t>с</a:t>
            </a:r>
            <a:r>
              <a:rPr lang="ru-RU" sz="2800" dirty="0" smtClean="0"/>
              <a:t> трудом передает содержание услышанного, увиденного, путается в деталях;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/>
              <a:t>м</a:t>
            </a:r>
            <a:r>
              <a:rPr lang="ru-RU" sz="2800" dirty="0" smtClean="0"/>
              <a:t>ыслит образами;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 smtClean="0"/>
              <a:t>неуклюжесть, плохая координация при исполнении физических упражнений, путает «право»- «лево» и т.п.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/>
              <a:t>п</a:t>
            </a:r>
            <a:r>
              <a:rPr lang="ru-RU" sz="2800" dirty="0" smtClean="0"/>
              <a:t>одвержен ушным инфекциям, чувствителен к еде;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 smtClean="0"/>
              <a:t>Испытывает значительные трудности при обучении чтению.</a:t>
            </a:r>
            <a:endParaRPr lang="ru-RU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305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188640"/>
            <a:ext cx="6192688" cy="348338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284984"/>
            <a:ext cx="8229600" cy="37304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</a:t>
            </a:r>
            <a:r>
              <a:rPr lang="ru-RU" sz="4000" dirty="0" smtClean="0"/>
              <a:t>Если ребенок не может учиться при помощи методов нашего преподавания, мы должны изменить систему так, чтобы он смог учиться.»</a:t>
            </a:r>
            <a:br>
              <a:rPr lang="ru-RU" sz="4000" dirty="0" smtClean="0"/>
            </a:br>
            <a:r>
              <a:rPr lang="ru-RU" sz="4000" dirty="0" smtClean="0"/>
              <a:t>                                                    Р. Дейвис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346017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88640"/>
            <a:ext cx="8158257" cy="6453336"/>
          </a:xfrm>
          <a:prstGeom prst="rect">
            <a:avLst/>
          </a:prstGeom>
        </p:spPr>
      </p:pic>
      <p:sp>
        <p:nvSpPr>
          <p:cNvPr id="4" name="Выноска со стрелкой вверх 3"/>
          <p:cNvSpPr/>
          <p:nvPr/>
        </p:nvSpPr>
        <p:spPr>
          <a:xfrm>
            <a:off x="107504" y="3573016"/>
            <a:ext cx="3629957" cy="2577771"/>
          </a:xfrm>
          <a:custGeom>
            <a:avLst/>
            <a:gdLst>
              <a:gd name="connsiteX0" fmla="*/ 0 w 3629957"/>
              <a:gd name="connsiteY0" fmla="*/ 1104568 h 3153836"/>
              <a:gd name="connsiteX1" fmla="*/ 1420749 w 3629957"/>
              <a:gd name="connsiteY1" fmla="*/ 1104568 h 3153836"/>
              <a:gd name="connsiteX2" fmla="*/ 1420749 w 3629957"/>
              <a:gd name="connsiteY2" fmla="*/ 788459 h 3153836"/>
              <a:gd name="connsiteX3" fmla="*/ 1026520 w 3629957"/>
              <a:gd name="connsiteY3" fmla="*/ 788459 h 3153836"/>
              <a:gd name="connsiteX4" fmla="*/ 1814979 w 3629957"/>
              <a:gd name="connsiteY4" fmla="*/ 0 h 3153836"/>
              <a:gd name="connsiteX5" fmla="*/ 2603438 w 3629957"/>
              <a:gd name="connsiteY5" fmla="*/ 788459 h 3153836"/>
              <a:gd name="connsiteX6" fmla="*/ 2209208 w 3629957"/>
              <a:gd name="connsiteY6" fmla="*/ 788459 h 3153836"/>
              <a:gd name="connsiteX7" fmla="*/ 2209208 w 3629957"/>
              <a:gd name="connsiteY7" fmla="*/ 1104568 h 3153836"/>
              <a:gd name="connsiteX8" fmla="*/ 3629957 w 3629957"/>
              <a:gd name="connsiteY8" fmla="*/ 1104568 h 3153836"/>
              <a:gd name="connsiteX9" fmla="*/ 3629957 w 3629957"/>
              <a:gd name="connsiteY9" fmla="*/ 3153836 h 3153836"/>
              <a:gd name="connsiteX10" fmla="*/ 0 w 3629957"/>
              <a:gd name="connsiteY10" fmla="*/ 3153836 h 3153836"/>
              <a:gd name="connsiteX11" fmla="*/ 0 w 3629957"/>
              <a:gd name="connsiteY11" fmla="*/ 1104568 h 3153836"/>
              <a:gd name="connsiteX0" fmla="*/ 0 w 3629957"/>
              <a:gd name="connsiteY0" fmla="*/ 1104568 h 3153836"/>
              <a:gd name="connsiteX1" fmla="*/ 1420749 w 3629957"/>
              <a:gd name="connsiteY1" fmla="*/ 1104568 h 3153836"/>
              <a:gd name="connsiteX2" fmla="*/ 1420749 w 3629957"/>
              <a:gd name="connsiteY2" fmla="*/ 788459 h 3153836"/>
              <a:gd name="connsiteX3" fmla="*/ 1026520 w 3629957"/>
              <a:gd name="connsiteY3" fmla="*/ 788459 h 3153836"/>
              <a:gd name="connsiteX4" fmla="*/ 1228927 w 3629957"/>
              <a:gd name="connsiteY4" fmla="*/ 337091 h 3153836"/>
              <a:gd name="connsiteX5" fmla="*/ 1814979 w 3629957"/>
              <a:gd name="connsiteY5" fmla="*/ 0 h 3153836"/>
              <a:gd name="connsiteX6" fmla="*/ 2603438 w 3629957"/>
              <a:gd name="connsiteY6" fmla="*/ 788459 h 3153836"/>
              <a:gd name="connsiteX7" fmla="*/ 2209208 w 3629957"/>
              <a:gd name="connsiteY7" fmla="*/ 788459 h 3153836"/>
              <a:gd name="connsiteX8" fmla="*/ 2209208 w 3629957"/>
              <a:gd name="connsiteY8" fmla="*/ 1104568 h 3153836"/>
              <a:gd name="connsiteX9" fmla="*/ 3629957 w 3629957"/>
              <a:gd name="connsiteY9" fmla="*/ 1104568 h 3153836"/>
              <a:gd name="connsiteX10" fmla="*/ 3629957 w 3629957"/>
              <a:gd name="connsiteY10" fmla="*/ 3153836 h 3153836"/>
              <a:gd name="connsiteX11" fmla="*/ 0 w 3629957"/>
              <a:gd name="connsiteY11" fmla="*/ 3153836 h 3153836"/>
              <a:gd name="connsiteX12" fmla="*/ 0 w 3629957"/>
              <a:gd name="connsiteY12" fmla="*/ 1104568 h 3153836"/>
              <a:gd name="connsiteX0" fmla="*/ 0 w 3629957"/>
              <a:gd name="connsiteY0" fmla="*/ 1104568 h 3153836"/>
              <a:gd name="connsiteX1" fmla="*/ 1420749 w 3629957"/>
              <a:gd name="connsiteY1" fmla="*/ 1104568 h 3153836"/>
              <a:gd name="connsiteX2" fmla="*/ 1420749 w 3629957"/>
              <a:gd name="connsiteY2" fmla="*/ 788459 h 3153836"/>
              <a:gd name="connsiteX3" fmla="*/ 1026520 w 3629957"/>
              <a:gd name="connsiteY3" fmla="*/ 788459 h 3153836"/>
              <a:gd name="connsiteX4" fmla="*/ 1228927 w 3629957"/>
              <a:gd name="connsiteY4" fmla="*/ 337091 h 3153836"/>
              <a:gd name="connsiteX5" fmla="*/ 1814979 w 3629957"/>
              <a:gd name="connsiteY5" fmla="*/ 0 h 3153836"/>
              <a:gd name="connsiteX6" fmla="*/ 2509087 w 3629957"/>
              <a:gd name="connsiteY6" fmla="*/ 351159 h 3153836"/>
              <a:gd name="connsiteX7" fmla="*/ 2603438 w 3629957"/>
              <a:gd name="connsiteY7" fmla="*/ 788459 h 3153836"/>
              <a:gd name="connsiteX8" fmla="*/ 2209208 w 3629957"/>
              <a:gd name="connsiteY8" fmla="*/ 788459 h 3153836"/>
              <a:gd name="connsiteX9" fmla="*/ 2209208 w 3629957"/>
              <a:gd name="connsiteY9" fmla="*/ 1104568 h 3153836"/>
              <a:gd name="connsiteX10" fmla="*/ 3629957 w 3629957"/>
              <a:gd name="connsiteY10" fmla="*/ 1104568 h 3153836"/>
              <a:gd name="connsiteX11" fmla="*/ 3629957 w 3629957"/>
              <a:gd name="connsiteY11" fmla="*/ 3153836 h 3153836"/>
              <a:gd name="connsiteX12" fmla="*/ 0 w 3629957"/>
              <a:gd name="connsiteY12" fmla="*/ 3153836 h 3153836"/>
              <a:gd name="connsiteX13" fmla="*/ 0 w 3629957"/>
              <a:gd name="connsiteY13" fmla="*/ 1104568 h 3153836"/>
              <a:gd name="connsiteX0" fmla="*/ 0 w 3629957"/>
              <a:gd name="connsiteY0" fmla="*/ 1104568 h 3153836"/>
              <a:gd name="connsiteX1" fmla="*/ 1420749 w 3629957"/>
              <a:gd name="connsiteY1" fmla="*/ 1104568 h 3153836"/>
              <a:gd name="connsiteX2" fmla="*/ 1420749 w 3629957"/>
              <a:gd name="connsiteY2" fmla="*/ 788459 h 3153836"/>
              <a:gd name="connsiteX3" fmla="*/ 1026520 w 3629957"/>
              <a:gd name="connsiteY3" fmla="*/ 788459 h 3153836"/>
              <a:gd name="connsiteX4" fmla="*/ 1186724 w 3629957"/>
              <a:gd name="connsiteY4" fmla="*/ 337091 h 3153836"/>
              <a:gd name="connsiteX5" fmla="*/ 1814979 w 3629957"/>
              <a:gd name="connsiteY5" fmla="*/ 0 h 3153836"/>
              <a:gd name="connsiteX6" fmla="*/ 2509087 w 3629957"/>
              <a:gd name="connsiteY6" fmla="*/ 351159 h 3153836"/>
              <a:gd name="connsiteX7" fmla="*/ 2603438 w 3629957"/>
              <a:gd name="connsiteY7" fmla="*/ 788459 h 3153836"/>
              <a:gd name="connsiteX8" fmla="*/ 2209208 w 3629957"/>
              <a:gd name="connsiteY8" fmla="*/ 788459 h 3153836"/>
              <a:gd name="connsiteX9" fmla="*/ 2209208 w 3629957"/>
              <a:gd name="connsiteY9" fmla="*/ 1104568 h 3153836"/>
              <a:gd name="connsiteX10" fmla="*/ 3629957 w 3629957"/>
              <a:gd name="connsiteY10" fmla="*/ 1104568 h 3153836"/>
              <a:gd name="connsiteX11" fmla="*/ 3629957 w 3629957"/>
              <a:gd name="connsiteY11" fmla="*/ 3153836 h 3153836"/>
              <a:gd name="connsiteX12" fmla="*/ 0 w 3629957"/>
              <a:gd name="connsiteY12" fmla="*/ 3153836 h 3153836"/>
              <a:gd name="connsiteX13" fmla="*/ 0 w 3629957"/>
              <a:gd name="connsiteY13" fmla="*/ 1104568 h 3153836"/>
              <a:gd name="connsiteX0" fmla="*/ 0 w 3629957"/>
              <a:gd name="connsiteY0" fmla="*/ 1104568 h 3153836"/>
              <a:gd name="connsiteX1" fmla="*/ 1420749 w 3629957"/>
              <a:gd name="connsiteY1" fmla="*/ 1104568 h 3153836"/>
              <a:gd name="connsiteX2" fmla="*/ 1420749 w 3629957"/>
              <a:gd name="connsiteY2" fmla="*/ 788459 h 3153836"/>
              <a:gd name="connsiteX3" fmla="*/ 1026520 w 3629957"/>
              <a:gd name="connsiteY3" fmla="*/ 788459 h 3153836"/>
              <a:gd name="connsiteX4" fmla="*/ 1186724 w 3629957"/>
              <a:gd name="connsiteY4" fmla="*/ 337091 h 3153836"/>
              <a:gd name="connsiteX5" fmla="*/ 1814979 w 3629957"/>
              <a:gd name="connsiteY5" fmla="*/ 0 h 3153836"/>
              <a:gd name="connsiteX6" fmla="*/ 2509087 w 3629957"/>
              <a:gd name="connsiteY6" fmla="*/ 351159 h 3153836"/>
              <a:gd name="connsiteX7" fmla="*/ 2533100 w 3629957"/>
              <a:gd name="connsiteY7" fmla="*/ 732188 h 3153836"/>
              <a:gd name="connsiteX8" fmla="*/ 2209208 w 3629957"/>
              <a:gd name="connsiteY8" fmla="*/ 788459 h 3153836"/>
              <a:gd name="connsiteX9" fmla="*/ 2209208 w 3629957"/>
              <a:gd name="connsiteY9" fmla="*/ 1104568 h 3153836"/>
              <a:gd name="connsiteX10" fmla="*/ 3629957 w 3629957"/>
              <a:gd name="connsiteY10" fmla="*/ 1104568 h 3153836"/>
              <a:gd name="connsiteX11" fmla="*/ 3629957 w 3629957"/>
              <a:gd name="connsiteY11" fmla="*/ 3153836 h 3153836"/>
              <a:gd name="connsiteX12" fmla="*/ 0 w 3629957"/>
              <a:gd name="connsiteY12" fmla="*/ 3153836 h 3153836"/>
              <a:gd name="connsiteX13" fmla="*/ 0 w 3629957"/>
              <a:gd name="connsiteY13" fmla="*/ 1104568 h 3153836"/>
              <a:gd name="connsiteX0" fmla="*/ 0 w 3629957"/>
              <a:gd name="connsiteY0" fmla="*/ 1104568 h 3153836"/>
              <a:gd name="connsiteX1" fmla="*/ 1420749 w 3629957"/>
              <a:gd name="connsiteY1" fmla="*/ 1104568 h 3153836"/>
              <a:gd name="connsiteX2" fmla="*/ 1420749 w 3629957"/>
              <a:gd name="connsiteY2" fmla="*/ 788459 h 3153836"/>
              <a:gd name="connsiteX3" fmla="*/ 1110927 w 3629957"/>
              <a:gd name="connsiteY3" fmla="*/ 704053 h 3153836"/>
              <a:gd name="connsiteX4" fmla="*/ 1186724 w 3629957"/>
              <a:gd name="connsiteY4" fmla="*/ 337091 h 3153836"/>
              <a:gd name="connsiteX5" fmla="*/ 1814979 w 3629957"/>
              <a:gd name="connsiteY5" fmla="*/ 0 h 3153836"/>
              <a:gd name="connsiteX6" fmla="*/ 2509087 w 3629957"/>
              <a:gd name="connsiteY6" fmla="*/ 351159 h 3153836"/>
              <a:gd name="connsiteX7" fmla="*/ 2533100 w 3629957"/>
              <a:gd name="connsiteY7" fmla="*/ 732188 h 3153836"/>
              <a:gd name="connsiteX8" fmla="*/ 2209208 w 3629957"/>
              <a:gd name="connsiteY8" fmla="*/ 788459 h 3153836"/>
              <a:gd name="connsiteX9" fmla="*/ 2209208 w 3629957"/>
              <a:gd name="connsiteY9" fmla="*/ 1104568 h 3153836"/>
              <a:gd name="connsiteX10" fmla="*/ 3629957 w 3629957"/>
              <a:gd name="connsiteY10" fmla="*/ 1104568 h 3153836"/>
              <a:gd name="connsiteX11" fmla="*/ 3629957 w 3629957"/>
              <a:gd name="connsiteY11" fmla="*/ 3153836 h 3153836"/>
              <a:gd name="connsiteX12" fmla="*/ 0 w 3629957"/>
              <a:gd name="connsiteY12" fmla="*/ 3153836 h 3153836"/>
              <a:gd name="connsiteX13" fmla="*/ 0 w 3629957"/>
              <a:gd name="connsiteY13" fmla="*/ 1104568 h 3153836"/>
              <a:gd name="connsiteX0" fmla="*/ 0 w 3629957"/>
              <a:gd name="connsiteY0" fmla="*/ 1104568 h 3153836"/>
              <a:gd name="connsiteX1" fmla="*/ 1420749 w 3629957"/>
              <a:gd name="connsiteY1" fmla="*/ 1104568 h 3153836"/>
              <a:gd name="connsiteX2" fmla="*/ 1420749 w 3629957"/>
              <a:gd name="connsiteY2" fmla="*/ 788459 h 3153836"/>
              <a:gd name="connsiteX3" fmla="*/ 1082791 w 3629957"/>
              <a:gd name="connsiteY3" fmla="*/ 704053 h 3153836"/>
              <a:gd name="connsiteX4" fmla="*/ 1186724 w 3629957"/>
              <a:gd name="connsiteY4" fmla="*/ 337091 h 3153836"/>
              <a:gd name="connsiteX5" fmla="*/ 1814979 w 3629957"/>
              <a:gd name="connsiteY5" fmla="*/ 0 h 3153836"/>
              <a:gd name="connsiteX6" fmla="*/ 2509087 w 3629957"/>
              <a:gd name="connsiteY6" fmla="*/ 351159 h 3153836"/>
              <a:gd name="connsiteX7" fmla="*/ 2533100 w 3629957"/>
              <a:gd name="connsiteY7" fmla="*/ 732188 h 3153836"/>
              <a:gd name="connsiteX8" fmla="*/ 2209208 w 3629957"/>
              <a:gd name="connsiteY8" fmla="*/ 788459 h 3153836"/>
              <a:gd name="connsiteX9" fmla="*/ 2209208 w 3629957"/>
              <a:gd name="connsiteY9" fmla="*/ 1104568 h 3153836"/>
              <a:gd name="connsiteX10" fmla="*/ 3629957 w 3629957"/>
              <a:gd name="connsiteY10" fmla="*/ 1104568 h 3153836"/>
              <a:gd name="connsiteX11" fmla="*/ 3629957 w 3629957"/>
              <a:gd name="connsiteY11" fmla="*/ 3153836 h 3153836"/>
              <a:gd name="connsiteX12" fmla="*/ 0 w 3629957"/>
              <a:gd name="connsiteY12" fmla="*/ 3153836 h 3153836"/>
              <a:gd name="connsiteX13" fmla="*/ 0 w 3629957"/>
              <a:gd name="connsiteY13" fmla="*/ 1104568 h 3153836"/>
              <a:gd name="connsiteX0" fmla="*/ 0 w 3629957"/>
              <a:gd name="connsiteY0" fmla="*/ 1104568 h 3153836"/>
              <a:gd name="connsiteX1" fmla="*/ 1420749 w 3629957"/>
              <a:gd name="connsiteY1" fmla="*/ 1104568 h 3153836"/>
              <a:gd name="connsiteX2" fmla="*/ 1420749 w 3629957"/>
              <a:gd name="connsiteY2" fmla="*/ 788459 h 3153836"/>
              <a:gd name="connsiteX3" fmla="*/ 1082791 w 3629957"/>
              <a:gd name="connsiteY3" fmla="*/ 704053 h 3153836"/>
              <a:gd name="connsiteX4" fmla="*/ 1116385 w 3629957"/>
              <a:gd name="connsiteY4" fmla="*/ 576242 h 3153836"/>
              <a:gd name="connsiteX5" fmla="*/ 1186724 w 3629957"/>
              <a:gd name="connsiteY5" fmla="*/ 337091 h 3153836"/>
              <a:gd name="connsiteX6" fmla="*/ 1814979 w 3629957"/>
              <a:gd name="connsiteY6" fmla="*/ 0 h 3153836"/>
              <a:gd name="connsiteX7" fmla="*/ 2509087 w 3629957"/>
              <a:gd name="connsiteY7" fmla="*/ 351159 h 3153836"/>
              <a:gd name="connsiteX8" fmla="*/ 2533100 w 3629957"/>
              <a:gd name="connsiteY8" fmla="*/ 732188 h 3153836"/>
              <a:gd name="connsiteX9" fmla="*/ 2209208 w 3629957"/>
              <a:gd name="connsiteY9" fmla="*/ 788459 h 3153836"/>
              <a:gd name="connsiteX10" fmla="*/ 2209208 w 3629957"/>
              <a:gd name="connsiteY10" fmla="*/ 1104568 h 3153836"/>
              <a:gd name="connsiteX11" fmla="*/ 3629957 w 3629957"/>
              <a:gd name="connsiteY11" fmla="*/ 1104568 h 3153836"/>
              <a:gd name="connsiteX12" fmla="*/ 3629957 w 3629957"/>
              <a:gd name="connsiteY12" fmla="*/ 3153836 h 3153836"/>
              <a:gd name="connsiteX13" fmla="*/ 0 w 3629957"/>
              <a:gd name="connsiteY13" fmla="*/ 3153836 h 3153836"/>
              <a:gd name="connsiteX14" fmla="*/ 0 w 3629957"/>
              <a:gd name="connsiteY14" fmla="*/ 1104568 h 3153836"/>
              <a:gd name="connsiteX0" fmla="*/ 0 w 3629957"/>
              <a:gd name="connsiteY0" fmla="*/ 1104568 h 3153836"/>
              <a:gd name="connsiteX1" fmla="*/ 1420749 w 3629957"/>
              <a:gd name="connsiteY1" fmla="*/ 1104568 h 3153836"/>
              <a:gd name="connsiteX2" fmla="*/ 1420749 w 3629957"/>
              <a:gd name="connsiteY2" fmla="*/ 788459 h 3153836"/>
              <a:gd name="connsiteX3" fmla="*/ 1082791 w 3629957"/>
              <a:gd name="connsiteY3" fmla="*/ 704053 h 3153836"/>
              <a:gd name="connsiteX4" fmla="*/ 1116385 w 3629957"/>
              <a:gd name="connsiteY4" fmla="*/ 576242 h 3153836"/>
              <a:gd name="connsiteX5" fmla="*/ 1144521 w 3629957"/>
              <a:gd name="connsiteY5" fmla="*/ 323024 h 3153836"/>
              <a:gd name="connsiteX6" fmla="*/ 1814979 w 3629957"/>
              <a:gd name="connsiteY6" fmla="*/ 0 h 3153836"/>
              <a:gd name="connsiteX7" fmla="*/ 2509087 w 3629957"/>
              <a:gd name="connsiteY7" fmla="*/ 351159 h 3153836"/>
              <a:gd name="connsiteX8" fmla="*/ 2533100 w 3629957"/>
              <a:gd name="connsiteY8" fmla="*/ 732188 h 3153836"/>
              <a:gd name="connsiteX9" fmla="*/ 2209208 w 3629957"/>
              <a:gd name="connsiteY9" fmla="*/ 788459 h 3153836"/>
              <a:gd name="connsiteX10" fmla="*/ 2209208 w 3629957"/>
              <a:gd name="connsiteY10" fmla="*/ 1104568 h 3153836"/>
              <a:gd name="connsiteX11" fmla="*/ 3629957 w 3629957"/>
              <a:gd name="connsiteY11" fmla="*/ 1104568 h 3153836"/>
              <a:gd name="connsiteX12" fmla="*/ 3629957 w 3629957"/>
              <a:gd name="connsiteY12" fmla="*/ 3153836 h 3153836"/>
              <a:gd name="connsiteX13" fmla="*/ 0 w 3629957"/>
              <a:gd name="connsiteY13" fmla="*/ 3153836 h 3153836"/>
              <a:gd name="connsiteX14" fmla="*/ 0 w 3629957"/>
              <a:gd name="connsiteY14" fmla="*/ 1104568 h 3153836"/>
              <a:gd name="connsiteX0" fmla="*/ 0 w 3629957"/>
              <a:gd name="connsiteY0" fmla="*/ 1104568 h 3153836"/>
              <a:gd name="connsiteX1" fmla="*/ 1420749 w 3629957"/>
              <a:gd name="connsiteY1" fmla="*/ 1104568 h 3153836"/>
              <a:gd name="connsiteX2" fmla="*/ 1420749 w 3629957"/>
              <a:gd name="connsiteY2" fmla="*/ 788459 h 3153836"/>
              <a:gd name="connsiteX3" fmla="*/ 1082791 w 3629957"/>
              <a:gd name="connsiteY3" fmla="*/ 704053 h 3153836"/>
              <a:gd name="connsiteX4" fmla="*/ 1088250 w 3629957"/>
              <a:gd name="connsiteY4" fmla="*/ 576242 h 3153836"/>
              <a:gd name="connsiteX5" fmla="*/ 1144521 w 3629957"/>
              <a:gd name="connsiteY5" fmla="*/ 323024 h 3153836"/>
              <a:gd name="connsiteX6" fmla="*/ 1814979 w 3629957"/>
              <a:gd name="connsiteY6" fmla="*/ 0 h 3153836"/>
              <a:gd name="connsiteX7" fmla="*/ 2509087 w 3629957"/>
              <a:gd name="connsiteY7" fmla="*/ 351159 h 3153836"/>
              <a:gd name="connsiteX8" fmla="*/ 2533100 w 3629957"/>
              <a:gd name="connsiteY8" fmla="*/ 732188 h 3153836"/>
              <a:gd name="connsiteX9" fmla="*/ 2209208 w 3629957"/>
              <a:gd name="connsiteY9" fmla="*/ 788459 h 3153836"/>
              <a:gd name="connsiteX10" fmla="*/ 2209208 w 3629957"/>
              <a:gd name="connsiteY10" fmla="*/ 1104568 h 3153836"/>
              <a:gd name="connsiteX11" fmla="*/ 3629957 w 3629957"/>
              <a:gd name="connsiteY11" fmla="*/ 1104568 h 3153836"/>
              <a:gd name="connsiteX12" fmla="*/ 3629957 w 3629957"/>
              <a:gd name="connsiteY12" fmla="*/ 3153836 h 3153836"/>
              <a:gd name="connsiteX13" fmla="*/ 0 w 3629957"/>
              <a:gd name="connsiteY13" fmla="*/ 3153836 h 3153836"/>
              <a:gd name="connsiteX14" fmla="*/ 0 w 3629957"/>
              <a:gd name="connsiteY14" fmla="*/ 1104568 h 315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629957" h="3153836">
                <a:moveTo>
                  <a:pt x="0" y="1104568"/>
                </a:moveTo>
                <a:lnTo>
                  <a:pt x="1420749" y="1104568"/>
                </a:lnTo>
                <a:lnTo>
                  <a:pt x="1420749" y="788459"/>
                </a:lnTo>
                <a:lnTo>
                  <a:pt x="1082791" y="704053"/>
                </a:lnTo>
                <a:cubicBezTo>
                  <a:pt x="1036753" y="673373"/>
                  <a:pt x="1070928" y="637402"/>
                  <a:pt x="1088250" y="576242"/>
                </a:cubicBezTo>
                <a:cubicBezTo>
                  <a:pt x="1105572" y="515082"/>
                  <a:pt x="1032778" y="423753"/>
                  <a:pt x="1144521" y="323024"/>
                </a:cubicBezTo>
                <a:lnTo>
                  <a:pt x="1814979" y="0"/>
                </a:lnTo>
                <a:cubicBezTo>
                  <a:pt x="1952564" y="126431"/>
                  <a:pt x="2371502" y="224728"/>
                  <a:pt x="2509087" y="351159"/>
                </a:cubicBezTo>
                <a:lnTo>
                  <a:pt x="2533100" y="732188"/>
                </a:lnTo>
                <a:lnTo>
                  <a:pt x="2209208" y="788459"/>
                </a:lnTo>
                <a:lnTo>
                  <a:pt x="2209208" y="1104568"/>
                </a:lnTo>
                <a:lnTo>
                  <a:pt x="3629957" y="1104568"/>
                </a:lnTo>
                <a:lnTo>
                  <a:pt x="3629957" y="3153836"/>
                </a:lnTo>
                <a:lnTo>
                  <a:pt x="0" y="3153836"/>
                </a:lnTo>
                <a:lnTo>
                  <a:pt x="0" y="1104568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07504" y="4581128"/>
            <a:ext cx="3629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chemeClr val="bg1"/>
                </a:solidFill>
              </a:rPr>
              <a:t>Богатое воображение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chemeClr val="bg1"/>
                </a:solidFill>
              </a:rPr>
              <a:t>Творческий потенциал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chemeClr val="bg1"/>
                </a:solidFill>
              </a:rPr>
              <a:t>Нетривиальное мышление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Выноска со стрелкой вверх 4"/>
          <p:cNvSpPr/>
          <p:nvPr/>
        </p:nvSpPr>
        <p:spPr>
          <a:xfrm>
            <a:off x="5889497" y="2564904"/>
            <a:ext cx="2880320" cy="1484210"/>
          </a:xfrm>
          <a:custGeom>
            <a:avLst/>
            <a:gdLst>
              <a:gd name="connsiteX0" fmla="*/ 0 w 2880320"/>
              <a:gd name="connsiteY0" fmla="*/ 519815 h 1484210"/>
              <a:gd name="connsiteX1" fmla="*/ 1254634 w 2880320"/>
              <a:gd name="connsiteY1" fmla="*/ 519815 h 1484210"/>
              <a:gd name="connsiteX2" fmla="*/ 1254634 w 2880320"/>
              <a:gd name="connsiteY2" fmla="*/ 371053 h 1484210"/>
              <a:gd name="connsiteX3" fmla="*/ 1069108 w 2880320"/>
              <a:gd name="connsiteY3" fmla="*/ 371053 h 1484210"/>
              <a:gd name="connsiteX4" fmla="*/ 1440160 w 2880320"/>
              <a:gd name="connsiteY4" fmla="*/ 0 h 1484210"/>
              <a:gd name="connsiteX5" fmla="*/ 1811213 w 2880320"/>
              <a:gd name="connsiteY5" fmla="*/ 371053 h 1484210"/>
              <a:gd name="connsiteX6" fmla="*/ 1625686 w 2880320"/>
              <a:gd name="connsiteY6" fmla="*/ 371053 h 1484210"/>
              <a:gd name="connsiteX7" fmla="*/ 1625686 w 2880320"/>
              <a:gd name="connsiteY7" fmla="*/ 519815 h 1484210"/>
              <a:gd name="connsiteX8" fmla="*/ 2880320 w 2880320"/>
              <a:gd name="connsiteY8" fmla="*/ 519815 h 1484210"/>
              <a:gd name="connsiteX9" fmla="*/ 2880320 w 2880320"/>
              <a:gd name="connsiteY9" fmla="*/ 1484210 h 1484210"/>
              <a:gd name="connsiteX10" fmla="*/ 0 w 2880320"/>
              <a:gd name="connsiteY10" fmla="*/ 1484210 h 1484210"/>
              <a:gd name="connsiteX11" fmla="*/ 0 w 2880320"/>
              <a:gd name="connsiteY11" fmla="*/ 519815 h 1484210"/>
              <a:gd name="connsiteX0" fmla="*/ 0 w 2880320"/>
              <a:gd name="connsiteY0" fmla="*/ 519815 h 1484210"/>
              <a:gd name="connsiteX1" fmla="*/ 1254634 w 2880320"/>
              <a:gd name="connsiteY1" fmla="*/ 519815 h 1484210"/>
              <a:gd name="connsiteX2" fmla="*/ 1254634 w 2880320"/>
              <a:gd name="connsiteY2" fmla="*/ 371053 h 1484210"/>
              <a:gd name="connsiteX3" fmla="*/ 1125378 w 2880320"/>
              <a:gd name="connsiteY3" fmla="*/ 314782 h 1484210"/>
              <a:gd name="connsiteX4" fmla="*/ 1440160 w 2880320"/>
              <a:gd name="connsiteY4" fmla="*/ 0 h 1484210"/>
              <a:gd name="connsiteX5" fmla="*/ 1811213 w 2880320"/>
              <a:gd name="connsiteY5" fmla="*/ 371053 h 1484210"/>
              <a:gd name="connsiteX6" fmla="*/ 1625686 w 2880320"/>
              <a:gd name="connsiteY6" fmla="*/ 371053 h 1484210"/>
              <a:gd name="connsiteX7" fmla="*/ 1625686 w 2880320"/>
              <a:gd name="connsiteY7" fmla="*/ 519815 h 1484210"/>
              <a:gd name="connsiteX8" fmla="*/ 2880320 w 2880320"/>
              <a:gd name="connsiteY8" fmla="*/ 519815 h 1484210"/>
              <a:gd name="connsiteX9" fmla="*/ 2880320 w 2880320"/>
              <a:gd name="connsiteY9" fmla="*/ 1484210 h 1484210"/>
              <a:gd name="connsiteX10" fmla="*/ 0 w 2880320"/>
              <a:gd name="connsiteY10" fmla="*/ 1484210 h 1484210"/>
              <a:gd name="connsiteX11" fmla="*/ 0 w 2880320"/>
              <a:gd name="connsiteY11" fmla="*/ 519815 h 1484210"/>
              <a:gd name="connsiteX0" fmla="*/ 0 w 2880320"/>
              <a:gd name="connsiteY0" fmla="*/ 519815 h 1484210"/>
              <a:gd name="connsiteX1" fmla="*/ 1254634 w 2880320"/>
              <a:gd name="connsiteY1" fmla="*/ 519815 h 1484210"/>
              <a:gd name="connsiteX2" fmla="*/ 1254634 w 2880320"/>
              <a:gd name="connsiteY2" fmla="*/ 371053 h 1484210"/>
              <a:gd name="connsiteX3" fmla="*/ 1125378 w 2880320"/>
              <a:gd name="connsiteY3" fmla="*/ 314782 h 1484210"/>
              <a:gd name="connsiteX4" fmla="*/ 1440160 w 2880320"/>
              <a:gd name="connsiteY4" fmla="*/ 0 h 1484210"/>
              <a:gd name="connsiteX5" fmla="*/ 1698671 w 2880320"/>
              <a:gd name="connsiteY5" fmla="*/ 286647 h 1484210"/>
              <a:gd name="connsiteX6" fmla="*/ 1625686 w 2880320"/>
              <a:gd name="connsiteY6" fmla="*/ 371053 h 1484210"/>
              <a:gd name="connsiteX7" fmla="*/ 1625686 w 2880320"/>
              <a:gd name="connsiteY7" fmla="*/ 519815 h 1484210"/>
              <a:gd name="connsiteX8" fmla="*/ 2880320 w 2880320"/>
              <a:gd name="connsiteY8" fmla="*/ 519815 h 1484210"/>
              <a:gd name="connsiteX9" fmla="*/ 2880320 w 2880320"/>
              <a:gd name="connsiteY9" fmla="*/ 1484210 h 1484210"/>
              <a:gd name="connsiteX10" fmla="*/ 0 w 2880320"/>
              <a:gd name="connsiteY10" fmla="*/ 1484210 h 1484210"/>
              <a:gd name="connsiteX11" fmla="*/ 0 w 2880320"/>
              <a:gd name="connsiteY11" fmla="*/ 519815 h 1484210"/>
              <a:gd name="connsiteX0" fmla="*/ 0 w 2880320"/>
              <a:gd name="connsiteY0" fmla="*/ 519815 h 1484210"/>
              <a:gd name="connsiteX1" fmla="*/ 1254634 w 2880320"/>
              <a:gd name="connsiteY1" fmla="*/ 519815 h 1484210"/>
              <a:gd name="connsiteX2" fmla="*/ 1254634 w 2880320"/>
              <a:gd name="connsiteY2" fmla="*/ 371053 h 1484210"/>
              <a:gd name="connsiteX3" fmla="*/ 1125378 w 2880320"/>
              <a:gd name="connsiteY3" fmla="*/ 314782 h 1484210"/>
              <a:gd name="connsiteX4" fmla="*/ 1200620 w 2880320"/>
              <a:gd name="connsiteY4" fmla="*/ 150161 h 1484210"/>
              <a:gd name="connsiteX5" fmla="*/ 1440160 w 2880320"/>
              <a:gd name="connsiteY5" fmla="*/ 0 h 1484210"/>
              <a:gd name="connsiteX6" fmla="*/ 1698671 w 2880320"/>
              <a:gd name="connsiteY6" fmla="*/ 286647 h 1484210"/>
              <a:gd name="connsiteX7" fmla="*/ 1625686 w 2880320"/>
              <a:gd name="connsiteY7" fmla="*/ 371053 h 1484210"/>
              <a:gd name="connsiteX8" fmla="*/ 1625686 w 2880320"/>
              <a:gd name="connsiteY8" fmla="*/ 519815 h 1484210"/>
              <a:gd name="connsiteX9" fmla="*/ 2880320 w 2880320"/>
              <a:gd name="connsiteY9" fmla="*/ 519815 h 1484210"/>
              <a:gd name="connsiteX10" fmla="*/ 2880320 w 2880320"/>
              <a:gd name="connsiteY10" fmla="*/ 1484210 h 1484210"/>
              <a:gd name="connsiteX11" fmla="*/ 0 w 2880320"/>
              <a:gd name="connsiteY11" fmla="*/ 1484210 h 1484210"/>
              <a:gd name="connsiteX12" fmla="*/ 0 w 2880320"/>
              <a:gd name="connsiteY12" fmla="*/ 519815 h 1484210"/>
              <a:gd name="connsiteX0" fmla="*/ 0 w 2880320"/>
              <a:gd name="connsiteY0" fmla="*/ 519815 h 1484210"/>
              <a:gd name="connsiteX1" fmla="*/ 1254634 w 2880320"/>
              <a:gd name="connsiteY1" fmla="*/ 519815 h 1484210"/>
              <a:gd name="connsiteX2" fmla="*/ 1254634 w 2880320"/>
              <a:gd name="connsiteY2" fmla="*/ 371053 h 1484210"/>
              <a:gd name="connsiteX3" fmla="*/ 1125378 w 2880320"/>
              <a:gd name="connsiteY3" fmla="*/ 314782 h 1484210"/>
              <a:gd name="connsiteX4" fmla="*/ 1200620 w 2880320"/>
              <a:gd name="connsiteY4" fmla="*/ 150161 h 1484210"/>
              <a:gd name="connsiteX5" fmla="*/ 1440160 w 2880320"/>
              <a:gd name="connsiteY5" fmla="*/ 0 h 1484210"/>
              <a:gd name="connsiteX6" fmla="*/ 1664854 w 2880320"/>
              <a:gd name="connsiteY6" fmla="*/ 122025 h 1484210"/>
              <a:gd name="connsiteX7" fmla="*/ 1698671 w 2880320"/>
              <a:gd name="connsiteY7" fmla="*/ 286647 h 1484210"/>
              <a:gd name="connsiteX8" fmla="*/ 1625686 w 2880320"/>
              <a:gd name="connsiteY8" fmla="*/ 371053 h 1484210"/>
              <a:gd name="connsiteX9" fmla="*/ 1625686 w 2880320"/>
              <a:gd name="connsiteY9" fmla="*/ 519815 h 1484210"/>
              <a:gd name="connsiteX10" fmla="*/ 2880320 w 2880320"/>
              <a:gd name="connsiteY10" fmla="*/ 519815 h 1484210"/>
              <a:gd name="connsiteX11" fmla="*/ 2880320 w 2880320"/>
              <a:gd name="connsiteY11" fmla="*/ 1484210 h 1484210"/>
              <a:gd name="connsiteX12" fmla="*/ 0 w 2880320"/>
              <a:gd name="connsiteY12" fmla="*/ 1484210 h 1484210"/>
              <a:gd name="connsiteX13" fmla="*/ 0 w 2880320"/>
              <a:gd name="connsiteY13" fmla="*/ 519815 h 1484210"/>
              <a:gd name="connsiteX0" fmla="*/ 0 w 2880320"/>
              <a:gd name="connsiteY0" fmla="*/ 519815 h 1484210"/>
              <a:gd name="connsiteX1" fmla="*/ 1254634 w 2880320"/>
              <a:gd name="connsiteY1" fmla="*/ 519815 h 1484210"/>
              <a:gd name="connsiteX2" fmla="*/ 1254634 w 2880320"/>
              <a:gd name="connsiteY2" fmla="*/ 371053 h 1484210"/>
              <a:gd name="connsiteX3" fmla="*/ 1125378 w 2880320"/>
              <a:gd name="connsiteY3" fmla="*/ 314782 h 1484210"/>
              <a:gd name="connsiteX4" fmla="*/ 1172484 w 2880320"/>
              <a:gd name="connsiteY4" fmla="*/ 107958 h 1484210"/>
              <a:gd name="connsiteX5" fmla="*/ 1440160 w 2880320"/>
              <a:gd name="connsiteY5" fmla="*/ 0 h 1484210"/>
              <a:gd name="connsiteX6" fmla="*/ 1664854 w 2880320"/>
              <a:gd name="connsiteY6" fmla="*/ 122025 h 1484210"/>
              <a:gd name="connsiteX7" fmla="*/ 1698671 w 2880320"/>
              <a:gd name="connsiteY7" fmla="*/ 286647 h 1484210"/>
              <a:gd name="connsiteX8" fmla="*/ 1625686 w 2880320"/>
              <a:gd name="connsiteY8" fmla="*/ 371053 h 1484210"/>
              <a:gd name="connsiteX9" fmla="*/ 1625686 w 2880320"/>
              <a:gd name="connsiteY9" fmla="*/ 519815 h 1484210"/>
              <a:gd name="connsiteX10" fmla="*/ 2880320 w 2880320"/>
              <a:gd name="connsiteY10" fmla="*/ 519815 h 1484210"/>
              <a:gd name="connsiteX11" fmla="*/ 2880320 w 2880320"/>
              <a:gd name="connsiteY11" fmla="*/ 1484210 h 1484210"/>
              <a:gd name="connsiteX12" fmla="*/ 0 w 2880320"/>
              <a:gd name="connsiteY12" fmla="*/ 1484210 h 1484210"/>
              <a:gd name="connsiteX13" fmla="*/ 0 w 2880320"/>
              <a:gd name="connsiteY13" fmla="*/ 519815 h 1484210"/>
              <a:gd name="connsiteX0" fmla="*/ 0 w 2880320"/>
              <a:gd name="connsiteY0" fmla="*/ 519815 h 1484210"/>
              <a:gd name="connsiteX1" fmla="*/ 1254634 w 2880320"/>
              <a:gd name="connsiteY1" fmla="*/ 519815 h 1484210"/>
              <a:gd name="connsiteX2" fmla="*/ 1254634 w 2880320"/>
              <a:gd name="connsiteY2" fmla="*/ 371053 h 1484210"/>
              <a:gd name="connsiteX3" fmla="*/ 1125378 w 2880320"/>
              <a:gd name="connsiteY3" fmla="*/ 314782 h 1484210"/>
              <a:gd name="connsiteX4" fmla="*/ 1172484 w 2880320"/>
              <a:gd name="connsiteY4" fmla="*/ 107958 h 1484210"/>
              <a:gd name="connsiteX5" fmla="*/ 1440160 w 2880320"/>
              <a:gd name="connsiteY5" fmla="*/ 0 h 1484210"/>
              <a:gd name="connsiteX6" fmla="*/ 1707057 w 2880320"/>
              <a:gd name="connsiteY6" fmla="*/ 107958 h 1484210"/>
              <a:gd name="connsiteX7" fmla="*/ 1698671 w 2880320"/>
              <a:gd name="connsiteY7" fmla="*/ 286647 h 1484210"/>
              <a:gd name="connsiteX8" fmla="*/ 1625686 w 2880320"/>
              <a:gd name="connsiteY8" fmla="*/ 371053 h 1484210"/>
              <a:gd name="connsiteX9" fmla="*/ 1625686 w 2880320"/>
              <a:gd name="connsiteY9" fmla="*/ 519815 h 1484210"/>
              <a:gd name="connsiteX10" fmla="*/ 2880320 w 2880320"/>
              <a:gd name="connsiteY10" fmla="*/ 519815 h 1484210"/>
              <a:gd name="connsiteX11" fmla="*/ 2880320 w 2880320"/>
              <a:gd name="connsiteY11" fmla="*/ 1484210 h 1484210"/>
              <a:gd name="connsiteX12" fmla="*/ 0 w 2880320"/>
              <a:gd name="connsiteY12" fmla="*/ 1484210 h 1484210"/>
              <a:gd name="connsiteX13" fmla="*/ 0 w 2880320"/>
              <a:gd name="connsiteY13" fmla="*/ 519815 h 1484210"/>
              <a:gd name="connsiteX0" fmla="*/ 0 w 2880320"/>
              <a:gd name="connsiteY0" fmla="*/ 519815 h 1484210"/>
              <a:gd name="connsiteX1" fmla="*/ 1254634 w 2880320"/>
              <a:gd name="connsiteY1" fmla="*/ 519815 h 1484210"/>
              <a:gd name="connsiteX2" fmla="*/ 1254634 w 2880320"/>
              <a:gd name="connsiteY2" fmla="*/ 371053 h 1484210"/>
              <a:gd name="connsiteX3" fmla="*/ 1125378 w 2880320"/>
              <a:gd name="connsiteY3" fmla="*/ 314782 h 1484210"/>
              <a:gd name="connsiteX4" fmla="*/ 1172484 w 2880320"/>
              <a:gd name="connsiteY4" fmla="*/ 107958 h 1484210"/>
              <a:gd name="connsiteX5" fmla="*/ 1440160 w 2880320"/>
              <a:gd name="connsiteY5" fmla="*/ 0 h 1484210"/>
              <a:gd name="connsiteX6" fmla="*/ 1707057 w 2880320"/>
              <a:gd name="connsiteY6" fmla="*/ 107958 h 1484210"/>
              <a:gd name="connsiteX7" fmla="*/ 1769010 w 2880320"/>
              <a:gd name="connsiteY7" fmla="*/ 286647 h 1484210"/>
              <a:gd name="connsiteX8" fmla="*/ 1625686 w 2880320"/>
              <a:gd name="connsiteY8" fmla="*/ 371053 h 1484210"/>
              <a:gd name="connsiteX9" fmla="*/ 1625686 w 2880320"/>
              <a:gd name="connsiteY9" fmla="*/ 519815 h 1484210"/>
              <a:gd name="connsiteX10" fmla="*/ 2880320 w 2880320"/>
              <a:gd name="connsiteY10" fmla="*/ 519815 h 1484210"/>
              <a:gd name="connsiteX11" fmla="*/ 2880320 w 2880320"/>
              <a:gd name="connsiteY11" fmla="*/ 1484210 h 1484210"/>
              <a:gd name="connsiteX12" fmla="*/ 0 w 2880320"/>
              <a:gd name="connsiteY12" fmla="*/ 1484210 h 1484210"/>
              <a:gd name="connsiteX13" fmla="*/ 0 w 2880320"/>
              <a:gd name="connsiteY13" fmla="*/ 519815 h 1484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80320" h="1484210">
                <a:moveTo>
                  <a:pt x="0" y="519815"/>
                </a:moveTo>
                <a:lnTo>
                  <a:pt x="1254634" y="519815"/>
                </a:lnTo>
                <a:lnTo>
                  <a:pt x="1254634" y="371053"/>
                </a:lnTo>
                <a:lnTo>
                  <a:pt x="1125378" y="314782"/>
                </a:lnTo>
                <a:cubicBezTo>
                  <a:pt x="1164526" y="269287"/>
                  <a:pt x="1133336" y="153453"/>
                  <a:pt x="1172484" y="107958"/>
                </a:cubicBezTo>
                <a:lnTo>
                  <a:pt x="1440160" y="0"/>
                </a:lnTo>
                <a:cubicBezTo>
                  <a:pt x="1486923" y="54743"/>
                  <a:pt x="1660294" y="53215"/>
                  <a:pt x="1707057" y="107958"/>
                </a:cubicBezTo>
                <a:lnTo>
                  <a:pt x="1769010" y="286647"/>
                </a:lnTo>
                <a:lnTo>
                  <a:pt x="1625686" y="371053"/>
                </a:lnTo>
                <a:lnTo>
                  <a:pt x="1625686" y="519815"/>
                </a:lnTo>
                <a:lnTo>
                  <a:pt x="2880320" y="519815"/>
                </a:lnTo>
                <a:lnTo>
                  <a:pt x="2880320" y="1484210"/>
                </a:lnTo>
                <a:lnTo>
                  <a:pt x="0" y="1484210"/>
                </a:lnTo>
                <a:lnTo>
                  <a:pt x="0" y="519815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/>
              <a:t>Дислексия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07403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>
            <a:normAutofit/>
          </a:bodyPr>
          <a:lstStyle/>
          <a:p>
            <a:r>
              <a:rPr lang="ru-RU" dirty="0" smtClean="0"/>
              <a:t>Талант восприятия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02329" y="1412776"/>
            <a:ext cx="796185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3600" dirty="0" smtClean="0"/>
              <a:t>В изобретательности.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600" dirty="0" smtClean="0"/>
              <a:t>В конструировании.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600" dirty="0" smtClean="0"/>
              <a:t>В спорте.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600" dirty="0" smtClean="0"/>
              <a:t>В живописи.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600" dirty="0" smtClean="0"/>
              <a:t>В стратегическом планировании.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600" dirty="0" smtClean="0"/>
              <a:t>В искусстве.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600" dirty="0" smtClean="0"/>
              <a:t>В музыке.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600" dirty="0" smtClean="0"/>
              <a:t>В архитектуре.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531472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Научиться контролировать алфавит и языковые знаки.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700808"/>
            <a:ext cx="5184576" cy="3888432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3284984"/>
            <a:ext cx="4283968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706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858666"/>
            <a:ext cx="847725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050862"/>
            <a:ext cx="1206624" cy="1403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184" y="3050862"/>
            <a:ext cx="1371600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Научиться контролировать абстрактные слова.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>
            <a:normAutofit/>
          </a:bodyPr>
          <a:lstStyle/>
          <a:p>
            <a:r>
              <a:rPr lang="ru-RU" u="sng" dirty="0" smtClean="0"/>
              <a:t>У            было </a:t>
            </a:r>
            <a:r>
              <a:rPr lang="ru-RU" dirty="0" smtClean="0"/>
              <a:t>5                   .    3                    </a:t>
            </a:r>
            <a:r>
              <a:rPr lang="ru-RU" u="sng" dirty="0" smtClean="0"/>
              <a:t>он </a:t>
            </a:r>
          </a:p>
          <a:p>
            <a:endParaRPr lang="ru-RU" u="sng" dirty="0"/>
          </a:p>
          <a:p>
            <a:pPr marL="0" indent="0">
              <a:buNone/>
            </a:pPr>
            <a:r>
              <a:rPr lang="ru-RU" u="sng" dirty="0"/>
              <a:t>о</a:t>
            </a:r>
            <a:r>
              <a:rPr lang="ru-RU" u="sng" dirty="0" smtClean="0"/>
              <a:t>тдал </a:t>
            </a:r>
            <a:r>
              <a:rPr lang="ru-RU" dirty="0" smtClean="0"/>
              <a:t>             . </a:t>
            </a:r>
            <a:r>
              <a:rPr lang="ru-RU" u="sng" dirty="0" smtClean="0"/>
              <a:t>Сколько</a:t>
            </a:r>
            <a:r>
              <a:rPr lang="ru-RU" dirty="0" smtClean="0"/>
              <a:t>                </a:t>
            </a:r>
            <a:r>
              <a:rPr lang="ru-RU" u="sng" dirty="0" smtClean="0"/>
              <a:t>осталось у</a:t>
            </a:r>
            <a:r>
              <a:rPr lang="ru-RU" dirty="0" smtClean="0"/>
              <a:t>       ?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sz="4000" dirty="0" smtClean="0"/>
          </a:p>
          <a:p>
            <a:pPr marL="0" indent="0">
              <a:buNone/>
            </a:pPr>
            <a:r>
              <a:rPr lang="ru-RU" sz="4000" b="1" dirty="0" err="1" smtClean="0"/>
              <a:t>Вылепливание</a:t>
            </a:r>
            <a:r>
              <a:rPr lang="ru-RU" sz="4000" b="1" dirty="0" smtClean="0"/>
              <a:t>, вырисовывание, обыгрывание ситуаций.</a:t>
            </a:r>
            <a:endParaRPr lang="ru-RU" sz="4000" b="1" dirty="0"/>
          </a:p>
          <a:p>
            <a:pPr marL="0" indent="0">
              <a:buNone/>
            </a:pPr>
            <a:endParaRPr lang="ru-RU" sz="4000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772816"/>
            <a:ext cx="852488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2132856"/>
            <a:ext cx="137160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2025228"/>
            <a:ext cx="137160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80541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381</TotalTime>
  <Words>219</Words>
  <Application>Microsoft Office PowerPoint</Application>
  <PresentationFormat>Экран (4:3)</PresentationFormat>
  <Paragraphs>38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Соседство</vt:lpstr>
      <vt:lpstr>Дислексия – исправлять, или приспосабливаться?</vt:lpstr>
      <vt:lpstr>Презентация PowerPoint</vt:lpstr>
      <vt:lpstr>Презентация PowerPoint</vt:lpstr>
      <vt:lpstr>Ранние признаки проявления дислексии:  </vt:lpstr>
      <vt:lpstr>«Если ребенок не может учиться при помощи методов нашего преподавания, мы должны изменить систему так, чтобы он смог учиться.»                                                     Р. Дейвис</vt:lpstr>
      <vt:lpstr>Презентация PowerPoint</vt:lpstr>
      <vt:lpstr>Талант восприятия</vt:lpstr>
      <vt:lpstr>Научиться контролировать алфавит и языковые знаки.</vt:lpstr>
      <vt:lpstr>Научиться контролировать абстрактные слова.</vt:lpstr>
      <vt:lpstr>Презентация PowerPoint</vt:lpstr>
      <vt:lpstr>Научить расслабляться.</vt:lpstr>
      <vt:lpstr>Повышать педагогическую грамотность родителей, учителей.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27</cp:revision>
  <dcterms:created xsi:type="dcterms:W3CDTF">2015-02-26T18:12:01Z</dcterms:created>
  <dcterms:modified xsi:type="dcterms:W3CDTF">2015-12-02T11:36:26Z</dcterms:modified>
</cp:coreProperties>
</file>