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75" r:id="rId4"/>
    <p:sldId id="263" r:id="rId5"/>
    <p:sldId id="264" r:id="rId6"/>
    <p:sldId id="265" r:id="rId7"/>
    <p:sldId id="272" r:id="rId8"/>
    <p:sldId id="259" r:id="rId9"/>
    <p:sldId id="273" r:id="rId10"/>
    <p:sldId id="260" r:id="rId11"/>
    <p:sldId id="266" r:id="rId12"/>
    <p:sldId id="261" r:id="rId13"/>
    <p:sldId id="271" r:id="rId14"/>
    <p:sldId id="274" r:id="rId15"/>
    <p:sldId id="262" r:id="rId16"/>
    <p:sldId id="267" r:id="rId17"/>
    <p:sldId id="268" r:id="rId18"/>
    <p:sldId id="269" r:id="rId19"/>
    <p:sldId id="270" r:id="rId20"/>
    <p:sldId id="276"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95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ru-RU"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endParaRPr lang="ru-RU" altLang="ru-RU"/>
          </a:p>
        </p:txBody>
      </p:sp>
      <p:sp>
        <p:nvSpPr>
          <p:cNvPr id="7" name="Footer Placeholder 4"/>
          <p:cNvSpPr>
            <a:spLocks noGrp="1"/>
          </p:cNvSpPr>
          <p:nvPr>
            <p:ph type="ftr" sz="quarter" idx="11"/>
          </p:nvPr>
        </p:nvSpPr>
        <p:spPr/>
        <p:txBody>
          <a:bodyPr/>
          <a:lstStyle>
            <a:lvl1pPr>
              <a:defRPr/>
            </a:lvl1pPr>
          </a:lstStyle>
          <a:p>
            <a:pPr>
              <a:defRPr/>
            </a:pPr>
            <a:endParaRPr lang="ru-RU" altLang="ru-RU"/>
          </a:p>
        </p:txBody>
      </p:sp>
      <p:sp>
        <p:nvSpPr>
          <p:cNvPr id="8" name="Slide Number Placeholder 5"/>
          <p:cNvSpPr>
            <a:spLocks noGrp="1"/>
          </p:cNvSpPr>
          <p:nvPr>
            <p:ph type="sldNum" sz="quarter" idx="12"/>
          </p:nvPr>
        </p:nvSpPr>
        <p:spPr/>
        <p:txBody>
          <a:bodyPr/>
          <a:lstStyle>
            <a:lvl1pPr>
              <a:defRPr/>
            </a:lvl1pPr>
          </a:lstStyle>
          <a:p>
            <a:pPr>
              <a:defRPr/>
            </a:pPr>
            <a:fld id="{171EC18A-6F16-40A9-9C0B-BFF2338D6667}" type="slidenum">
              <a:rPr lang="ru-RU" altLang="ru-RU"/>
              <a:pPr>
                <a:defRPr/>
              </a:pPr>
              <a:t>‹#›</a:t>
            </a:fld>
            <a:endParaRPr lang="ru-RU" altLang="ru-RU"/>
          </a:p>
        </p:txBody>
      </p:sp>
    </p:spTree>
    <p:extLst>
      <p:ext uri="{BB962C8B-B14F-4D97-AF65-F5344CB8AC3E}">
        <p14:creationId xmlns:p14="http://schemas.microsoft.com/office/powerpoint/2010/main" val="242378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a:ln/>
        </p:spPr>
        <p:txBody>
          <a:bodyPr/>
          <a:lstStyle>
            <a:lvl1pPr>
              <a:defRPr/>
            </a:lvl1pPr>
          </a:lstStyle>
          <a:p>
            <a:pPr>
              <a:defRPr/>
            </a:pPr>
            <a:fld id="{1C92D69F-F256-455C-A952-4C148BBAD2AC}" type="slidenum">
              <a:rPr lang="ru-RU" altLang="ru-RU"/>
              <a:pPr>
                <a:defRPr/>
              </a:pPr>
              <a:t>‹#›</a:t>
            </a:fld>
            <a:endParaRPr lang="ru-RU" altLang="ru-RU"/>
          </a:p>
        </p:txBody>
      </p:sp>
    </p:spTree>
    <p:extLst>
      <p:ext uri="{BB962C8B-B14F-4D97-AF65-F5344CB8AC3E}">
        <p14:creationId xmlns:p14="http://schemas.microsoft.com/office/powerpoint/2010/main" val="199914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a:ln/>
        </p:spPr>
        <p:txBody>
          <a:bodyPr/>
          <a:lstStyle>
            <a:lvl1pPr>
              <a:defRPr/>
            </a:lvl1pPr>
          </a:lstStyle>
          <a:p>
            <a:pPr>
              <a:defRPr/>
            </a:pPr>
            <a:fld id="{42911033-BC7D-4464-9405-88A288F6AE88}" type="slidenum">
              <a:rPr lang="ru-RU" altLang="ru-RU"/>
              <a:pPr>
                <a:defRPr/>
              </a:pPr>
              <a:t>‹#›</a:t>
            </a:fld>
            <a:endParaRPr lang="ru-RU" altLang="ru-RU"/>
          </a:p>
        </p:txBody>
      </p:sp>
    </p:spTree>
    <p:extLst>
      <p:ext uri="{BB962C8B-B14F-4D97-AF65-F5344CB8AC3E}">
        <p14:creationId xmlns:p14="http://schemas.microsoft.com/office/powerpoint/2010/main" val="239230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a:ln/>
        </p:spPr>
        <p:txBody>
          <a:bodyPr/>
          <a:lstStyle>
            <a:lvl1pPr>
              <a:defRPr/>
            </a:lvl1pPr>
          </a:lstStyle>
          <a:p>
            <a:pPr>
              <a:defRPr/>
            </a:pPr>
            <a:fld id="{DC465C70-759F-4B1A-A055-AAC5449F4A2A}" type="slidenum">
              <a:rPr lang="ru-RU" altLang="ru-RU"/>
              <a:pPr>
                <a:defRPr/>
              </a:pPr>
              <a:t>‹#›</a:t>
            </a:fld>
            <a:endParaRPr lang="ru-RU" altLang="ru-RU"/>
          </a:p>
        </p:txBody>
      </p:sp>
    </p:spTree>
    <p:extLst>
      <p:ext uri="{BB962C8B-B14F-4D97-AF65-F5344CB8AC3E}">
        <p14:creationId xmlns:p14="http://schemas.microsoft.com/office/powerpoint/2010/main" val="283522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0"/>
          </p:nvPr>
        </p:nvSpPr>
        <p:spPr/>
        <p:txBody>
          <a:bodyPr/>
          <a:lstStyle>
            <a:lvl1pPr>
              <a:defRPr/>
            </a:lvl1pPr>
          </a:lstStyle>
          <a:p>
            <a:pPr>
              <a:defRPr/>
            </a:pPr>
            <a:endParaRPr lang="ru-RU" altLang="ru-RU"/>
          </a:p>
        </p:txBody>
      </p:sp>
      <p:sp>
        <p:nvSpPr>
          <p:cNvPr id="7" name="Footer Placeholder 4"/>
          <p:cNvSpPr>
            <a:spLocks noGrp="1"/>
          </p:cNvSpPr>
          <p:nvPr>
            <p:ph type="ftr" sz="quarter" idx="11"/>
          </p:nvPr>
        </p:nvSpPr>
        <p:spPr/>
        <p:txBody>
          <a:bodyPr/>
          <a:lstStyle>
            <a:lvl1pPr>
              <a:defRPr/>
            </a:lvl1pPr>
          </a:lstStyle>
          <a:p>
            <a:pPr>
              <a:defRPr/>
            </a:pPr>
            <a:endParaRPr lang="ru-RU" altLang="ru-RU"/>
          </a:p>
        </p:txBody>
      </p:sp>
      <p:sp>
        <p:nvSpPr>
          <p:cNvPr id="8" name="Slide Number Placeholder 5"/>
          <p:cNvSpPr>
            <a:spLocks noGrp="1"/>
          </p:cNvSpPr>
          <p:nvPr>
            <p:ph type="sldNum" sz="quarter" idx="12"/>
          </p:nvPr>
        </p:nvSpPr>
        <p:spPr/>
        <p:txBody>
          <a:bodyPr/>
          <a:lstStyle>
            <a:lvl1pPr>
              <a:defRPr/>
            </a:lvl1pPr>
          </a:lstStyle>
          <a:p>
            <a:pPr>
              <a:defRPr/>
            </a:pPr>
            <a:fld id="{16EFA666-3658-4A85-8761-ECEDD4ADAF82}" type="slidenum">
              <a:rPr lang="ru-RU" altLang="ru-RU"/>
              <a:pPr>
                <a:defRPr/>
              </a:pPr>
              <a:t>‹#›</a:t>
            </a:fld>
            <a:endParaRPr lang="ru-RU" altLang="ru-RU"/>
          </a:p>
        </p:txBody>
      </p:sp>
    </p:spTree>
    <p:extLst>
      <p:ext uri="{BB962C8B-B14F-4D97-AF65-F5344CB8AC3E}">
        <p14:creationId xmlns:p14="http://schemas.microsoft.com/office/powerpoint/2010/main" val="2108834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a:ln/>
        </p:spPr>
        <p:txBody>
          <a:bodyPr/>
          <a:lstStyle>
            <a:lvl1pPr>
              <a:defRPr/>
            </a:lvl1pPr>
          </a:lstStyle>
          <a:p>
            <a:pPr>
              <a:defRPr/>
            </a:pPr>
            <a:fld id="{2A641CA6-1D44-4058-9676-9A563FFDFC87}" type="slidenum">
              <a:rPr lang="ru-RU" altLang="ru-RU"/>
              <a:pPr>
                <a:defRPr/>
              </a:pPr>
              <a:t>‹#›</a:t>
            </a:fld>
            <a:endParaRPr lang="ru-RU" altLang="ru-RU"/>
          </a:p>
        </p:txBody>
      </p:sp>
    </p:spTree>
    <p:extLst>
      <p:ext uri="{BB962C8B-B14F-4D97-AF65-F5344CB8AC3E}">
        <p14:creationId xmlns:p14="http://schemas.microsoft.com/office/powerpoint/2010/main" val="1034282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ltLang="ru-RU"/>
          </a:p>
        </p:txBody>
      </p:sp>
      <p:sp>
        <p:nvSpPr>
          <p:cNvPr id="8" name="Footer Placeholder 4"/>
          <p:cNvSpPr>
            <a:spLocks noGrp="1"/>
          </p:cNvSpPr>
          <p:nvPr>
            <p:ph type="ftr" sz="quarter" idx="11"/>
          </p:nvPr>
        </p:nvSpPr>
        <p:spPr/>
        <p:txBody>
          <a:bodyPr/>
          <a:lstStyle>
            <a:lvl1pPr>
              <a:defRPr/>
            </a:lvl1pPr>
          </a:lstStyle>
          <a:p>
            <a:pPr>
              <a:defRPr/>
            </a:pPr>
            <a:endParaRPr lang="ru-RU" altLang="ru-RU"/>
          </a:p>
        </p:txBody>
      </p:sp>
      <p:sp>
        <p:nvSpPr>
          <p:cNvPr id="9" name="Slide Number Placeholder 5"/>
          <p:cNvSpPr>
            <a:spLocks noGrp="1"/>
          </p:cNvSpPr>
          <p:nvPr>
            <p:ph type="sldNum" sz="quarter" idx="12"/>
          </p:nvPr>
        </p:nvSpPr>
        <p:spPr>
          <a:ln/>
        </p:spPr>
        <p:txBody>
          <a:bodyPr/>
          <a:lstStyle>
            <a:lvl1pPr>
              <a:defRPr/>
            </a:lvl1pPr>
          </a:lstStyle>
          <a:p>
            <a:pPr>
              <a:defRPr/>
            </a:pPr>
            <a:fld id="{211F7FC3-C081-4481-9EAC-21B38D1F1BF0}" type="slidenum">
              <a:rPr lang="ru-RU" altLang="ru-RU"/>
              <a:pPr>
                <a:defRPr/>
              </a:pPr>
              <a:t>‹#›</a:t>
            </a:fld>
            <a:endParaRPr lang="ru-RU" altLang="ru-RU"/>
          </a:p>
        </p:txBody>
      </p:sp>
    </p:spTree>
    <p:extLst>
      <p:ext uri="{BB962C8B-B14F-4D97-AF65-F5344CB8AC3E}">
        <p14:creationId xmlns:p14="http://schemas.microsoft.com/office/powerpoint/2010/main" val="2944932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endParaRPr lang="ru-RU" altLang="ru-RU"/>
          </a:p>
        </p:txBody>
      </p:sp>
      <p:sp>
        <p:nvSpPr>
          <p:cNvPr id="4" name="Footer Placeholder 4"/>
          <p:cNvSpPr>
            <a:spLocks noGrp="1"/>
          </p:cNvSpPr>
          <p:nvPr>
            <p:ph type="ftr" sz="quarter" idx="11"/>
          </p:nvPr>
        </p:nvSpPr>
        <p:spPr/>
        <p:txBody>
          <a:bodyPr/>
          <a:lstStyle>
            <a:lvl1pPr>
              <a:defRPr/>
            </a:lvl1pPr>
          </a:lstStyle>
          <a:p>
            <a:pPr>
              <a:defRPr/>
            </a:pPr>
            <a:endParaRPr lang="ru-RU" altLang="ru-RU"/>
          </a:p>
        </p:txBody>
      </p:sp>
      <p:sp>
        <p:nvSpPr>
          <p:cNvPr id="5" name="Slide Number Placeholder 5"/>
          <p:cNvSpPr>
            <a:spLocks noGrp="1"/>
          </p:cNvSpPr>
          <p:nvPr>
            <p:ph type="sldNum" sz="quarter" idx="12"/>
          </p:nvPr>
        </p:nvSpPr>
        <p:spPr>
          <a:ln/>
        </p:spPr>
        <p:txBody>
          <a:bodyPr/>
          <a:lstStyle>
            <a:lvl1pPr>
              <a:defRPr/>
            </a:lvl1pPr>
          </a:lstStyle>
          <a:p>
            <a:pPr>
              <a:defRPr/>
            </a:pPr>
            <a:fld id="{CF874498-CDA8-41FE-8BD0-426F46B97AE0}" type="slidenum">
              <a:rPr lang="ru-RU" altLang="ru-RU"/>
              <a:pPr>
                <a:defRPr/>
              </a:pPr>
              <a:t>‹#›</a:t>
            </a:fld>
            <a:endParaRPr lang="ru-RU" altLang="ru-RU"/>
          </a:p>
        </p:txBody>
      </p:sp>
    </p:spTree>
    <p:extLst>
      <p:ext uri="{BB962C8B-B14F-4D97-AF65-F5344CB8AC3E}">
        <p14:creationId xmlns:p14="http://schemas.microsoft.com/office/powerpoint/2010/main" val="2544878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ltLang="ru-RU"/>
          </a:p>
        </p:txBody>
      </p:sp>
      <p:sp>
        <p:nvSpPr>
          <p:cNvPr id="3" name="Footer Placeholder 4"/>
          <p:cNvSpPr>
            <a:spLocks noGrp="1"/>
          </p:cNvSpPr>
          <p:nvPr>
            <p:ph type="ftr" sz="quarter" idx="11"/>
          </p:nvPr>
        </p:nvSpPr>
        <p:spPr/>
        <p:txBody>
          <a:bodyPr/>
          <a:lstStyle>
            <a:lvl1pPr>
              <a:defRPr/>
            </a:lvl1pPr>
          </a:lstStyle>
          <a:p>
            <a:pPr>
              <a:defRPr/>
            </a:pPr>
            <a:endParaRPr lang="ru-RU" altLang="ru-RU"/>
          </a:p>
        </p:txBody>
      </p:sp>
      <p:sp>
        <p:nvSpPr>
          <p:cNvPr id="4" name="Slide Number Placeholder 5"/>
          <p:cNvSpPr>
            <a:spLocks noGrp="1"/>
          </p:cNvSpPr>
          <p:nvPr>
            <p:ph type="sldNum" sz="quarter" idx="12"/>
          </p:nvPr>
        </p:nvSpPr>
        <p:spPr>
          <a:ln/>
        </p:spPr>
        <p:txBody>
          <a:bodyPr/>
          <a:lstStyle>
            <a:lvl1pPr>
              <a:defRPr/>
            </a:lvl1pPr>
          </a:lstStyle>
          <a:p>
            <a:pPr>
              <a:defRPr/>
            </a:pPr>
            <a:fld id="{30CF37C1-3DFE-47F0-A5C8-36BB338B0F01}" type="slidenum">
              <a:rPr lang="ru-RU" altLang="ru-RU"/>
              <a:pPr>
                <a:defRPr/>
              </a:pPr>
              <a:t>‹#›</a:t>
            </a:fld>
            <a:endParaRPr lang="ru-RU" altLang="ru-RU"/>
          </a:p>
        </p:txBody>
      </p:sp>
    </p:spTree>
    <p:extLst>
      <p:ext uri="{BB962C8B-B14F-4D97-AF65-F5344CB8AC3E}">
        <p14:creationId xmlns:p14="http://schemas.microsoft.com/office/powerpoint/2010/main" val="1232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lvl1pPr>
              <a:defRPr/>
            </a:lvl1pPr>
          </a:lstStyle>
          <a:p>
            <a:pPr>
              <a:defRPr/>
            </a:pPr>
            <a:endParaRPr lang="ru-RU" altLang="ru-RU"/>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ru-RU" altLang="ru-RU"/>
          </a:p>
        </p:txBody>
      </p:sp>
      <p:sp>
        <p:nvSpPr>
          <p:cNvPr id="9" name="Slide Number Placeholder 6"/>
          <p:cNvSpPr>
            <a:spLocks noGrp="1"/>
          </p:cNvSpPr>
          <p:nvPr>
            <p:ph type="sldNum" sz="quarter" idx="12"/>
          </p:nvPr>
        </p:nvSpPr>
        <p:spPr>
          <a:ln>
            <a:solidFill>
              <a:schemeClr val="tx2"/>
            </a:solidFill>
          </a:ln>
        </p:spPr>
        <p:txBody>
          <a:bodyPr/>
          <a:lstStyle>
            <a:lvl1pPr>
              <a:defRPr smtClean="0">
                <a:solidFill>
                  <a:schemeClr val="tx2"/>
                </a:solidFill>
              </a:defRPr>
            </a:lvl1pPr>
          </a:lstStyle>
          <a:p>
            <a:pPr>
              <a:defRPr/>
            </a:pPr>
            <a:fld id="{64F89CBF-5D2B-4508-BE94-1BCBAFC96402}" type="slidenum">
              <a:rPr lang="ru-RU" altLang="ru-RU"/>
              <a:pPr>
                <a:defRPr/>
              </a:pPr>
              <a:t>‹#›</a:t>
            </a:fld>
            <a:endParaRPr lang="ru-RU" altLang="ru-RU"/>
          </a:p>
        </p:txBody>
      </p:sp>
    </p:spTree>
    <p:extLst>
      <p:ext uri="{BB962C8B-B14F-4D97-AF65-F5344CB8AC3E}">
        <p14:creationId xmlns:p14="http://schemas.microsoft.com/office/powerpoint/2010/main" val="209376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ru-RU" noProof="0" smtClean="0"/>
              <a:t>Вставка рисунка</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5"/>
          </p:nvPr>
        </p:nvSpPr>
        <p:spPr/>
        <p:txBody>
          <a:bodyPr/>
          <a:lstStyle>
            <a:lvl1pPr>
              <a:defRPr/>
            </a:lvl1pPr>
          </a:lstStyle>
          <a:p>
            <a:pPr>
              <a:defRPr/>
            </a:pPr>
            <a:endParaRPr lang="ru-RU" altLang="ru-RU"/>
          </a:p>
        </p:txBody>
      </p:sp>
      <p:sp>
        <p:nvSpPr>
          <p:cNvPr id="8" name="Footer Placeholder 5"/>
          <p:cNvSpPr>
            <a:spLocks noGrp="1"/>
          </p:cNvSpPr>
          <p:nvPr>
            <p:ph type="ftr" sz="quarter" idx="16"/>
          </p:nvPr>
        </p:nvSpPr>
        <p:spPr/>
        <p:txBody>
          <a:bodyPr/>
          <a:lstStyle>
            <a:lvl1pPr>
              <a:defRPr/>
            </a:lvl1pPr>
          </a:lstStyle>
          <a:p>
            <a:pPr>
              <a:defRPr/>
            </a:pPr>
            <a:endParaRPr lang="ru-RU" altLang="ru-RU"/>
          </a:p>
        </p:txBody>
      </p:sp>
      <p:sp>
        <p:nvSpPr>
          <p:cNvPr id="9" name="Slide Number Placeholder 6"/>
          <p:cNvSpPr>
            <a:spLocks noGrp="1"/>
          </p:cNvSpPr>
          <p:nvPr>
            <p:ph type="sldNum" sz="quarter" idx="17"/>
          </p:nvPr>
        </p:nvSpPr>
        <p:spPr/>
        <p:txBody>
          <a:bodyPr/>
          <a:lstStyle>
            <a:lvl1pPr>
              <a:defRPr/>
            </a:lvl1pPr>
          </a:lstStyle>
          <a:p>
            <a:pPr>
              <a:defRPr/>
            </a:pPr>
            <a:fld id="{A7200577-5DEE-4955-A273-566EF79D4F70}" type="slidenum">
              <a:rPr lang="ru-RU" altLang="ru-RU"/>
              <a:pPr>
                <a:defRPr/>
              </a:pPr>
              <a:t>‹#›</a:t>
            </a:fld>
            <a:endParaRPr lang="ru-RU" altLang="ru-RU"/>
          </a:p>
        </p:txBody>
      </p:sp>
    </p:spTree>
    <p:extLst>
      <p:ext uri="{BB962C8B-B14F-4D97-AF65-F5344CB8AC3E}">
        <p14:creationId xmlns:p14="http://schemas.microsoft.com/office/powerpoint/2010/main" val="3243781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ru-RU" altLang="ru-RU"/>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ru-RU" altLang="ru-RU"/>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a:defRPr sz="1650" smtClean="0">
                <a:solidFill>
                  <a:srgbClr val="FFFFFF"/>
                </a:solidFill>
              </a:defRPr>
            </a:lvl1pPr>
          </a:lstStyle>
          <a:p>
            <a:pPr>
              <a:defRPr/>
            </a:pPr>
            <a:fld id="{0FF4792F-BC91-4FE0-8E77-2EC22D3DB9E2}"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96" r:id="rId1"/>
    <p:sldLayoutId id="2147483689" r:id="rId2"/>
    <p:sldLayoutId id="2147483697" r:id="rId3"/>
    <p:sldLayoutId id="2147483690" r:id="rId4"/>
    <p:sldLayoutId id="2147483691" r:id="rId5"/>
    <p:sldLayoutId id="2147483692" r:id="rId6"/>
    <p:sldLayoutId id="2147483693" r:id="rId7"/>
    <p:sldLayoutId id="2147483698" r:id="rId8"/>
    <p:sldLayoutId id="2147483699" r:id="rId9"/>
    <p:sldLayoutId id="2147483694" r:id="rId10"/>
    <p:sldLayoutId id="2147483695" r:id="rId11"/>
  </p:sldLayoutIdLst>
  <p:txStyles>
    <p:titleStyle>
      <a:lvl1pPr algn="l" rtl="0" fontAlgn="base">
        <a:spcBef>
          <a:spcPct val="0"/>
        </a:spcBef>
        <a:spcAft>
          <a:spcPct val="0"/>
        </a:spcAft>
        <a:defRPr sz="2800" kern="1200" cap="all">
          <a:solidFill>
            <a:schemeClr val="tx1"/>
          </a:solidFill>
          <a:latin typeface="+mj-lt"/>
          <a:ea typeface="+mj-ea"/>
          <a:cs typeface="+mj-cs"/>
        </a:defRPr>
      </a:lvl1pPr>
      <a:lvl2pPr algn="l" rtl="0" fontAlgn="base">
        <a:spcBef>
          <a:spcPct val="0"/>
        </a:spcBef>
        <a:spcAft>
          <a:spcPct val="0"/>
        </a:spcAft>
        <a:defRPr sz="2800">
          <a:solidFill>
            <a:schemeClr val="tx1"/>
          </a:solidFill>
          <a:latin typeface="Franklin Gothic Medium" pitchFamily="34" charset="0"/>
        </a:defRPr>
      </a:lvl2pPr>
      <a:lvl3pPr algn="l" rtl="0" fontAlgn="base">
        <a:spcBef>
          <a:spcPct val="0"/>
        </a:spcBef>
        <a:spcAft>
          <a:spcPct val="0"/>
        </a:spcAft>
        <a:defRPr sz="2800">
          <a:solidFill>
            <a:schemeClr val="tx1"/>
          </a:solidFill>
          <a:latin typeface="Franklin Gothic Medium" pitchFamily="34" charset="0"/>
        </a:defRPr>
      </a:lvl3pPr>
      <a:lvl4pPr algn="l" rtl="0" fontAlgn="base">
        <a:spcBef>
          <a:spcPct val="0"/>
        </a:spcBef>
        <a:spcAft>
          <a:spcPct val="0"/>
        </a:spcAft>
        <a:defRPr sz="2800">
          <a:solidFill>
            <a:schemeClr val="tx1"/>
          </a:solidFill>
          <a:latin typeface="Franklin Gothic Medium" pitchFamily="34" charset="0"/>
        </a:defRPr>
      </a:lvl4pPr>
      <a:lvl5pPr algn="l" rtl="0" fontAlgn="base">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fontAlgn="base">
        <a:spcBef>
          <a:spcPts val="800"/>
        </a:spcBef>
        <a:spcAft>
          <a:spcPct val="0"/>
        </a:spcAft>
        <a:buFont typeface="Arial" charset="0"/>
        <a:defRPr sz="1600" b="1" kern="1200">
          <a:solidFill>
            <a:schemeClr val="tx1"/>
          </a:solidFill>
          <a:latin typeface="+mn-lt"/>
          <a:ea typeface="+mn-ea"/>
          <a:cs typeface="+mn-cs"/>
        </a:defRPr>
      </a:lvl1pPr>
      <a:lvl2pPr marL="1730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8313" y="188913"/>
            <a:ext cx="8229600" cy="1800225"/>
          </a:xfrm>
        </p:spPr>
        <p:txBody>
          <a:bodyPr/>
          <a:lstStyle/>
          <a:p>
            <a:pPr fontAlgn="auto">
              <a:spcAft>
                <a:spcPts val="0"/>
              </a:spcAft>
              <a:defRPr/>
            </a:pPr>
            <a:r>
              <a:rPr lang="ru-RU" altLang="ru-RU"/>
              <a:t>Достопримечательности Ставрополя</a:t>
            </a:r>
          </a:p>
        </p:txBody>
      </p:sp>
      <p:sp>
        <p:nvSpPr>
          <p:cNvPr id="2051" name="AutoShape 3"/>
          <p:cNvSpPr>
            <a:spLocks noGrp="1" noChangeAspect="1" noChangeArrowheads="1"/>
          </p:cNvSpPr>
          <p:nvPr>
            <p:ph type="subTitle" idx="1"/>
          </p:nvPr>
        </p:nvSpPr>
        <p:spPr>
          <a:xfrm>
            <a:off x="1371600" y="1916113"/>
            <a:ext cx="6400800" cy="1152525"/>
          </a:xfrm>
        </p:spPr>
        <p:txBody>
          <a:bodyPr rtlCol="0"/>
          <a:lstStyle/>
          <a:p>
            <a:pPr fontAlgn="auto">
              <a:spcAft>
                <a:spcPts val="0"/>
              </a:spcAft>
              <a:buFont typeface="Arial" pitchFamily="34" charset="0"/>
              <a:buNone/>
              <a:defRPr/>
            </a:pPr>
            <a:r>
              <a:rPr lang="ru-RU" altLang="ru-RU"/>
              <a:t>Ставрополь: город-сад, город-креста и «врата Кавказа»</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24175"/>
            <a:ext cx="6762750"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fontAlgn="auto">
              <a:spcAft>
                <a:spcPts val="0"/>
              </a:spcAft>
              <a:defRPr/>
            </a:pPr>
            <a:r>
              <a:rPr lang="ru-RU" altLang="ru-RU" sz="4000"/>
              <a:t>Памятник А.С.Пушкину на проспекте Карла-Маркса</a:t>
            </a:r>
          </a:p>
        </p:txBody>
      </p:sp>
      <p:pic>
        <p:nvPicPr>
          <p:cNvPr id="153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628775"/>
            <a:ext cx="4608512" cy="4537075"/>
          </a:xfrm>
          <a:noFill/>
        </p:spPr>
      </p:pic>
      <p:sp>
        <p:nvSpPr>
          <p:cNvPr id="15364" name="Rectangle 4"/>
          <p:cNvSpPr>
            <a:spLocks noChangeArrowheads="1"/>
          </p:cNvSpPr>
          <p:nvPr/>
        </p:nvSpPr>
        <p:spPr bwMode="auto">
          <a:xfrm>
            <a:off x="6227763" y="2133600"/>
            <a:ext cx="252095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a:t>Скульптор Э. Ладыгин, создан на Мытищинском заводе художественного литья. Памятник размещен напротив того места, где когда то находилась почтовая станция, на которой Пушкин отмечал свою подорожную.</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fontAlgn="auto">
              <a:spcAft>
                <a:spcPts val="0"/>
              </a:spcAft>
              <a:defRPr/>
            </a:pPr>
            <a:r>
              <a:rPr lang="ru-RU" altLang="ru-RU"/>
              <a:t>Памятник М. Ю. Лермонтову </a:t>
            </a:r>
          </a:p>
        </p:txBody>
      </p:sp>
      <p:sp>
        <p:nvSpPr>
          <p:cNvPr id="16387" name="Rectangle 7"/>
          <p:cNvSpPr>
            <a:spLocks noChangeArrowheads="1"/>
          </p:cNvSpPr>
          <p:nvPr/>
        </p:nvSpPr>
        <p:spPr bwMode="auto">
          <a:xfrm>
            <a:off x="5940425" y="1628775"/>
            <a:ext cx="295275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a:t> В Ставрополе в Саду Цветов недалеко от драмтеатра стоит  памятник Лермонтову. Поэт там пробыл некоторое время в 1837, а потом в 1840 году, перед отправкой на место военных действий на Кавказе, в Малой Чечне. </a:t>
            </a:r>
          </a:p>
        </p:txBody>
      </p:sp>
      <p:pic>
        <p:nvPicPr>
          <p:cNvPr id="1638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268413"/>
            <a:ext cx="4752975"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fontAlgn="auto">
              <a:spcAft>
                <a:spcPts val="0"/>
              </a:spcAft>
              <a:defRPr/>
            </a:pPr>
            <a:r>
              <a:rPr lang="ru-RU" altLang="ru-RU" sz="4000"/>
              <a:t>Мемориал Холодный Родник — Ставрополь</a:t>
            </a:r>
          </a:p>
        </p:txBody>
      </p:sp>
      <p:pic>
        <p:nvPicPr>
          <p:cNvPr id="174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4681538"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Rectangle 9"/>
          <p:cNvSpPr>
            <a:spLocks noChangeArrowheads="1"/>
          </p:cNvSpPr>
          <p:nvPr/>
        </p:nvSpPr>
        <p:spPr bwMode="auto">
          <a:xfrm>
            <a:off x="5292725" y="1700213"/>
            <a:ext cx="3455988"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a:t>Холодный родник берет свое начало на склоне северной экспозиции Холодной балки, в верхней части города Ставрополя, в пределах мемориала «Холодный родник». Мемориал стал символом памяти о жертвах фашистских злодеяний в годы Великой Отечественной войны.</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fontAlgn="auto">
              <a:spcAft>
                <a:spcPts val="0"/>
              </a:spcAft>
              <a:defRPr/>
            </a:pPr>
            <a:r>
              <a:rPr lang="ru-RU" altLang="ru-RU" sz="4000"/>
              <a:t>Андреевский кафедральный собор города Ставрополя.</a:t>
            </a:r>
          </a:p>
        </p:txBody>
      </p:sp>
      <p:pic>
        <p:nvPicPr>
          <p:cNvPr id="1843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00200"/>
            <a:ext cx="5194300" cy="2692400"/>
          </a:xfrm>
          <a:noFill/>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365625"/>
            <a:ext cx="4824412"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Rectangle 5"/>
          <p:cNvSpPr>
            <a:spLocks noChangeArrowheads="1"/>
          </p:cNvSpPr>
          <p:nvPr/>
        </p:nvSpPr>
        <p:spPr bwMode="auto">
          <a:xfrm>
            <a:off x="6084888" y="1484313"/>
            <a:ext cx="2663825"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600"/>
              <a:t>Андреевский собор в Ставрополе со всеми его сооружениями - не только культовые здания, а памятник архитектуры, взятый под охрану государством. Храм в честь святого апостола Андрея Первозванного был выстроен в 1897 году по проекту архитектора Григория Кускова. До этого здесь была деревянная церковь в честь святого апостола Андрея Первозванного, построенная на 50 лет раньше.</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fontAlgn="auto">
              <a:spcAft>
                <a:spcPts val="0"/>
              </a:spcAft>
              <a:defRPr/>
            </a:pPr>
            <a:r>
              <a:rPr lang="ru-RU" altLang="ru-RU" sz="4000"/>
              <a:t>Церковь Успения Пресвятой Богородицы</a:t>
            </a:r>
          </a:p>
        </p:txBody>
      </p:sp>
      <p:pic>
        <p:nvPicPr>
          <p:cNvPr id="1945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600200"/>
            <a:ext cx="3887787" cy="4924425"/>
          </a:xfrm>
          <a:noFill/>
        </p:spPr>
      </p:pic>
      <p:sp>
        <p:nvSpPr>
          <p:cNvPr id="19460" name="Rectangle 6"/>
          <p:cNvSpPr>
            <a:spLocks noChangeArrowheads="1"/>
          </p:cNvSpPr>
          <p:nvPr/>
        </p:nvSpPr>
        <p:spPr bwMode="auto">
          <a:xfrm>
            <a:off x="4356100" y="1557338"/>
            <a:ext cx="4392613"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600" b="1"/>
              <a:t>Более 160 лет дной из старейших в крае православной церкви Успения Пресвятой Богородицы. Она вошла в историю города Ставрополя уже тем, что, несмотря ни на какие ветры перемен, на протяжении всех лет ни разу не закрывалась в отличие от большинства других.Великолепным украшением храмового комплекса вот уже несколько лет является Водосвятная часовня, появившаяся благодаря пожертвованиям многих и многих людей</a:t>
            </a:r>
          </a:p>
        </p:txBody>
      </p:sp>
      <p:pic>
        <p:nvPicPr>
          <p:cNvPr id="1946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797425"/>
            <a:ext cx="4103688"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fontAlgn="auto">
              <a:spcAft>
                <a:spcPts val="0"/>
              </a:spcAft>
              <a:defRPr/>
            </a:pPr>
            <a:r>
              <a:rPr lang="ru-RU" altLang="ru-RU" sz="3200"/>
              <a:t>Государственный краеведческий музей имени Г. Н. Прозрителева и Г. К. Праве</a:t>
            </a:r>
          </a:p>
        </p:txBody>
      </p:sp>
      <p:pic>
        <p:nvPicPr>
          <p:cNvPr id="2048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00200"/>
            <a:ext cx="2962275" cy="2189163"/>
          </a:xfrm>
          <a:noFill/>
        </p:spPr>
      </p:pic>
      <p:sp>
        <p:nvSpPr>
          <p:cNvPr id="20484" name="Rectangle 4"/>
          <p:cNvSpPr>
            <a:spLocks noChangeArrowheads="1"/>
          </p:cNvSpPr>
          <p:nvPr/>
        </p:nvSpPr>
        <p:spPr bwMode="auto">
          <a:xfrm>
            <a:off x="5038725" y="1628775"/>
            <a:ext cx="3565525"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a:t>Ставропольский государственный краеведческий музей имени Г. Н. Прозрителева и Г. К. Праве был основан в 1905 году. Собрания музея отражают его историю и отличаются многообразием, представляя не только край, но и весь Северный Кавказ. В фондах и экспозиции музея хранится и экспонируется более 250 тысяч музейных предметов. </a:t>
            </a:r>
          </a:p>
        </p:txBody>
      </p:sp>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149725"/>
            <a:ext cx="42481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fontAlgn="auto">
              <a:spcAft>
                <a:spcPts val="0"/>
              </a:spcAft>
              <a:defRPr/>
            </a:pPr>
            <a:r>
              <a:rPr lang="ru-RU" altLang="ru-RU" sz="4000"/>
              <a:t>Краевой музей изобразительных искусств</a:t>
            </a:r>
          </a:p>
        </p:txBody>
      </p:sp>
      <p:pic>
        <p:nvPicPr>
          <p:cNvPr id="2150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00200"/>
            <a:ext cx="4259263" cy="4924425"/>
          </a:xfrm>
          <a:noFill/>
        </p:spPr>
      </p:pic>
      <p:sp>
        <p:nvSpPr>
          <p:cNvPr id="21508" name="Rectangle 4"/>
          <p:cNvSpPr>
            <a:spLocks noChangeArrowheads="1"/>
          </p:cNvSpPr>
          <p:nvPr/>
        </p:nvSpPr>
        <p:spPr bwMode="auto">
          <a:xfrm>
            <a:off x="4932363" y="1557338"/>
            <a:ext cx="38163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a:t>Ставропольский краевой музей изобразительных искусств (СКМИИ) - одно из значительных на Северном Кавказе и единственное в крае собрание художественных ценностей, состоящее из отделов античного, классического западноевропейского искусства, русского искусства дореволюционного периода с коллекцией иконописи, современного искусства, большую часть которого составляет коллекция художников Ставрополья, декоративно-прикладного искусства.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fontAlgn="auto">
              <a:spcAft>
                <a:spcPts val="0"/>
              </a:spcAft>
              <a:defRPr/>
            </a:pPr>
            <a:r>
              <a:rPr lang="ru-RU" altLang="ru-RU" sz="4000"/>
              <a:t>Театр драмы им. М. Лермонтова</a:t>
            </a:r>
          </a:p>
        </p:txBody>
      </p:sp>
      <p:pic>
        <p:nvPicPr>
          <p:cNvPr id="2253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600200"/>
            <a:ext cx="4248150" cy="2405063"/>
          </a:xfrm>
          <a:noFill/>
        </p:spPr>
      </p:pic>
      <p:sp>
        <p:nvSpPr>
          <p:cNvPr id="22532" name="Rectangle 4"/>
          <p:cNvSpPr>
            <a:spLocks noChangeArrowheads="1"/>
          </p:cNvSpPr>
          <p:nvPr/>
        </p:nvSpPr>
        <p:spPr bwMode="auto">
          <a:xfrm>
            <a:off x="4932363" y="1628775"/>
            <a:ext cx="3887787"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a:t>Театр драмы им. М. Лермонтова основан в мае 1845. Это первый русский театр на Кавказе. В театре талантливая, мобильная труппа, которой подвластны разные жанры – от фарса до трагедии. В центре творческого внимания театра сегодня – человек и общество в своём единстве и противоположности, совершенствование внутреннего мира человека</a:t>
            </a:r>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149725"/>
            <a:ext cx="4392613"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fontAlgn="auto">
              <a:spcAft>
                <a:spcPts val="0"/>
              </a:spcAft>
              <a:defRPr/>
            </a:pPr>
            <a:r>
              <a:rPr lang="ru-RU" altLang="ru-RU" sz="4000"/>
              <a:t>Картинная Галерея П.М.Гречишкина</a:t>
            </a:r>
          </a:p>
        </p:txBody>
      </p:sp>
      <p:sp>
        <p:nvSpPr>
          <p:cNvPr id="23555" name="Rectangle 3"/>
          <p:cNvSpPr>
            <a:spLocks noGrp="1" noChangeArrowheads="1"/>
          </p:cNvSpPr>
          <p:nvPr>
            <p:ph idx="1"/>
          </p:nvPr>
        </p:nvSpPr>
        <p:spPr>
          <a:xfrm>
            <a:off x="4572000" y="1600200"/>
            <a:ext cx="4114800" cy="4495800"/>
          </a:xfrm>
        </p:spPr>
        <p:txBody>
          <a:bodyPr/>
          <a:lstStyle/>
          <a:p>
            <a:pPr>
              <a:lnSpc>
                <a:spcPct val="80000"/>
              </a:lnSpc>
            </a:pPr>
            <a:r>
              <a:rPr lang="ru-RU" altLang="ru-RU" smtClean="0"/>
              <a:t>Картинная галерея пейзажей заслуженного художника России, почетного гражданина Ставрополя П. М. Гречишкина открыта с 5 ноября 1987 г. Поводом к ее открытию послужило преподнесение художником в дар городу коллекции своих картин. Павел Гречишкин мастер колорита и композиции, продолжатель лучших традиций русского реалистического пейзажа, основоположником которого были Алексей Саврасов, Исаак Левитан, Иван Шишкин. За 15-летний срок своего существования галерея стала своего рода визитной карточкой краевого центра, местом, которое регулярно посещает большое количество гостей и жителей края. </a:t>
            </a:r>
          </a:p>
        </p:txBody>
      </p:sp>
      <p:pic>
        <p:nvPicPr>
          <p:cNvPr id="23556" name="Picture 4" descr="38551_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429000"/>
            <a:ext cx="40798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41438"/>
            <a:ext cx="2305050"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fontAlgn="auto">
              <a:spcAft>
                <a:spcPts val="0"/>
              </a:spcAft>
              <a:defRPr/>
            </a:pPr>
            <a:r>
              <a:rPr lang="ru-RU" altLang="ru-RU"/>
              <a:t>Центральный Парк</a:t>
            </a:r>
          </a:p>
        </p:txBody>
      </p:sp>
      <p:sp>
        <p:nvSpPr>
          <p:cNvPr id="24579" name="Rectangle 3"/>
          <p:cNvSpPr>
            <a:spLocks noGrp="1" noChangeArrowheads="1"/>
          </p:cNvSpPr>
          <p:nvPr>
            <p:ph idx="1"/>
          </p:nvPr>
        </p:nvSpPr>
        <p:spPr>
          <a:xfrm>
            <a:off x="5003800" y="1600200"/>
            <a:ext cx="3683000" cy="4495800"/>
          </a:xfrm>
        </p:spPr>
        <p:txBody>
          <a:bodyPr/>
          <a:lstStyle/>
          <a:p>
            <a:pPr>
              <a:lnSpc>
                <a:spcPct val="80000"/>
              </a:lnSpc>
            </a:pPr>
            <a:r>
              <a:rPr lang="ru-RU" altLang="ru-RU" sz="1800" smtClean="0"/>
              <a:t>Центральный парк в Ставрополе расположен в центре города и занимает площадь 12 гектаров. История парка тесно связана с историей Ставрополя. Существует легенда о том, что посещавшие Ставрополь великие русские писатели А.С. Пушкин, М. Ю. Лермонтов, А.С. Грибоедов не раз гуляли под сенью его листвы. Центральный парк изумительно сочетает в себе историко-культурную ценность и место для тихого и спокойного отдыха горожан. </a:t>
            </a:r>
          </a:p>
        </p:txBody>
      </p:sp>
      <p:pic>
        <p:nvPicPr>
          <p:cNvPr id="245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149725"/>
            <a:ext cx="2087563" cy="242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484313"/>
            <a:ext cx="3889375" cy="247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4221163"/>
            <a:ext cx="2152650"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fontAlgn="auto">
              <a:spcAft>
                <a:spcPts val="0"/>
              </a:spcAft>
              <a:defRPr/>
            </a:pPr>
            <a:r>
              <a:rPr lang="ru-RU" altLang="ru-RU" sz="2000"/>
              <a:t/>
            </a:r>
            <a:br>
              <a:rPr lang="ru-RU" altLang="ru-RU" sz="2000"/>
            </a:br>
            <a:r>
              <a:rPr lang="ru-RU" altLang="ru-RU" sz="2000"/>
              <a:t/>
            </a:r>
            <a:br>
              <a:rPr lang="ru-RU" altLang="ru-RU" sz="2000"/>
            </a:br>
            <a:r>
              <a:rPr lang="ru-RU" altLang="ru-RU" sz="2000"/>
              <a:t/>
            </a:r>
            <a:br>
              <a:rPr lang="ru-RU" altLang="ru-RU" sz="2000"/>
            </a:br>
            <a:r>
              <a:rPr lang="ru-RU" altLang="ru-RU" sz="2000"/>
              <a:t/>
            </a:r>
            <a:br>
              <a:rPr lang="ru-RU" altLang="ru-RU" sz="2000"/>
            </a:br>
            <a:r>
              <a:rPr lang="ru-RU" altLang="ru-RU" sz="2000"/>
              <a:t>Ставрополь был основан по указу Екатерины II в 1777 году как крепость на Азово-Моздокской оборонительной линии, предназначенной для охраны южных границ России, и очень быстро превратился в важный экономический центр Северного Кавказа.</a:t>
            </a:r>
          </a:p>
        </p:txBody>
      </p:sp>
      <p:sp>
        <p:nvSpPr>
          <p:cNvPr id="7171" name="Rectangle 3"/>
          <p:cNvSpPr>
            <a:spLocks noGrp="1" noChangeArrowheads="1"/>
          </p:cNvSpPr>
          <p:nvPr>
            <p:ph idx="1"/>
          </p:nvPr>
        </p:nvSpPr>
        <p:spPr>
          <a:xfrm>
            <a:off x="457200" y="2349500"/>
            <a:ext cx="8229600" cy="4248150"/>
          </a:xfrm>
        </p:spPr>
        <p:txBody>
          <a:bodyPr/>
          <a:lstStyle/>
          <a:p>
            <a:pPr>
              <a:lnSpc>
                <a:spcPct val="80000"/>
              </a:lnSpc>
            </a:pPr>
            <a:r>
              <a:rPr lang="ru-RU" altLang="ru-RU" sz="2000" smtClean="0"/>
              <a:t>Памятники Ставрополя и достопримечательности пропитаны историей, каждое из строений имеет свою легенду. Известно, что Ставрополь изначально возник как форпост, возвели его из крепости в 1777 году, она была шестой по счету крепостью Азово-Моздокской военно-оборонительной линии. Остатки крепостной стены были взяты под охрану государства.</a:t>
            </a:r>
          </a:p>
          <a:p>
            <a:pPr>
              <a:lnSpc>
                <a:spcPct val="80000"/>
              </a:lnSpc>
            </a:pPr>
            <a:endParaRPr lang="ru-RU" altLang="ru-RU" sz="2000" smtClean="0"/>
          </a:p>
          <a:p>
            <a:pPr>
              <a:lnSpc>
                <a:spcPct val="80000"/>
              </a:lnSpc>
            </a:pPr>
            <a:r>
              <a:rPr lang="ru-RU" altLang="ru-RU" sz="2000" smtClean="0"/>
              <a:t>Культурное наследие Ставрополя - памятники истории и культуры, в число которых входят монументальные памятники, памятники градостроительства, памятные знаки и мемориальные доски. Они представлены как едиными конструкциями, так и целыми комплексами. Больше половины достопримечательностей Ставрополя находится в центре города. Здесь на площади свободы, в память о погибших воинах в годы Великой Отечественной Войны возведен обелиск Славы и горит Вечный огонь.</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260350"/>
            <a:ext cx="8229600" cy="6264275"/>
          </a:xfrm>
        </p:spPr>
        <p:txBody>
          <a:bodyPr rtlCol="0">
            <a:normAutofit fontScale="92500" lnSpcReduction="20000"/>
          </a:bodyPr>
          <a:lstStyle/>
          <a:p>
            <a:pPr algn="ctr" fontAlgn="auto">
              <a:lnSpc>
                <a:spcPct val="80000"/>
              </a:lnSpc>
              <a:spcAft>
                <a:spcPts val="0"/>
              </a:spcAft>
              <a:buFontTx/>
              <a:buNone/>
              <a:defRPr/>
            </a:pPr>
            <a:endParaRPr lang="ru-RU" altLang="ru-RU" dirty="0"/>
          </a:p>
          <a:p>
            <a:pPr algn="ctr" fontAlgn="auto">
              <a:lnSpc>
                <a:spcPct val="80000"/>
              </a:lnSpc>
              <a:spcAft>
                <a:spcPts val="0"/>
              </a:spcAft>
              <a:buFontTx/>
              <a:buNone/>
              <a:defRPr/>
            </a:pPr>
            <a:r>
              <a:rPr lang="ru-RU" altLang="ru-RU" dirty="0"/>
              <a:t> Есть в мире город, южный город, </a:t>
            </a:r>
          </a:p>
          <a:p>
            <a:pPr algn="ctr" fontAlgn="auto">
              <a:lnSpc>
                <a:spcPct val="80000"/>
              </a:lnSpc>
              <a:spcAft>
                <a:spcPts val="0"/>
              </a:spcAft>
              <a:buFontTx/>
              <a:buNone/>
              <a:defRPr/>
            </a:pPr>
            <a:r>
              <a:rPr lang="ru-RU" altLang="ru-RU" dirty="0"/>
              <a:t> Частица Родины моей. </a:t>
            </a:r>
          </a:p>
          <a:p>
            <a:pPr algn="ctr" fontAlgn="auto">
              <a:lnSpc>
                <a:spcPct val="80000"/>
              </a:lnSpc>
              <a:spcAft>
                <a:spcPts val="0"/>
              </a:spcAft>
              <a:buFontTx/>
              <a:buNone/>
              <a:defRPr/>
            </a:pPr>
            <a:r>
              <a:rPr lang="ru-RU" altLang="ru-RU" dirty="0"/>
              <a:t> Он из полей стремится в горы, </a:t>
            </a:r>
          </a:p>
          <a:p>
            <a:pPr algn="ctr" fontAlgn="auto">
              <a:lnSpc>
                <a:spcPct val="80000"/>
              </a:lnSpc>
              <a:spcAft>
                <a:spcPts val="0"/>
              </a:spcAft>
              <a:buFontTx/>
              <a:buNone/>
              <a:defRPr/>
            </a:pPr>
            <a:r>
              <a:rPr lang="ru-RU" altLang="ru-RU" dirty="0"/>
              <a:t> Весь в ожерелье тополей. </a:t>
            </a:r>
          </a:p>
          <a:p>
            <a:pPr algn="ctr" fontAlgn="auto">
              <a:lnSpc>
                <a:spcPct val="80000"/>
              </a:lnSpc>
              <a:spcAft>
                <a:spcPts val="0"/>
              </a:spcAft>
              <a:buFontTx/>
              <a:buNone/>
              <a:defRPr/>
            </a:pPr>
            <a:r>
              <a:rPr lang="ru-RU" altLang="ru-RU" dirty="0"/>
              <a:t> Он весь теплом и светом залит, </a:t>
            </a:r>
          </a:p>
          <a:p>
            <a:pPr algn="ctr" fontAlgn="auto">
              <a:lnSpc>
                <a:spcPct val="80000"/>
              </a:lnSpc>
              <a:spcAft>
                <a:spcPts val="0"/>
              </a:spcAft>
              <a:buFontTx/>
              <a:buNone/>
              <a:defRPr/>
            </a:pPr>
            <a:r>
              <a:rPr lang="ru-RU" altLang="ru-RU" dirty="0"/>
              <a:t> Рекой цветов чарует нас. </a:t>
            </a:r>
          </a:p>
          <a:p>
            <a:pPr algn="ctr" fontAlgn="auto">
              <a:lnSpc>
                <a:spcPct val="80000"/>
              </a:lnSpc>
              <a:spcAft>
                <a:spcPts val="0"/>
              </a:spcAft>
              <a:buFontTx/>
              <a:buNone/>
              <a:defRPr/>
            </a:pPr>
            <a:r>
              <a:rPr lang="ru-RU" altLang="ru-RU" dirty="0"/>
              <a:t> Твоими, Ставрополь, глазами </a:t>
            </a:r>
          </a:p>
          <a:p>
            <a:pPr algn="ctr" fontAlgn="auto">
              <a:lnSpc>
                <a:spcPct val="80000"/>
              </a:lnSpc>
              <a:spcAft>
                <a:spcPts val="0"/>
              </a:spcAft>
              <a:buFontTx/>
              <a:buNone/>
              <a:defRPr/>
            </a:pPr>
            <a:r>
              <a:rPr lang="ru-RU" altLang="ru-RU" dirty="0"/>
              <a:t> Глядит Россия на Кавказ. </a:t>
            </a:r>
          </a:p>
          <a:p>
            <a:pPr algn="ctr" fontAlgn="auto">
              <a:lnSpc>
                <a:spcPct val="80000"/>
              </a:lnSpc>
              <a:spcAft>
                <a:spcPts val="0"/>
              </a:spcAft>
              <a:buFontTx/>
              <a:buNone/>
              <a:defRPr/>
            </a:pPr>
            <a:r>
              <a:rPr lang="ru-RU" altLang="ru-RU" dirty="0"/>
              <a:t> Опять на горке Кафедральной </a:t>
            </a:r>
          </a:p>
          <a:p>
            <a:pPr algn="ctr" fontAlgn="auto">
              <a:lnSpc>
                <a:spcPct val="80000"/>
              </a:lnSpc>
              <a:spcAft>
                <a:spcPts val="0"/>
              </a:spcAft>
              <a:buFontTx/>
              <a:buNone/>
              <a:defRPr/>
            </a:pPr>
            <a:r>
              <a:rPr lang="ru-RU" altLang="ru-RU" dirty="0"/>
              <a:t> Стою у Вечного огня. </a:t>
            </a:r>
          </a:p>
          <a:p>
            <a:pPr algn="ctr" fontAlgn="auto">
              <a:lnSpc>
                <a:spcPct val="80000"/>
              </a:lnSpc>
              <a:spcAft>
                <a:spcPts val="0"/>
              </a:spcAft>
              <a:buFontTx/>
              <a:buNone/>
              <a:defRPr/>
            </a:pPr>
            <a:r>
              <a:rPr lang="ru-RU" altLang="ru-RU" dirty="0"/>
              <a:t>И все, что было в прошлом, дальнем, </a:t>
            </a:r>
          </a:p>
          <a:p>
            <a:pPr algn="ctr" fontAlgn="auto">
              <a:lnSpc>
                <a:spcPct val="80000"/>
              </a:lnSpc>
              <a:spcAft>
                <a:spcPts val="0"/>
              </a:spcAft>
              <a:buFontTx/>
              <a:buNone/>
              <a:defRPr/>
            </a:pPr>
            <a:r>
              <a:rPr lang="ru-RU" altLang="ru-RU" dirty="0"/>
              <a:t> Волнует, трогает меня. </a:t>
            </a:r>
          </a:p>
          <a:p>
            <a:pPr algn="ctr" fontAlgn="auto">
              <a:lnSpc>
                <a:spcPct val="80000"/>
              </a:lnSpc>
              <a:spcAft>
                <a:spcPts val="0"/>
              </a:spcAft>
              <a:buFontTx/>
              <a:buNone/>
              <a:defRPr/>
            </a:pPr>
            <a:r>
              <a:rPr lang="ru-RU" altLang="ru-RU" dirty="0"/>
              <a:t> Не раз вокруг поля дымили, </a:t>
            </a:r>
          </a:p>
          <a:p>
            <a:pPr algn="ctr" fontAlgn="auto">
              <a:lnSpc>
                <a:spcPct val="80000"/>
              </a:lnSpc>
              <a:spcAft>
                <a:spcPts val="0"/>
              </a:spcAft>
              <a:buFontTx/>
              <a:buNone/>
              <a:defRPr/>
            </a:pPr>
            <a:r>
              <a:rPr lang="ru-RU" altLang="ru-RU" dirty="0"/>
              <a:t> Жестокий враг дома крушил. </a:t>
            </a:r>
          </a:p>
          <a:p>
            <a:pPr algn="ctr" fontAlgn="auto">
              <a:lnSpc>
                <a:spcPct val="80000"/>
              </a:lnSpc>
              <a:spcAft>
                <a:spcPts val="0"/>
              </a:spcAft>
              <a:buFontTx/>
              <a:buNone/>
              <a:defRPr/>
            </a:pPr>
            <a:r>
              <a:rPr lang="ru-RU" altLang="ru-RU" dirty="0"/>
              <a:t> Да только грозы не сломили </a:t>
            </a:r>
          </a:p>
          <a:p>
            <a:pPr algn="ctr" fontAlgn="auto">
              <a:lnSpc>
                <a:spcPct val="80000"/>
              </a:lnSpc>
              <a:spcAft>
                <a:spcPts val="0"/>
              </a:spcAft>
              <a:buFontTx/>
              <a:buNone/>
              <a:defRPr/>
            </a:pPr>
            <a:r>
              <a:rPr lang="ru-RU" altLang="ru-RU" dirty="0"/>
              <a:t> Твоих людей, твоей души. </a:t>
            </a:r>
          </a:p>
          <a:p>
            <a:pPr algn="ctr" fontAlgn="auto">
              <a:lnSpc>
                <a:spcPct val="80000"/>
              </a:lnSpc>
              <a:spcAft>
                <a:spcPts val="0"/>
              </a:spcAft>
              <a:buFontTx/>
              <a:buNone/>
              <a:defRPr/>
            </a:pPr>
            <a:r>
              <a:rPr lang="ru-RU" altLang="ru-RU" dirty="0"/>
              <a:t> И мне иной судьбы не нужно </a:t>
            </a:r>
          </a:p>
          <a:p>
            <a:pPr algn="ctr" fontAlgn="auto">
              <a:lnSpc>
                <a:spcPct val="80000"/>
              </a:lnSpc>
              <a:spcAft>
                <a:spcPts val="0"/>
              </a:spcAft>
              <a:buFontTx/>
              <a:buNone/>
              <a:defRPr/>
            </a:pPr>
            <a:r>
              <a:rPr lang="ru-RU" altLang="ru-RU" dirty="0"/>
              <a:t> Чем та, которою живу. </a:t>
            </a:r>
          </a:p>
          <a:p>
            <a:pPr algn="ctr" fontAlgn="auto">
              <a:lnSpc>
                <a:spcPct val="80000"/>
              </a:lnSpc>
              <a:spcAft>
                <a:spcPts val="0"/>
              </a:spcAft>
              <a:buFontTx/>
              <a:buNone/>
              <a:defRPr/>
            </a:pPr>
            <a:r>
              <a:rPr lang="ru-RU" altLang="ru-RU" dirty="0"/>
              <a:t> Люблю я этот город южный, </a:t>
            </a:r>
          </a:p>
          <a:p>
            <a:pPr algn="ctr" fontAlgn="auto">
              <a:lnSpc>
                <a:spcPct val="80000"/>
              </a:lnSpc>
              <a:spcAft>
                <a:spcPts val="0"/>
              </a:spcAft>
              <a:buFontTx/>
              <a:buNone/>
              <a:defRPr/>
            </a:pPr>
            <a:r>
              <a:rPr lang="ru-RU" altLang="ru-RU" dirty="0"/>
              <a:t> Я с ним во сне и наяву. </a:t>
            </a:r>
          </a:p>
          <a:p>
            <a:pPr algn="ctr" fontAlgn="auto">
              <a:lnSpc>
                <a:spcPct val="80000"/>
              </a:lnSpc>
              <a:spcAft>
                <a:spcPts val="0"/>
              </a:spcAft>
              <a:buFontTx/>
              <a:buNone/>
              <a:defRPr/>
            </a:pPr>
            <a:r>
              <a:rPr lang="ru-RU" altLang="ru-RU" dirty="0"/>
              <a:t> И в двести лет он так же молод </a:t>
            </a:r>
          </a:p>
          <a:p>
            <a:pPr algn="ctr" fontAlgn="auto">
              <a:lnSpc>
                <a:spcPct val="80000"/>
              </a:lnSpc>
              <a:spcAft>
                <a:spcPts val="0"/>
              </a:spcAft>
              <a:buFontTx/>
              <a:buNone/>
              <a:defRPr/>
            </a:pPr>
            <a:r>
              <a:rPr lang="ru-RU" altLang="ru-RU" dirty="0"/>
              <a:t> Весь в ожерелье тополей. </a:t>
            </a:r>
          </a:p>
          <a:p>
            <a:pPr algn="ctr" fontAlgn="auto">
              <a:lnSpc>
                <a:spcPct val="80000"/>
              </a:lnSpc>
              <a:spcAft>
                <a:spcPts val="0"/>
              </a:spcAft>
              <a:buFontTx/>
              <a:buNone/>
              <a:defRPr/>
            </a:pPr>
            <a:r>
              <a:rPr lang="ru-RU" altLang="ru-RU" dirty="0"/>
              <a:t> Живи и здравствуй, милый город, </a:t>
            </a:r>
          </a:p>
          <a:p>
            <a:pPr algn="ctr" fontAlgn="auto">
              <a:lnSpc>
                <a:spcPct val="80000"/>
              </a:lnSpc>
              <a:spcAft>
                <a:spcPts val="0"/>
              </a:spcAft>
              <a:buFontTx/>
              <a:buNone/>
              <a:defRPr/>
            </a:pPr>
            <a:r>
              <a:rPr lang="ru-RU" altLang="ru-RU" dirty="0"/>
              <a:t> Частица </a:t>
            </a:r>
            <a:r>
              <a:rPr lang="ru-RU" altLang="ru-RU"/>
              <a:t>Родины </a:t>
            </a:r>
            <a:r>
              <a:rPr lang="ru-RU" altLang="ru-RU" smtClean="0"/>
              <a:t>моей</a:t>
            </a:r>
            <a:endParaRPr lang="ru-RU" altLang="ru-RU"/>
          </a:p>
          <a:p>
            <a:pPr algn="ctr" fontAlgn="auto">
              <a:lnSpc>
                <a:spcPct val="80000"/>
              </a:lnSpc>
              <a:spcAft>
                <a:spcPts val="0"/>
              </a:spcAft>
              <a:buFontTx/>
              <a:buNone/>
              <a:defRPr/>
            </a:pPr>
            <a:r>
              <a:rPr lang="ru-RU" altLang="ru-RU" dirty="0"/>
              <a:t>(Геннадий Фатеев)</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71550" y="5516563"/>
            <a:ext cx="7521575" cy="549275"/>
          </a:xfrm>
        </p:spPr>
        <p:txBody>
          <a:bodyPr/>
          <a:lstStyle/>
          <a:p>
            <a:pPr fontAlgn="auto">
              <a:spcAft>
                <a:spcPts val="0"/>
              </a:spcAft>
              <a:defRPr/>
            </a:pPr>
            <a:r>
              <a:rPr lang="ru-RU" altLang="ru-RU" sz="1800" dirty="0"/>
              <a:t>Ставропольская крепость в первые годы своего существования выглядела примерно так как на этой реконструкции </a:t>
            </a:r>
            <a:r>
              <a:rPr lang="ru-RU" altLang="ru-RU" sz="1800" dirty="0" smtClean="0"/>
              <a:t>,что </a:t>
            </a:r>
            <a:r>
              <a:rPr lang="ru-RU" altLang="ru-RU" sz="1800" dirty="0"/>
              <a:t>стоит в краеведческом музее</a:t>
            </a:r>
            <a:r>
              <a:rPr lang="ru-RU" altLang="ru-RU" sz="4000" dirty="0"/>
              <a:t> </a:t>
            </a:r>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620713"/>
            <a:ext cx="9610725" cy="3311525"/>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fontAlgn="auto">
              <a:spcAft>
                <a:spcPts val="0"/>
              </a:spcAft>
              <a:defRPr/>
            </a:pPr>
            <a:r>
              <a:rPr lang="ru-RU" altLang="ru-RU"/>
              <a:t>Фрагмент крепостной стены</a:t>
            </a:r>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557338"/>
            <a:ext cx="7416800" cy="2751137"/>
          </a:xfrm>
        </p:spPr>
      </p:pic>
      <p:sp>
        <p:nvSpPr>
          <p:cNvPr id="9220" name="Rectangle 4"/>
          <p:cNvSpPr>
            <a:spLocks noChangeArrowheads="1"/>
          </p:cNvSpPr>
          <p:nvPr/>
        </p:nvSpPr>
        <p:spPr bwMode="auto">
          <a:xfrm>
            <a:off x="455613" y="4548188"/>
            <a:ext cx="8208962"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600"/>
              <a:t>В городе сохранился небольшой фрагмент крепостной стены. Фрагмент стены имеет длину 34 метра, в стене имеются бойницы высотою 0,8 метра Дав волю воображению, представляем, что на дворе примерно 1777 год. На этом возвышении возводятся могучие стены, вокруг густой черный лес. Строители копают вокруг ров глубиной в три с половиной метра и шириной как минимум в шесть, сооружают вал. А стройкой руководит не абы кто, а сам Суворов. Знайте, что название «Ставрополь» получается путем сложения двух греческих слов «крест» и «город». Окрестил так этот населенный пункт граф Григорий Потемкин.</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fontAlgn="auto">
              <a:spcAft>
                <a:spcPts val="0"/>
              </a:spcAft>
              <a:defRPr/>
            </a:pPr>
            <a:r>
              <a:rPr lang="ru-RU" altLang="ru-RU"/>
              <a:t>Тифлисские Ворота</a:t>
            </a:r>
          </a:p>
        </p:txBody>
      </p:sp>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412875"/>
            <a:ext cx="4259263" cy="2376488"/>
          </a:xfrm>
          <a:noFill/>
        </p:spPr>
      </p:pic>
      <p:sp>
        <p:nvSpPr>
          <p:cNvPr id="10244" name="Rectangle 5"/>
          <p:cNvSpPr>
            <a:spLocks noChangeArrowheads="1"/>
          </p:cNvSpPr>
          <p:nvPr/>
        </p:nvSpPr>
        <p:spPr bwMode="auto">
          <a:xfrm>
            <a:off x="5795963" y="585788"/>
            <a:ext cx="2952750" cy="475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a:t>Встречают гостей города «Тифлисские ворота» - памятник, посвященный 30-летию победы в Отечественной войне 1812 года. Ворота были возведены еще в 1841 году, но в советское время их разрушили. Арка Тифлисских ворот раньше служила воротами на въезде в город. В 30-х годах прошлого века арка была разрушена и восстановлена только в 1998 году. </a:t>
            </a:r>
          </a:p>
        </p:txBody>
      </p:sp>
      <p:pic>
        <p:nvPicPr>
          <p:cNvPr id="1024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05263"/>
            <a:ext cx="5111750" cy="268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fontAlgn="auto">
              <a:spcAft>
                <a:spcPts val="0"/>
              </a:spcAft>
              <a:defRPr/>
            </a:pPr>
            <a:r>
              <a:rPr lang="ru-RU" altLang="ru-RU" sz="4000"/>
              <a:t>Каменный  крест </a:t>
            </a:r>
            <a:br>
              <a:rPr lang="ru-RU" altLang="ru-RU" sz="4000"/>
            </a:br>
            <a:r>
              <a:rPr lang="ru-RU" altLang="ru-RU" sz="4000"/>
              <a:t>на крепостной горе</a:t>
            </a:r>
          </a:p>
        </p:txBody>
      </p:sp>
      <p:pic>
        <p:nvPicPr>
          <p:cNvPr id="11267"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773238"/>
            <a:ext cx="4176713" cy="4495800"/>
          </a:xfrm>
          <a:noFill/>
        </p:spPr>
      </p:pic>
      <p:sp>
        <p:nvSpPr>
          <p:cNvPr id="11268" name="Rectangle 5"/>
          <p:cNvSpPr>
            <a:spLocks noChangeArrowheads="1"/>
          </p:cNvSpPr>
          <p:nvPr/>
        </p:nvSpPr>
        <p:spPr bwMode="auto">
          <a:xfrm>
            <a:off x="4572000" y="1844675"/>
            <a:ext cx="3671888"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600"/>
              <a:t>Памятник главному городскому символу. Название Ставрополя идет от греческого «Ставр» - крест и «Поль» - город.  Происхождение названия имеет три версии. По одной давшая городу начало крепость была в форме прямоугольника, основу которого составляли две пересекающиеся оси, которые и напоминали крест.  По другой версии при закладке фундамента крепости был выкопан каменный крест непонятного происхождения.  По третьей версии, при строительстве крепости ее местоположение на карте было отмечено не точкой, как обычно, а крестом:</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fontAlgn="auto">
              <a:spcAft>
                <a:spcPts val="0"/>
              </a:spcAft>
              <a:defRPr/>
            </a:pPr>
            <a:r>
              <a:rPr lang="ru-RU" altLang="ru-RU"/>
              <a:t>Памятник Солдат</a:t>
            </a:r>
          </a:p>
        </p:txBody>
      </p:sp>
      <p:pic>
        <p:nvPicPr>
          <p:cNvPr id="122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268413"/>
            <a:ext cx="3744913" cy="2520950"/>
          </a:xfrm>
          <a:noFill/>
        </p:spPr>
      </p:pic>
      <p:sp>
        <p:nvSpPr>
          <p:cNvPr id="12292" name="Rectangle 4"/>
          <p:cNvSpPr>
            <a:spLocks noChangeArrowheads="1"/>
          </p:cNvSpPr>
          <p:nvPr/>
        </p:nvSpPr>
        <p:spPr bwMode="auto">
          <a:xfrm>
            <a:off x="5580063" y="1341438"/>
            <a:ext cx="2879725"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a:t>На Крепостной горе на склоне с видом на северную часть города Ставрополя в неудержимом порыве вперед, в будущее застыла гигантская фигура красногвардейца в буденовке и длиннополой шинели. Это памятник Солдат - героям гражданской войны возведенный в честь 50-летия освобождения Ставрополя от белогвардейцев.</a:t>
            </a:r>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83050"/>
            <a:ext cx="4968875"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fontAlgn="auto">
              <a:spcAft>
                <a:spcPts val="0"/>
              </a:spcAft>
              <a:defRPr/>
            </a:pPr>
            <a:r>
              <a:rPr lang="ru-RU" altLang="ru-RU"/>
              <a:t>Монумент Ангел Хранитель</a:t>
            </a:r>
          </a:p>
        </p:txBody>
      </p:sp>
      <p:pic>
        <p:nvPicPr>
          <p:cNvPr id="133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00200"/>
            <a:ext cx="3178175" cy="2044700"/>
          </a:xfrm>
          <a:noFill/>
        </p:spPr>
      </p:pic>
      <p:sp>
        <p:nvSpPr>
          <p:cNvPr id="13316" name="Rectangle 4"/>
          <p:cNvSpPr>
            <a:spLocks noChangeArrowheads="1"/>
          </p:cNvSpPr>
          <p:nvPr/>
        </p:nvSpPr>
        <p:spPr bwMode="auto">
          <a:xfrm>
            <a:off x="4140200" y="1700213"/>
            <a:ext cx="4752975"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a:t>На листах проекта монумента "Ангел Хранитель" стояло немного другое название: "Памятник основания Ставрополя". Но суть самого нынешнего монумента не изменилась. Монумент расположен на площадке возле бывего кинотеатра "Экран", 32-метровый столб с бронзовой фигурой ангела на самом верху.</a:t>
            </a:r>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789363"/>
            <a:ext cx="3887787"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fontAlgn="auto">
              <a:spcAft>
                <a:spcPts val="0"/>
              </a:spcAft>
              <a:defRPr/>
            </a:pPr>
            <a:r>
              <a:rPr lang="ru-RU" altLang="ru-RU"/>
              <a:t>Монумент вечной славы героев гражданской и Великой Отечественной войн</a:t>
            </a:r>
          </a:p>
        </p:txBody>
      </p:sp>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00200"/>
            <a:ext cx="3683000" cy="4708525"/>
          </a:xfrm>
          <a:noFill/>
        </p:spPr>
      </p:pic>
      <p:sp>
        <p:nvSpPr>
          <p:cNvPr id="14340" name="Rectangle 4"/>
          <p:cNvSpPr>
            <a:spLocks noChangeArrowheads="1"/>
          </p:cNvSpPr>
          <p:nvPr/>
        </p:nvSpPr>
        <p:spPr bwMode="auto">
          <a:xfrm>
            <a:off x="4284663" y="1628775"/>
            <a:ext cx="4535487"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a:t>У комсомольской горки на проспекте Карла Маркса воздвигнут монумент вечной славы героев гражданской и Великой Отечественной войн. У Вечного огня, зажженного и доставленного с Марсова поля в Ленинграде, установлен пионерско-комсомольский пост № 1. Юность Ставрополя стоит здесь в почетном карауле, отдавая дань светлой памяти тех, кто пал в бою ради жизни на Земле, ради светлого будущего человечества.</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137</TotalTime>
  <Words>1365</Words>
  <Application>Microsoft Office PowerPoint</Application>
  <PresentationFormat>Экран (4:3)</PresentationFormat>
  <Paragraphs>65</Paragraphs>
  <Slides>20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Arial</vt:lpstr>
      <vt:lpstr>Franklin Gothic Medium</vt:lpstr>
      <vt:lpstr>Franklin Gothic Book</vt:lpstr>
      <vt:lpstr>Wingdings</vt:lpstr>
      <vt:lpstr>Calibri</vt:lpstr>
      <vt:lpstr>Tunga</vt:lpstr>
      <vt:lpstr>Углы</vt:lpstr>
      <vt:lpstr>Достопримечательности Ставрополя</vt:lpstr>
      <vt:lpstr>    Ставрополь был основан по указу Екатерины II в 1777 году как крепость на Азово-Моздокской оборонительной линии, предназначенной для охраны южных границ России, и очень быстро превратился в важный экономический центр Северного Кавказа.</vt:lpstr>
      <vt:lpstr>Ставропольская крепость в первые годы своего существования выглядела примерно так как на этой реконструкции ,что стоит в краеведческом музее </vt:lpstr>
      <vt:lpstr>Фрагмент крепостной стены</vt:lpstr>
      <vt:lpstr>Тифлисские Ворота</vt:lpstr>
      <vt:lpstr>Каменный  крест  на крепостной горе</vt:lpstr>
      <vt:lpstr>Памятник Солдат</vt:lpstr>
      <vt:lpstr>Монумент Ангел Хранитель</vt:lpstr>
      <vt:lpstr>Монумент вечной славы героев гражданской и Великой Отечественной войн</vt:lpstr>
      <vt:lpstr>Памятник А.С.Пушкину на проспекте Карла-Маркса</vt:lpstr>
      <vt:lpstr>Памятник М. Ю. Лермонтову </vt:lpstr>
      <vt:lpstr>Мемориал Холодный Родник — Ставрополь</vt:lpstr>
      <vt:lpstr>Андреевский кафедральный собор города Ставрополя.</vt:lpstr>
      <vt:lpstr>Церковь Успения Пресвятой Богородицы</vt:lpstr>
      <vt:lpstr>Государственный краеведческий музей имени Г. Н. Прозрителева и Г. К. Праве</vt:lpstr>
      <vt:lpstr>Краевой музей изобразительных искусств</vt:lpstr>
      <vt:lpstr>Театр драмы им. М. Лермонтова</vt:lpstr>
      <vt:lpstr>Картинная Галерея П.М.Гречишкина</vt:lpstr>
      <vt:lpstr>Центральный Парк</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Достопримечательности Ставрополя</dc:title>
  <dc:creator>Admin</dc:creator>
  <cp:lastModifiedBy>Александр</cp:lastModifiedBy>
  <cp:revision>9</cp:revision>
  <dcterms:created xsi:type="dcterms:W3CDTF">2013-07-23T20:08:12Z</dcterms:created>
  <dcterms:modified xsi:type="dcterms:W3CDTF">2014-12-21T17:47:06Z</dcterms:modified>
</cp:coreProperties>
</file>