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79" r:id="rId4"/>
    <p:sldId id="308" r:id="rId5"/>
    <p:sldId id="309" r:id="rId6"/>
    <p:sldId id="291" r:id="rId7"/>
    <p:sldId id="292" r:id="rId8"/>
    <p:sldId id="293" r:id="rId9"/>
    <p:sldId id="280" r:id="rId10"/>
    <p:sldId id="304" r:id="rId11"/>
    <p:sldId id="262" r:id="rId12"/>
    <p:sldId id="307" r:id="rId13"/>
    <p:sldId id="288" r:id="rId14"/>
    <p:sldId id="297" r:id="rId15"/>
    <p:sldId id="305" r:id="rId16"/>
    <p:sldId id="306" r:id="rId17"/>
    <p:sldId id="298" r:id="rId18"/>
    <p:sldId id="303" r:id="rId19"/>
    <p:sldId id="299" r:id="rId20"/>
    <p:sldId id="301" r:id="rId21"/>
    <p:sldId id="300" r:id="rId22"/>
    <p:sldId id="302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47" autoAdjust="0"/>
  </p:normalViewPr>
  <p:slideViewPr>
    <p:cSldViewPr>
      <p:cViewPr varScale="1">
        <p:scale>
          <a:sx n="106" d="100"/>
          <a:sy n="106" d="100"/>
        </p:scale>
        <p:origin x="-1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mittik.livejournal.com/146602.html?page=1" TargetMode="External"/><Relationship Id="rId3" Type="http://schemas.openxmlformats.org/officeDocument/2006/relationships/hyperlink" Target="http://impressionnisme.narod.ru/SINYAK/biograph_sinyak.htm" TargetMode="External"/><Relationship Id="rId7" Type="http://schemas.openxmlformats.org/officeDocument/2006/relationships/hyperlink" Target="http://vospitatel.com.ua/zaniatia/izo/zamok-snejnoi-korolevy.html" TargetMode="External"/><Relationship Id="rId12" Type="http://schemas.openxmlformats.org/officeDocument/2006/relationships/hyperlink" Target="http://rus-img2.com/solnechnyy-gorod" TargetMode="External"/><Relationship Id="rId2" Type="http://schemas.openxmlformats.org/officeDocument/2006/relationships/hyperlink" Target="http://maxlozovski.com/articles/kak-podobrat-cv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-img2.com/izumrudnyy-gorod-risunki" TargetMode="External"/><Relationship Id="rId11" Type="http://schemas.openxmlformats.org/officeDocument/2006/relationships/hyperlink" Target="http://vseskazki.su/avtorskie-skazki/n-nosov-rasskazi/neznajka-v-solnechnom-gorode.html?start=8" TargetMode="External"/><Relationship Id="rId5" Type="http://schemas.openxmlformats.org/officeDocument/2006/relationships/hyperlink" Target="http://www.bibliotekar.ru/Kvangog/9.htm" TargetMode="External"/><Relationship Id="rId10" Type="http://schemas.openxmlformats.org/officeDocument/2006/relationships/hyperlink" Target="http://ru.clipartlogo.com/premium/detail/pink-princess-castle_60457384.html" TargetMode="External"/><Relationship Id="rId4" Type="http://schemas.openxmlformats.org/officeDocument/2006/relationships/hyperlink" Target="http://www.newpaintart.ru/artists/m/matisse_h/goldfish.php" TargetMode="External"/><Relationship Id="rId9" Type="http://schemas.openxmlformats.org/officeDocument/2006/relationships/hyperlink" Target="http://allpolus.com/projects-proshow-producer/457460-gorod-zolotoy-materialy-dlya-proshow-producer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2888" cy="1470025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869160"/>
            <a:ext cx="4320480" cy="9605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dirty="0" smtClean="0">
                <a:solidFill>
                  <a:schemeClr val="tx2"/>
                </a:solidFill>
                <a:cs typeface="Times New Roman" pitchFamily="18" charset="0"/>
              </a:rPr>
              <a:t>Огарок Аурелия Семеновна</a:t>
            </a:r>
          </a:p>
          <a:p>
            <a:pPr algn="l"/>
            <a:r>
              <a:rPr lang="ru-RU" sz="1800" b="1" dirty="0" smtClean="0">
                <a:solidFill>
                  <a:schemeClr val="tx2"/>
                </a:solidFill>
                <a:cs typeface="Times New Roman" pitchFamily="18" charset="0"/>
              </a:rPr>
              <a:t>учитель изобразительного искусства</a:t>
            </a:r>
          </a:p>
          <a:p>
            <a:pPr algn="l"/>
            <a:r>
              <a:rPr lang="ru-RU" sz="1800" b="1" dirty="0" smtClean="0">
                <a:solidFill>
                  <a:schemeClr val="tx2"/>
                </a:solidFill>
                <a:cs typeface="Times New Roman" pitchFamily="18" charset="0"/>
              </a:rPr>
              <a:t> ДОШ </a:t>
            </a: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I</a:t>
            </a:r>
            <a:r>
              <a:rPr lang="ru-RU" sz="18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III</a:t>
            </a:r>
            <a:r>
              <a:rPr lang="ru-RU" sz="1800" b="1" dirty="0" smtClean="0">
                <a:solidFill>
                  <a:schemeClr val="tx2"/>
                </a:solidFill>
                <a:cs typeface="Times New Roman" pitchFamily="18" charset="0"/>
              </a:rPr>
              <a:t> ступеней № 97</a:t>
            </a:r>
            <a:endParaRPr lang="ru-RU" sz="18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Public\Pictures\color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266306" cy="27482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76470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Цвет. Основы цветоведения.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Фантазийное изображение сказочного царства в сближенной цветовой гамме. «Изумрудный город», «Царство Снежной королевы». 6 класс.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41568" cy="35283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Public\Pictures\color-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20346"/>
            <a:ext cx="2919898" cy="5577005"/>
          </a:xfrm>
          <a:prstGeom prst="rect">
            <a:avLst/>
          </a:prstGeom>
          <a:noFill/>
        </p:spPr>
      </p:pic>
      <p:pic>
        <p:nvPicPr>
          <p:cNvPr id="1029" name="Picture 5" descr="C:\Users\Public\Pictures\color-012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26787"/>
            <a:ext cx="2952328" cy="5579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9172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Назовите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ТЕПЛЫЕ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 и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ХОЛОДНЫЕ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цвета  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861048"/>
            <a:ext cx="720080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АХРОМАТИЧЕСКИЕ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(бесцветные) цвета - только тон</a:t>
            </a:r>
            <a:endParaRPr lang="ru-RU" sz="2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87624" y="1052736"/>
            <a:ext cx="6336704" cy="504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ХРОМАТИЧЕСКИЕ</a:t>
            </a: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(цветные) цвета – цвет + тон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2" name="Picture 4" descr="C:\Users\Public\Pictures\maxresdefault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696075" cy="2209800"/>
          </a:xfrm>
          <a:prstGeom prst="rect">
            <a:avLst/>
          </a:prstGeom>
          <a:noFill/>
        </p:spPr>
      </p:pic>
      <p:pic>
        <p:nvPicPr>
          <p:cNvPr id="2054" name="Picture 6" descr="C:\Users\Public\Pictures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37112"/>
            <a:ext cx="6768752" cy="22051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43608" y="332656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ХРОМОС (греч.) - ЦВЕТ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ДОПОЛНИТЕЛЬНЫЕ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цвета – самые большие цветовые контрасты</a:t>
            </a:r>
            <a:endParaRPr lang="ru-RU" sz="3200" dirty="0"/>
          </a:p>
        </p:txBody>
      </p:sp>
      <p:pic>
        <p:nvPicPr>
          <p:cNvPr id="1026" name="Picture 2" descr="C:\Users\Public\Pictures\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44272" y="1132193"/>
            <a:ext cx="1944214" cy="2793413"/>
          </a:xfrm>
          <a:prstGeom prst="rect">
            <a:avLst/>
          </a:prstGeom>
          <a:noFill/>
        </p:spPr>
      </p:pic>
      <p:pic>
        <p:nvPicPr>
          <p:cNvPr id="1027" name="Picture 3" descr="C:\Users\Public\Pictures\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44692" y="1156109"/>
            <a:ext cx="1944214" cy="2745581"/>
          </a:xfrm>
          <a:prstGeom prst="rect">
            <a:avLst/>
          </a:prstGeom>
          <a:noFill/>
        </p:spPr>
      </p:pic>
      <p:pic>
        <p:nvPicPr>
          <p:cNvPr id="1028" name="Picture 4" descr="C:\Users\Public\Pictures\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051719" y="3284984"/>
            <a:ext cx="1944216" cy="2808312"/>
          </a:xfrm>
          <a:prstGeom prst="rect">
            <a:avLst/>
          </a:prstGeom>
          <a:noFill/>
        </p:spPr>
      </p:pic>
      <p:pic>
        <p:nvPicPr>
          <p:cNvPr id="1029" name="Picture 5" descr="C:\Users\Public\Pictures\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48943" y="3312097"/>
            <a:ext cx="1944218" cy="27540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58052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На каком фоне дополнительные цвета и белый с черным выглядят ярче? Друг на друге или на нейтральном сером?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Насыщенность цвета и его светлота</a:t>
            </a:r>
            <a:endParaRPr lang="ru-RU" sz="3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7" name="Picture 3" descr="C:\Users\Public\Pictures\rastiajka_cve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45" y="1052736"/>
            <a:ext cx="833190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08712"/>
          </a:xfrm>
        </p:spPr>
        <p:txBody>
          <a:bodyPr>
            <a:normAutofit fontScale="40000" lnSpcReduction="20000"/>
          </a:bodyPr>
          <a:lstStyle/>
          <a:p>
            <a:endParaRPr lang="ru-RU" b="1" dirty="0" smtClean="0"/>
          </a:p>
          <a:p>
            <a:r>
              <a:rPr lang="ru-RU" sz="7500" b="1" dirty="0" smtClean="0">
                <a:solidFill>
                  <a:srgbClr val="C00000"/>
                </a:solidFill>
              </a:rPr>
              <a:t>СБЛИЖЕННЫЕ ЦВЕТА </a:t>
            </a:r>
            <a:r>
              <a:rPr lang="ru-RU" sz="7500" b="1" dirty="0" smtClean="0">
                <a:solidFill>
                  <a:schemeClr val="tx2"/>
                </a:solidFill>
              </a:rPr>
              <a:t>– находятся в цветовом круге друг рядом с другом, или получены их смешиванием.</a:t>
            </a:r>
          </a:p>
          <a:p>
            <a:endParaRPr lang="ru-RU" sz="7500" b="1" dirty="0" smtClean="0">
              <a:solidFill>
                <a:schemeClr val="tx2"/>
              </a:solidFill>
            </a:endParaRPr>
          </a:p>
          <a:p>
            <a:r>
              <a:rPr lang="ru-RU" sz="7500" b="1" dirty="0" smtClean="0">
                <a:solidFill>
                  <a:srgbClr val="C00000"/>
                </a:solidFill>
              </a:rPr>
              <a:t>НЮАНС</a:t>
            </a:r>
            <a:r>
              <a:rPr lang="ru-RU" sz="7500" b="1" dirty="0" smtClean="0">
                <a:solidFill>
                  <a:schemeClr val="tx2"/>
                </a:solidFill>
              </a:rPr>
              <a:t> — это едва уловимый переход, оттенок в цвете.</a:t>
            </a:r>
          </a:p>
          <a:p>
            <a:endParaRPr lang="ru-RU" sz="7500" b="1" dirty="0" smtClean="0">
              <a:solidFill>
                <a:schemeClr val="tx2"/>
              </a:solidFill>
            </a:endParaRPr>
          </a:p>
          <a:p>
            <a:r>
              <a:rPr lang="ru-RU" sz="7500" b="1" dirty="0" smtClean="0">
                <a:solidFill>
                  <a:srgbClr val="C00000"/>
                </a:solidFill>
              </a:rPr>
              <a:t>КОНТРАСТНЫЕ ЦВЕТА</a:t>
            </a:r>
            <a:r>
              <a:rPr lang="ru-RU" sz="7500" b="1" dirty="0" smtClean="0">
                <a:solidFill>
                  <a:schemeClr val="tx2"/>
                </a:solidFill>
              </a:rPr>
              <a:t> — находятся в цветовом круге друг напротив друга, полная противоположность.</a:t>
            </a:r>
          </a:p>
          <a:p>
            <a:endParaRPr lang="ru-RU" sz="75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7500" b="1" dirty="0" smtClean="0">
                <a:solidFill>
                  <a:schemeClr val="tx2"/>
                </a:solidFill>
              </a:rPr>
              <a:t>    Картина может быть написана в контрастной цветовой гамме или в нюансной, сближенной.</a:t>
            </a:r>
          </a:p>
          <a:p>
            <a:pPr>
              <a:buNone/>
            </a:pPr>
            <a:endParaRPr lang="ru-RU" sz="75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332656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 какой цветовой гамме выполнены следующие картины?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Public\Pictures\kartina-zvezdnaya-noch-van-g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443" y="3573016"/>
            <a:ext cx="4483021" cy="28018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4008" y="6381328"/>
            <a:ext cx="399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Винсент Ван Гог. Звездная ночь. 1889</a:t>
            </a:r>
            <a:endParaRPr lang="ru-RU" dirty="0"/>
          </a:p>
        </p:txBody>
      </p:sp>
      <p:pic>
        <p:nvPicPr>
          <p:cNvPr id="1029" name="Picture 5" descr="C:\Users\Public\Pictures\sinyak1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366864" cy="277064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4048" y="2996952"/>
            <a:ext cx="3740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Поль Синьяк. Порт в Марселе. 1906</a:t>
            </a:r>
            <a:endParaRPr lang="ru-RU" dirty="0"/>
          </a:p>
        </p:txBody>
      </p:sp>
      <p:pic>
        <p:nvPicPr>
          <p:cNvPr id="1030" name="Picture 6" descr="C:\Users\Public\Pictures\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3398131" cy="45365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536" y="638132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Винсент Ван Гог. Подсолнухи. 1888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mc_kovalchuk_red_fish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880903" cy="6022749"/>
          </a:xfrm>
          <a:prstGeom prst="rect">
            <a:avLst/>
          </a:prstGeom>
          <a:noFill/>
        </p:spPr>
      </p:pic>
      <p:pic>
        <p:nvPicPr>
          <p:cNvPr id="1026" name="Picture 2" descr="C:\Users\Public\Pictures\sinyak03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90" y="764704"/>
            <a:ext cx="4313618" cy="53188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6093296"/>
            <a:ext cx="3448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Красный буй. Поль Синьяк. 1895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623731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Красные рыбы. Анри Матисс. 1912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Изумрудный город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8246" y="1556792"/>
            <a:ext cx="4735445" cy="49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Public\Pictures\16581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384376" cy="503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Дворец Снежной королевы</a:t>
            </a:r>
            <a:endParaRPr lang="ru-RU" sz="3600" dirty="0"/>
          </a:p>
        </p:txBody>
      </p:sp>
      <p:pic>
        <p:nvPicPr>
          <p:cNvPr id="1026" name="Picture 2" descr="C:\Users\Public\Pictures\at580669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88432" cy="5084125"/>
          </a:xfrm>
          <a:prstGeom prst="rect">
            <a:avLst/>
          </a:prstGeom>
          <a:noFill/>
        </p:spPr>
      </p:pic>
      <p:pic>
        <p:nvPicPr>
          <p:cNvPr id="1027" name="Picture 3" descr="C:\Users\Public\Pictures\1634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100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Дворец Снежной королевы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Public\Pictures\zamok-snejnoi-korole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060" y="1388774"/>
            <a:ext cx="3852426" cy="5136570"/>
          </a:xfrm>
          <a:prstGeom prst="rect">
            <a:avLst/>
          </a:prstGeom>
          <a:noFill/>
        </p:spPr>
      </p:pic>
      <p:pic>
        <p:nvPicPr>
          <p:cNvPr id="1027" name="Picture 3" descr="C:\Users\Public\Pictures\dom_deda_moroz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858816" cy="514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848872" cy="5649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Цель урока: </a:t>
            </a:r>
            <a:r>
              <a:rPr lang="ru-RU" sz="2800" b="1" dirty="0" smtClean="0">
                <a:solidFill>
                  <a:schemeClr val="tx2"/>
                </a:solidFill>
              </a:rPr>
              <a:t>расширить понятие о цвете в живописи, основах цветоведения: цветовом круге, основных, составных, теплых и холодных цветах, контрасте и нюансе, насыщенности цвета и его светлоте; учить применять полученные знания в практической работе; развивать цветочувствительность, образное мышление, наблюдательность; совершенствовать навыки работы красками; прививать интерес и любовь к изобразительному искусству.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Розовый город</a:t>
            </a:r>
            <a:endParaRPr lang="ru-RU" sz="3600" dirty="0"/>
          </a:p>
        </p:txBody>
      </p:sp>
      <p:pic>
        <p:nvPicPr>
          <p:cNvPr id="4098" name="Picture 2" descr="C:\Users\Public\Pictures\0003_fantasy_1600_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012" y="1382006"/>
            <a:ext cx="6866356" cy="51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Розовый дворец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Public\Pictures\castillo-magico_301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00808"/>
            <a:ext cx="2530070" cy="4741987"/>
          </a:xfrm>
          <a:prstGeom prst="rect">
            <a:avLst/>
          </a:prstGeom>
          <a:noFill/>
        </p:spPr>
      </p:pic>
      <p:pic>
        <p:nvPicPr>
          <p:cNvPr id="3075" name="Picture 3" descr="C:\Users\Public\Pictures\depositphotos_3795050-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27661"/>
            <a:ext cx="5328592" cy="487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52920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Страна золотого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солнца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Public\Pictures\8fb6642955--kartiny-panno-kartina-solnechnyj-gorod-n3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824536" cy="3657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21099"/>
            <a:ext cx="3544664" cy="52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Используемые ресурсы:</a:t>
            </a:r>
            <a:endParaRPr lang="ru-RU" sz="36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400" u="sng" dirty="0" smtClean="0">
                <a:hlinkClick r:id="rId2"/>
              </a:rPr>
              <a:t>http://maxlozovski.com/articles/kak-podobrat-cvet/</a:t>
            </a:r>
            <a:r>
              <a:rPr lang="ru-RU" sz="1400" u="sng" dirty="0" smtClean="0"/>
              <a:t> - </a:t>
            </a:r>
            <a:r>
              <a:rPr lang="ru-RU" sz="1400" dirty="0" smtClean="0"/>
              <a:t>Статья «Построение цветового круга и сочетание цветов».</a:t>
            </a:r>
            <a:endParaRPr lang="ru-RU" sz="1400" b="1" dirty="0" smtClean="0"/>
          </a:p>
          <a:p>
            <a:r>
              <a:rPr lang="en-US" sz="1400" dirty="0" smtClean="0">
                <a:solidFill>
                  <a:schemeClr val="tx2"/>
                </a:solidFill>
                <a:hlinkClick r:id="rId3"/>
              </a:rPr>
              <a:t>http://impressionnisme.narod.ru/SINYAK/biograph_sinyak.htm</a:t>
            </a:r>
            <a:r>
              <a:rPr lang="ru-RU" sz="1400" dirty="0" smtClean="0">
                <a:solidFill>
                  <a:schemeClr val="tx2"/>
                </a:solidFill>
              </a:rPr>
              <a:t> - Поль Синьяк «Красный буй».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3"/>
              </a:rPr>
              <a:t>http://impressionnisme.narod.ru/SINYAK/biograph_sinyak.htm</a:t>
            </a:r>
            <a:r>
              <a:rPr lang="ru-RU" sz="1400" dirty="0" smtClean="0">
                <a:solidFill>
                  <a:schemeClr val="tx2"/>
                </a:solidFill>
              </a:rPr>
              <a:t> - Поль Синьяк «Порт в Марселе». 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4"/>
              </a:rPr>
              <a:t>http://www.newpaintart.ru/artists/m/matisse_h/goldfish.php</a:t>
            </a:r>
            <a:r>
              <a:rPr lang="ru-RU" sz="1400" dirty="0" smtClean="0">
                <a:solidFill>
                  <a:schemeClr val="tx2"/>
                </a:solidFill>
              </a:rPr>
              <a:t> - Анри Матисс «Красные рыбы». 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5"/>
              </a:rPr>
              <a:t>http://www.bibliotekar.ru/Kvangog/9.htm</a:t>
            </a:r>
            <a:r>
              <a:rPr lang="ru-RU" sz="1400" dirty="0" smtClean="0">
                <a:solidFill>
                  <a:schemeClr val="tx2"/>
                </a:solidFill>
              </a:rPr>
              <a:t> - Винсент Ван Гог «Подсолнухи». 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5"/>
              </a:rPr>
              <a:t>http://www.bibliotekar.ru/Kvangog/9.htm</a:t>
            </a:r>
            <a:r>
              <a:rPr lang="ru-RU" sz="1400" dirty="0" smtClean="0">
                <a:solidFill>
                  <a:schemeClr val="tx2"/>
                </a:solidFill>
              </a:rPr>
              <a:t> - Винсент Ван Гог «Звездная ночь».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6"/>
              </a:rPr>
              <a:t>http://rus-img2.com/izumrudnyy-gorod-risunki</a:t>
            </a:r>
            <a:r>
              <a:rPr lang="ru-RU" sz="1400" dirty="0" smtClean="0">
                <a:solidFill>
                  <a:schemeClr val="tx2"/>
                </a:solidFill>
              </a:rPr>
              <a:t> - Изумрудный город.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7"/>
              </a:rPr>
              <a:t>http://vospitatel.com.ua/zaniatia/izo/zamok-snejnoi-korolevy.html</a:t>
            </a:r>
            <a:r>
              <a:rPr lang="ru-RU" sz="1400" dirty="0" smtClean="0">
                <a:solidFill>
                  <a:schemeClr val="tx2"/>
                </a:solidFill>
              </a:rPr>
              <a:t> - Дворец Снежной королевы.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8"/>
              </a:rPr>
              <a:t>http://smittik.livejournal.com/146602.html?page=1</a:t>
            </a:r>
            <a:r>
              <a:rPr lang="ru-RU" sz="1400" dirty="0" smtClean="0">
                <a:solidFill>
                  <a:schemeClr val="tx2"/>
                </a:solidFill>
              </a:rPr>
              <a:t> - Дворец Снежной королевы.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9"/>
              </a:rPr>
              <a:t>http://allpolus.com/projects-proshow-producer/457460-gorod-zolotoy-materialy-dlya-proshow-producer.html</a:t>
            </a:r>
            <a:r>
              <a:rPr lang="ru-RU" sz="1400" dirty="0" smtClean="0">
                <a:solidFill>
                  <a:schemeClr val="tx2"/>
                </a:solidFill>
              </a:rPr>
              <a:t> - Розовый город.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10"/>
              </a:rPr>
              <a:t>http://ru.clipartlogo.com/premium/detail/pink-princess-castle_60457384.html</a:t>
            </a:r>
            <a:r>
              <a:rPr lang="ru-RU" sz="1400" dirty="0" smtClean="0">
                <a:solidFill>
                  <a:schemeClr val="tx2"/>
                </a:solidFill>
              </a:rPr>
              <a:t> - Розовый дворец.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11"/>
              </a:rPr>
              <a:t>http://vseskazki.su/avtorskie-skazki/n-nosov-rasskazi/neznajka-v-solnechnom-gorode.html?start=8</a:t>
            </a:r>
            <a:r>
              <a:rPr lang="ru-RU" sz="1400" dirty="0" smtClean="0">
                <a:solidFill>
                  <a:schemeClr val="tx2"/>
                </a:solidFill>
              </a:rPr>
              <a:t> – Солнечный город.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12"/>
              </a:rPr>
              <a:t>http://rus-img2.com/solnechnyy-gorod</a:t>
            </a:r>
            <a:r>
              <a:rPr lang="ru-RU" sz="1400" dirty="0" smtClean="0">
                <a:solidFill>
                  <a:schemeClr val="tx2"/>
                </a:solidFill>
              </a:rPr>
              <a:t> - Солнечный город.</a:t>
            </a: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64896" cy="230425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Как называется вид изобразительного искусства, главным выразительным средством которого является ЦВЕТ?</a:t>
            </a:r>
            <a:br>
              <a:rPr lang="ru-RU" sz="36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3200" b="1" i="1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39752" y="2492896"/>
            <a:ext cx="4104456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ЖИВОПИСЬ</a:t>
            </a:r>
            <a:endParaRPr lang="ru-RU" sz="5400" b="1" dirty="0">
              <a:solidFill>
                <a:srgbClr val="C000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149080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ЦВЕТОВЕДЕНИЕ</a:t>
            </a:r>
            <a:r>
              <a:rPr lang="ru-RU" sz="60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 – наука о свойствах цвета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3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ИСТОРИЯ ОТКРЫТИЯ ЦВЕТОВОГО СПЕКТРА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33843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500" b="1" dirty="0" smtClean="0">
                <a:solidFill>
                  <a:schemeClr val="tx2"/>
                </a:solidFill>
              </a:rPr>
              <a:t>В 1676 году физик Исаак Ньютон с помощью трёхгранной призмы разложил белый солнечный свет на цветовой спектр, который содержал 7 цветов: красный, оранжевый, желтый, зеленый, голубой, </a:t>
            </a:r>
            <a:r>
              <a:rPr lang="ru-RU" sz="3500" b="1" dirty="0" smtClean="0">
                <a:solidFill>
                  <a:schemeClr val="tx2"/>
                </a:solidFill>
              </a:rPr>
              <a:t>синий и </a:t>
            </a:r>
            <a:r>
              <a:rPr lang="ru-RU" sz="3500" b="1" dirty="0" smtClean="0">
                <a:solidFill>
                  <a:schemeClr val="tx2"/>
                </a:solidFill>
              </a:rPr>
              <a:t>фиолетовый (радуга).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Public\Pictures\color-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7695239" cy="267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507288" cy="452596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</a:rPr>
              <a:t>Если разложить эти цвета в горизонтальную цветовую линию, то получим картинку цветового спектра,  которую способен увидеть  человеческий глаз. За границей красного и фиолетового лежат невидимые человеческим глазом цвета - инфракрасный и ультрафиолет.</a:t>
            </a:r>
            <a:endParaRPr lang="ru-RU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Public\Pictures\color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8435925" cy="2119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Назовите три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ОСНОВНЫХ</a:t>
            </a:r>
            <a:r>
              <a:rPr lang="ru-RU" sz="32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цвета, их еще называют первичными</a:t>
            </a:r>
          </a:p>
        </p:txBody>
      </p:sp>
      <p:pic>
        <p:nvPicPr>
          <p:cNvPr id="3" name="Picture 2" descr="C:\Users\Public\Pictures\osnovnye_cv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8" y="1700808"/>
            <a:ext cx="9027324" cy="487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Как называются цвета, которые получаются</a:t>
            </a:r>
            <a:br>
              <a:rPr lang="ru-RU" sz="36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при смешивании основных?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Public\Pictures\sostavnye_cve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1268760"/>
            <a:ext cx="8028384" cy="4682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609329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СОСТАВНЫЕ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 (вторичные) цвета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Получение третичных цветов при смешивании основных и составных</a:t>
            </a:r>
          </a:p>
        </p:txBody>
      </p:sp>
      <p:pic>
        <p:nvPicPr>
          <p:cNvPr id="1026" name="Picture 2" descr="C:\Users\Public\Pictures\tretichnye_cve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8928992" cy="4902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88640"/>
            <a:ext cx="9144000" cy="692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Цветовой круг </a:t>
            </a:r>
            <a:r>
              <a:rPr lang="ru-RU" sz="3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– геометрический порядок цветов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Public\Pictures\cvetovoi_kr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0266"/>
            <a:ext cx="6819560" cy="584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32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473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</vt:lpstr>
      <vt:lpstr>Слайд 2</vt:lpstr>
      <vt:lpstr>Как называется вид изобразительного искусства, главным выразительным средством которого является ЦВЕТ?  </vt:lpstr>
      <vt:lpstr>ИСТОРИЯ ОТКРЫТИЯ ЦВЕТОВОГО СПЕКТРА</vt:lpstr>
      <vt:lpstr>Слайд 5</vt:lpstr>
      <vt:lpstr>Назовите три ОСНОВНЫХ цвета, их еще называют первичными</vt:lpstr>
      <vt:lpstr>Как называются цвета, которые получаются  при смешивании основных? </vt:lpstr>
      <vt:lpstr>Получение третичных цветов при смешивании основных и составных</vt:lpstr>
      <vt:lpstr>Слайд 9</vt:lpstr>
      <vt:lpstr>     </vt:lpstr>
      <vt:lpstr>АХРОМАТИЧЕСКИЕ (бесцветные) цвета - только тон</vt:lpstr>
      <vt:lpstr>ДОПОЛНИТЕЛЬНЫЕ цвета – самые большие цветовые контрасты</vt:lpstr>
      <vt:lpstr>Насыщенность цвета и его светлота</vt:lpstr>
      <vt:lpstr>Слайд 14</vt:lpstr>
      <vt:lpstr>Слайд 15</vt:lpstr>
      <vt:lpstr>Слайд 16</vt:lpstr>
      <vt:lpstr>Изумрудный город</vt:lpstr>
      <vt:lpstr>Дворец Снежной королевы</vt:lpstr>
      <vt:lpstr>Дворец Снежной королевы</vt:lpstr>
      <vt:lpstr>Розовый город</vt:lpstr>
      <vt:lpstr>Розовый дворец</vt:lpstr>
      <vt:lpstr>Страна золотого солнца</vt:lpstr>
      <vt:lpstr>Используемые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Цветоведение 6 класс</dc:title>
  <dc:creator>Огарок Аурелия</dc:creator>
  <cp:lastModifiedBy>пользователь</cp:lastModifiedBy>
  <cp:revision>253</cp:revision>
  <dcterms:created xsi:type="dcterms:W3CDTF">2015-05-24T10:42:30Z</dcterms:created>
  <dcterms:modified xsi:type="dcterms:W3CDTF">2015-11-15T09:53:10Z</dcterms:modified>
</cp:coreProperties>
</file>