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9" r:id="rId2"/>
    <p:sldId id="257" r:id="rId3"/>
    <p:sldId id="277" r:id="rId4"/>
    <p:sldId id="290" r:id="rId5"/>
    <p:sldId id="292" r:id="rId6"/>
    <p:sldId id="305" r:id="rId7"/>
    <p:sldId id="293" r:id="rId8"/>
    <p:sldId id="306" r:id="rId9"/>
    <p:sldId id="304" r:id="rId10"/>
    <p:sldId id="298" r:id="rId11"/>
    <p:sldId id="258" r:id="rId12"/>
    <p:sldId id="271" r:id="rId13"/>
    <p:sldId id="259" r:id="rId14"/>
    <p:sldId id="273" r:id="rId15"/>
    <p:sldId id="260" r:id="rId16"/>
    <p:sldId id="262" r:id="rId17"/>
    <p:sldId id="263" r:id="rId18"/>
    <p:sldId id="265" r:id="rId19"/>
    <p:sldId id="274" r:id="rId20"/>
    <p:sldId id="268" r:id="rId21"/>
    <p:sldId id="302" r:id="rId22"/>
    <p:sldId id="307" r:id="rId23"/>
    <p:sldId id="301" r:id="rId24"/>
    <p:sldId id="276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00" autoAdjust="0"/>
    <p:restoredTop sz="90993" autoAdjust="0"/>
  </p:normalViewPr>
  <p:slideViewPr>
    <p:cSldViewPr>
      <p:cViewPr varScale="1">
        <p:scale>
          <a:sx n="69" d="100"/>
          <a:sy n="69" d="100"/>
        </p:scale>
        <p:origin x="-45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81D67-5E4F-4170-9783-9B0746ACDFC9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DB81A-55A8-4245-AA68-E568975DA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DB81A-55A8-4245-AA68-E568975DA32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3A894-AF96-4D94-90B1-ABD3B3AD659C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2;&#1089;&#1077;%20&#1087;&#1088;&#1086;&#1095;&#1080;&#1077;\Desktop\&#1075;&#1077;&#1088;&#1086;&#1080;%20&#1088;&#1086;&#1089;&#1089;&#1080;&#1080;\&#1075;&#1077;&#1088;&#1086;&#1080;%20&#1088;&#1086;&#1089;&#1089;&#1080;&#1080;%20&#1084;&#1086;&#1077;&#1081;.wmv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epo.ucoz.com/images/12june/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548680"/>
            <a:ext cx="8964488" cy="54014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9 </a:t>
            </a:r>
            <a:r>
              <a:rPr lang="ru-RU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декабря – день </a:t>
            </a:r>
          </a:p>
          <a:p>
            <a:pPr algn="ctr"/>
            <a:r>
              <a:rPr lang="ru-RU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Героя России</a:t>
            </a:r>
            <a:endParaRPr lang="ru-RU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42484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2400" dirty="0" smtClean="0"/>
              <a:t>В 1975 году полные кавалеры ордена Славы получили равные права с Героями Советского Союза.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Орден Святого Георгия и знак отличия - Георгиевский крест были возвращены в Российскую Федерацию в 1992 году. </a:t>
            </a:r>
            <a:endParaRPr lang="ru-RU" sz="2400" dirty="0" smtClean="0"/>
          </a:p>
          <a:p>
            <a:endParaRPr lang="ru-RU" sz="2400" dirty="0" smtClean="0"/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Герой </a:t>
            </a:r>
            <a:r>
              <a:rPr lang="ru-RU" sz="2400" dirty="0" smtClean="0"/>
              <a:t>Российской Федерации и знак особого отличия - медаль "Золотая Звезда" были установлены 20 марта 1992 года. </a:t>
            </a:r>
          </a:p>
          <a:p>
            <a:pPr lvl="0"/>
            <a:endParaRPr lang="ru-RU" sz="2400" dirty="0" smtClean="0"/>
          </a:p>
          <a:p>
            <a:pPr>
              <a:buFont typeface="Wingdings" pitchFamily="2" charset="2"/>
              <a:buChar char="q"/>
            </a:pPr>
            <a:endParaRPr lang="ru-RU" sz="2400" dirty="0"/>
          </a:p>
        </p:txBody>
      </p:sp>
      <p:pic>
        <p:nvPicPr>
          <p:cNvPr id="4" name="Picture 2" descr="Hero of the Russian Federation med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924944"/>
            <a:ext cx="2483768" cy="3731615"/>
          </a:xfrm>
          <a:prstGeom prst="rect">
            <a:avLst/>
          </a:prstGeom>
          <a:noFill/>
        </p:spPr>
      </p:pic>
      <p:pic>
        <p:nvPicPr>
          <p:cNvPr id="5122" name="Picture 2" descr="http://www.iconsofrussia.com/i/book/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88640"/>
            <a:ext cx="3456384" cy="3366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3640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Первым </a:t>
            </a:r>
            <a:r>
              <a:rPr lang="ru-RU" sz="2400" dirty="0" smtClean="0"/>
              <a:t>удостоен </a:t>
            </a:r>
            <a:r>
              <a:rPr lang="ru-RU" sz="2400" dirty="0"/>
              <a:t>звания Героя </a:t>
            </a:r>
            <a:r>
              <a:rPr lang="ru-RU" sz="2400" dirty="0" smtClean="0"/>
              <a:t>РФ стал </a:t>
            </a:r>
            <a:r>
              <a:rPr lang="ru-RU" sz="2400" dirty="0"/>
              <a:t>начальник Липецкого центра боевой подготовки </a:t>
            </a:r>
            <a:r>
              <a:rPr lang="ru-RU" sz="2400" dirty="0" smtClean="0"/>
              <a:t>лётного </a:t>
            </a:r>
            <a:r>
              <a:rPr lang="ru-RU" sz="2400" dirty="0"/>
              <a:t>состава генерал-майор авиации </a:t>
            </a:r>
            <a:r>
              <a:rPr lang="ru-RU" sz="2400" dirty="0" err="1">
                <a:solidFill>
                  <a:srgbClr val="FF0000"/>
                </a:solidFill>
              </a:rPr>
              <a:t>Суламбек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Сусаркулович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Осканов</a:t>
            </a:r>
            <a:r>
              <a:rPr lang="ru-RU" sz="2400" dirty="0" smtClean="0"/>
              <a:t>(</a:t>
            </a:r>
            <a:r>
              <a:rPr lang="ru-RU" sz="2400" dirty="0" smtClean="0"/>
              <a:t>указ Президента </a:t>
            </a:r>
            <a:r>
              <a:rPr lang="ru-RU" sz="2400" dirty="0"/>
              <a:t>РФ № 384 от 11 апреля 1992 года </a:t>
            </a:r>
            <a:r>
              <a:rPr lang="ru-RU" sz="2400" dirty="0" smtClean="0"/>
              <a:t>–награжден посмертно</a:t>
            </a:r>
            <a:r>
              <a:rPr lang="ru-RU" sz="2400" dirty="0"/>
              <a:t>). </a:t>
            </a:r>
            <a:r>
              <a:rPr lang="ru-RU" sz="2400" dirty="0" smtClean="0"/>
              <a:t>При </a:t>
            </a:r>
            <a:r>
              <a:rPr lang="ru-RU" sz="2400" dirty="0"/>
              <a:t>выполнении 7 февраля 1992 года лётного задания на </a:t>
            </a:r>
            <a:r>
              <a:rPr lang="ru-RU" sz="2400" dirty="0" smtClean="0"/>
              <a:t>самолёте МиГ-29 произошёл </a:t>
            </a:r>
            <a:r>
              <a:rPr lang="ru-RU" sz="2400" dirty="0"/>
              <a:t>отказ техники, и генерал </a:t>
            </a:r>
            <a:r>
              <a:rPr lang="ru-RU" sz="2400" dirty="0" err="1"/>
              <a:t>Осканов</a:t>
            </a:r>
            <a:r>
              <a:rPr lang="ru-RU" sz="2400" dirty="0"/>
              <a:t> ценой своей жизни предотвратил падение самолёта на населённый пункт. </a:t>
            </a:r>
          </a:p>
        </p:txBody>
      </p:sp>
      <p:pic>
        <p:nvPicPr>
          <p:cNvPr id="7170" name="Picture 2" descr="http://vaynah.su/_nw/6/82309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88640"/>
            <a:ext cx="3288236" cy="47525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5157192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Вдове С. С. </a:t>
            </a:r>
            <a:r>
              <a:rPr lang="ru-RU" sz="2400" dirty="0" err="1" smtClean="0"/>
              <a:t>Осканова</a:t>
            </a:r>
            <a:r>
              <a:rPr lang="ru-RU" sz="2400" dirty="0" smtClean="0"/>
              <a:t> была вручена медаль «Золотая Звезда» № 2, потому что в решили, что Герой России № 1 должен был быть живым.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548680"/>
            <a:ext cx="4086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Медаль «Золотая Звезда» № 1 была вручена лётчику-космонавту </a:t>
            </a:r>
            <a:r>
              <a:rPr lang="ru-RU" sz="2400" dirty="0" err="1" smtClean="0">
                <a:solidFill>
                  <a:srgbClr val="FF0000"/>
                </a:solidFill>
              </a:rPr>
              <a:t>Крикалёву</a:t>
            </a:r>
            <a:r>
              <a:rPr lang="ru-RU" sz="2400" dirty="0" smtClean="0">
                <a:solidFill>
                  <a:srgbClr val="FF0000"/>
                </a:solidFill>
              </a:rPr>
              <a:t> Сергею Константиновичу</a:t>
            </a:r>
            <a:r>
              <a:rPr lang="ru-RU" sz="2400" dirty="0" smtClean="0"/>
              <a:t> за выполнение длительного космического полёта на орбитальной станции «Мир». Звание Героя Российской Федерации ему было присвоено указом Президента РФ в этот же день (11 апреля 1992 года), но более поздним указом (№ 387).</a:t>
            </a:r>
            <a:endParaRPr lang="ru-RU" sz="2400" dirty="0"/>
          </a:p>
        </p:txBody>
      </p:sp>
      <p:pic>
        <p:nvPicPr>
          <p:cNvPr id="27650" name="Picture 2" descr="http://zhitejnik.ru/uploads/posts/2011-03/thumbs/1300773299_krikal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4260473" cy="54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260648"/>
            <a:ext cx="52200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Сергей Александрович Солнечников</a:t>
            </a:r>
            <a:r>
              <a:rPr lang="ru-RU" sz="2800" dirty="0" smtClean="0"/>
              <a:t> </a:t>
            </a:r>
            <a:endParaRPr lang="ru-RU" sz="2800" dirty="0" smtClean="0"/>
          </a:p>
          <a:p>
            <a:r>
              <a:rPr lang="ru-RU" sz="2400" dirty="0" smtClean="0"/>
              <a:t>Герой Российской Федерации</a:t>
            </a:r>
            <a:r>
              <a:rPr lang="ru-RU" sz="2400" dirty="0" smtClean="0"/>
              <a:t> (2012).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dirty="0"/>
              <a:t> </a:t>
            </a:r>
            <a:r>
              <a:rPr lang="ru-RU" sz="2400" dirty="0" smtClean="0"/>
              <a:t>Р</a:t>
            </a:r>
            <a:r>
              <a:rPr lang="ru-RU" sz="2400" dirty="0" smtClean="0"/>
              <a:t>оссийский</a:t>
            </a:r>
            <a:r>
              <a:rPr lang="ru-RU" sz="2400" dirty="0"/>
              <a:t> офицер, </a:t>
            </a:r>
            <a:r>
              <a:rPr lang="ru-RU" sz="2400" dirty="0" smtClean="0"/>
              <a:t> майор войск </a:t>
            </a:r>
            <a:r>
              <a:rPr lang="ru-RU" sz="2400" dirty="0" smtClean="0"/>
              <a:t>связи, </a:t>
            </a:r>
            <a:r>
              <a:rPr lang="ru-RU" sz="2400" dirty="0" smtClean="0"/>
              <a:t>ценой </a:t>
            </a:r>
            <a:r>
              <a:rPr lang="ru-RU" sz="2400" dirty="0"/>
              <a:t>своей жизни спасший подчинённых ему солдат при взрыве боевой гранаты</a:t>
            </a:r>
            <a:r>
              <a:rPr lang="ru-RU" sz="2800" dirty="0"/>
              <a:t>. </a:t>
            </a:r>
          </a:p>
        </p:txBody>
      </p:sp>
      <p:pic>
        <p:nvPicPr>
          <p:cNvPr id="6146" name="Picture 2" descr="Солнечников Сергей Александров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3724365" cy="53285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 descr="http://odin.ya1.ru/uploads/posts/2012-04/thumbs/1333748643_kombat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356992"/>
            <a:ext cx="4248910" cy="3191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493204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28 марта 2012 года во время учений солдат, проходящий военную службу по призыву, — 19-летний рядовой Максим Журавлёв из положения «стоя» неудачно бросил гранату РГД-5. Боеприпас попал в край переднего бруствера, ограждавшего огневую позицию, срикошетил и отлетел в зону поражения сослуживцев. Майор мгновенно осознал произошедшее, оттолкнул растерявшегося солдата и накрыл собой гранату. Через полтора часа майор скончался на операционном столе от полученных ранений, несовместимых с жизнью.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  <p:pic>
        <p:nvPicPr>
          <p:cNvPr id="5" name="Picture 2" descr="http://2krota.ru/uploads/posts/2012-04/KombatSerggeroy-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32656"/>
            <a:ext cx="3563888" cy="2808312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http://img.istpravda.com.ua/images/doc/8/2/82b4cd5-014wxw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356992"/>
            <a:ext cx="3528392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60841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2 </a:t>
            </a:r>
            <a:r>
              <a:rPr lang="ru-RU" sz="2400" dirty="0"/>
              <a:t>апреля </a:t>
            </a:r>
            <a:r>
              <a:rPr lang="ru-RU" sz="2400" dirty="0" smtClean="0"/>
              <a:t>2012 года</a:t>
            </a:r>
            <a:r>
              <a:rPr lang="ru-RU" sz="2400" dirty="0"/>
              <a:t> С. А. Солнечников с воинскими почестями похоронен на городском кладбище </a:t>
            </a:r>
            <a:r>
              <a:rPr lang="ru-RU" sz="2400" dirty="0" smtClean="0"/>
              <a:t>в </a:t>
            </a:r>
            <a:r>
              <a:rPr lang="ru-RU" sz="2400" dirty="0"/>
              <a:t>городе Волжский Волгоградской </a:t>
            </a:r>
            <a:r>
              <a:rPr lang="ru-RU" sz="2400" dirty="0" smtClean="0"/>
              <a:t>области.</a:t>
            </a:r>
            <a:endParaRPr lang="ru-RU" sz="2400" dirty="0"/>
          </a:p>
        </p:txBody>
      </p:sp>
      <p:pic>
        <p:nvPicPr>
          <p:cNvPr id="4" name="Picture 2" descr="http://www.rusdemotivator.ru/uploads/04-25-12/1335379305-major-solnce-nikto-krome-men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0"/>
            <a:ext cx="3635896" cy="64533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844824"/>
            <a:ext cx="53640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pPr algn="just"/>
            <a:r>
              <a:rPr lang="ru-RU" sz="2400" dirty="0" smtClean="0"/>
              <a:t>2 </a:t>
            </a:r>
            <a:r>
              <a:rPr lang="ru-RU" sz="2400" dirty="0" smtClean="0"/>
              <a:t>апреля 2012 года Дума г. Благовещенска, приняла решение назвать одну из улиц нового квартала города именем Сергея </a:t>
            </a:r>
            <a:r>
              <a:rPr lang="ru-RU" sz="2400" dirty="0" err="1" smtClean="0"/>
              <a:t>Солнечникова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24 апреля 2012 года в Белогорске была открыта памятная стела майору Сергею </a:t>
            </a:r>
            <a:r>
              <a:rPr lang="ru-RU" sz="2400" dirty="0" err="1" smtClean="0"/>
              <a:t>Солнечникову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pPr algn="just"/>
            <a:r>
              <a:rPr lang="ru-RU" sz="2400" dirty="0" smtClean="0"/>
              <a:t>7 мая 2012 года в Белогорске на Аллее Славы установлена плита со звездой в память о Герое России майоре Сергее </a:t>
            </a:r>
            <a:r>
              <a:rPr lang="ru-RU" sz="2400" dirty="0" err="1" smtClean="0"/>
              <a:t>Солнечникове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476672"/>
            <a:ext cx="38884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Майор Сергей Солнечников совершил свой подвиг ровно через десять лет после такого же подвига Героя России сержанта С. А. </a:t>
            </a:r>
            <a:r>
              <a:rPr lang="ru-RU" sz="2400" dirty="0" err="1"/>
              <a:t>Бурнаева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400" dirty="0" smtClean="0"/>
              <a:t>28 </a:t>
            </a:r>
            <a:r>
              <a:rPr lang="ru-RU" sz="2400" dirty="0"/>
              <a:t>марта 2002 года во время спецоперации </a:t>
            </a:r>
            <a:r>
              <a:rPr lang="ru-RU" sz="2400" dirty="0" smtClean="0"/>
              <a:t>в городе</a:t>
            </a:r>
            <a:r>
              <a:rPr lang="ru-RU" sz="2400" dirty="0"/>
              <a:t> Аргун Чеченской Республики Сергей </a:t>
            </a:r>
            <a:r>
              <a:rPr lang="ru-RU" sz="2400" dirty="0" err="1"/>
              <a:t>Бурнаев</a:t>
            </a:r>
            <a:r>
              <a:rPr lang="ru-RU" sz="2400" dirty="0"/>
              <a:t> закрыл своим телом брошенную боевиками гранату и погиб так же, защищая своих </a:t>
            </a:r>
            <a:r>
              <a:rPr lang="ru-RU" sz="2400" dirty="0" smtClean="0"/>
              <a:t>товарищей.</a:t>
            </a:r>
            <a:endParaRPr lang="ru-RU" sz="2400" dirty="0"/>
          </a:p>
        </p:txBody>
      </p:sp>
      <p:pic>
        <p:nvPicPr>
          <p:cNvPr id="4" name="Picture 2" descr="http://www.likt590.ru/project/kolokol/byrna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4464496" cy="5904656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117693"/>
            <a:ext cx="52920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Андрей Алексеевич </a:t>
            </a:r>
            <a:r>
              <a:rPr lang="ru-RU" sz="2400" b="1" dirty="0" smtClean="0">
                <a:solidFill>
                  <a:srgbClr val="FF0000"/>
                </a:solidFill>
              </a:rPr>
              <a:t>Туркин</a:t>
            </a:r>
            <a:r>
              <a:rPr lang="ru-RU" sz="2400" dirty="0"/>
              <a:t> </a:t>
            </a:r>
            <a:endParaRPr lang="ru-RU" sz="2400" dirty="0" smtClean="0"/>
          </a:p>
          <a:p>
            <a:pPr algn="just"/>
            <a:r>
              <a:rPr lang="ru-RU" sz="2400" dirty="0" smtClean="0"/>
              <a:t>(21 октября 1975 года, г. Орск, СССР — 3 </a:t>
            </a:r>
            <a:r>
              <a:rPr lang="ru-RU" sz="2400" dirty="0"/>
              <a:t>сентября 2004 года, г. Беслан, Северная Осетия — </a:t>
            </a:r>
            <a:r>
              <a:rPr lang="ru-RU" sz="2400" dirty="0" err="1"/>
              <a:t>Алания,Россия</a:t>
            </a:r>
            <a:r>
              <a:rPr lang="ru-RU" sz="2400" dirty="0"/>
              <a:t>) — офицер Управления «В» («Вымпел») Центра специального назначения Федеральной службы безопасности Российской Федерации, лейтенант, погибший при освобождении заложников во время теракта в Беслане. Посмертно удостоен звания Героя Российской </a:t>
            </a:r>
            <a:r>
              <a:rPr lang="ru-RU" sz="2400" dirty="0" smtClean="0"/>
              <a:t>Федерации</a:t>
            </a:r>
            <a:r>
              <a:rPr lang="ru-RU" sz="2400" dirty="0" smtClean="0"/>
              <a:t>(медаль </a:t>
            </a:r>
            <a:r>
              <a:rPr lang="ru-RU" sz="2400" dirty="0" smtClean="0"/>
              <a:t>№ 830).</a:t>
            </a:r>
            <a:endParaRPr lang="ru-RU" sz="2400" dirty="0"/>
          </a:p>
        </p:txBody>
      </p:sp>
      <p:pic>
        <p:nvPicPr>
          <p:cNvPr id="2050" name="Picture 2" descr="Андрей Турк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528392" cy="44348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4941168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Вместе с группой «Вымпел» </a:t>
            </a:r>
            <a:r>
              <a:rPr lang="ru-RU" sz="2400" dirty="0" smtClean="0"/>
              <a:t>Андрей Туркин </a:t>
            </a:r>
            <a:r>
              <a:rPr lang="ru-RU" sz="2400" dirty="0" smtClean="0"/>
              <a:t>прибыл в город Беслан Республики Северная Осетия — Алания, в </a:t>
            </a:r>
            <a:r>
              <a:rPr lang="ru-RU" sz="2400" dirty="0" smtClean="0"/>
              <a:t>котором</a:t>
            </a:r>
          </a:p>
          <a:p>
            <a:pPr algn="just"/>
            <a:r>
              <a:rPr lang="ru-RU" sz="2400" dirty="0" smtClean="0"/>
              <a:t> 1 сентября 2004 года группа в составе 32-х террористов захватила свыше тысячи детей и взрослых в здании школы № 1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После того как на третий день в спортзале, где содержались большинство заложников, произошли взрывы, вызвавшие частичное обрушение крыши и стен спортзала, выжившие люди стали разбегаться. Штурмовая группа Андрея получила приказ на штурм здания, так как боевики открыли ожесточённый огонь по заложникам. Еще в начале штурма Туркин получил ранение, когда он в составе своего подразделения под мощным огнём боевиков ворвался в здание школы, но не вышел из боя. </a:t>
            </a:r>
          </a:p>
        </p:txBody>
      </p:sp>
      <p:pic>
        <p:nvPicPr>
          <p:cNvPr id="25604" name="Picture 4" descr="http://www.gazeta.ru/2004/09/16/images/i4_133684_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140968"/>
            <a:ext cx="6552728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820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Прикрывая огнём спасение заложников, лейтенант Туркин лично уничтожил одного террориста в столовой, куда боевики перегнали многих выживших после взрывов в спортзале заложников. Когда другой бандит бросил в скопление людей гранату, Андрей Туркин закрыл их своим телом, ценой собственной жизни сохранив заложников.</a:t>
            </a:r>
            <a:endParaRPr lang="ru-RU" sz="2400" dirty="0"/>
          </a:p>
        </p:txBody>
      </p:sp>
      <p:pic>
        <p:nvPicPr>
          <p:cNvPr id="4" name="Picture 6" descr="http://www.stihi.ru/pics/2009/06/19/2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3168352" cy="3922722"/>
          </a:xfrm>
          <a:prstGeom prst="rect">
            <a:avLst/>
          </a:prstGeom>
          <a:noFill/>
        </p:spPr>
      </p:pic>
      <p:pic>
        <p:nvPicPr>
          <p:cNvPr id="5" name="Picture 2" descr="http://cs5957.userapi.com/u12384610/-14/x_d5655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564904"/>
            <a:ext cx="3207774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0"/>
            <a:ext cx="7128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Герой России</a:t>
            </a:r>
            <a:r>
              <a:rPr lang="ru-RU" sz="2800" dirty="0" smtClean="0"/>
              <a:t>—звание</a:t>
            </a:r>
            <a:r>
              <a:rPr lang="ru-RU" sz="2800" dirty="0"/>
              <a:t>, присваиваемое за заслуги перед государством и народом, связанные с совершением геройского подвига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Picture 2" descr="http://zabort.ru/uploads/images/00/60/57/2010/11/06/2aa5cf87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3" y="1988840"/>
            <a:ext cx="6330191" cy="446449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3068960"/>
            <a:ext cx="5364088" cy="3528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</a:t>
            </a:r>
            <a:r>
              <a:rPr lang="ru-RU" sz="2400" dirty="0"/>
              <a:t>Краснодарском крае, в станице Динской, </a:t>
            </a:r>
            <a:r>
              <a:rPr lang="ru-RU" sz="2400" dirty="0" smtClean="0"/>
              <a:t>МБОУ </a:t>
            </a:r>
            <a:r>
              <a:rPr lang="ru-RU" sz="2400" dirty="0"/>
              <a:t>СОШ №1 носит его </a:t>
            </a:r>
            <a:r>
              <a:rPr lang="ru-RU" sz="2400" dirty="0" smtClean="0"/>
              <a:t>имя. </a:t>
            </a:r>
            <a:endParaRPr lang="ru-RU" sz="2400" dirty="0"/>
          </a:p>
          <a:p>
            <a:r>
              <a:rPr lang="ru-RU" sz="2400" dirty="0"/>
              <a:t>В городе Краснодаре на здании Академии маркетинга и социально-информационных технологий (ИМСИТ), где учился Андрей Туркин, установлена мемориальная доска в память о подвиге Героя.</a:t>
            </a:r>
          </a:p>
        </p:txBody>
      </p:sp>
      <p:pic>
        <p:nvPicPr>
          <p:cNvPr id="22530" name="Picture 2" descr="http://upload.wikimedia.org/wikipedia/commons/thumb/a/a6/%D0%91%D1%8E%D1%81%D1%82_%D0%90%D0%BD%D0%B4%D1%80%D0%B5%D1%8F_%D0%A2%D1%83%D1%80%D0%BA%D0%B8%D0%BD%D0%B0.JPG/220px-%D0%91%D1%8E%D1%81%D1%82_%D0%90%D0%BD%D0%B4%D1%80%D0%B5%D1%8F_%D0%A2%D1%83%D1%80%D0%BA%D0%B8%D0%BD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430637" cy="3248217"/>
          </a:xfrm>
          <a:prstGeom prst="rect">
            <a:avLst/>
          </a:prstGeom>
          <a:noFill/>
        </p:spPr>
      </p:pic>
      <p:pic>
        <p:nvPicPr>
          <p:cNvPr id="22532" name="Picture 4" descr="http://www.new.imsit.ru/upload/image/news/17.02.2012_69_3/1_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3240360" cy="26642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43808" y="0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Похоронен на Николо-Архангельском кладбище г. Москвы.</a:t>
            </a:r>
          </a:p>
          <a:p>
            <a:r>
              <a:rPr lang="ru-RU" sz="2400" dirty="0" smtClean="0"/>
              <a:t>На родине Героя в городе Орске в Сквере </a:t>
            </a:r>
            <a:endParaRPr lang="ru-RU" sz="2400" dirty="0" smtClean="0"/>
          </a:p>
          <a:p>
            <a:r>
              <a:rPr lang="ru-RU" sz="2400" dirty="0" smtClean="0"/>
              <a:t>Героев </a:t>
            </a:r>
            <a:r>
              <a:rPr lang="ru-RU" sz="2400" dirty="0" smtClean="0"/>
              <a:t>на Аллее Славы установлен бюст Героя России.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771800" y="1844824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Имя Героя Российской Федерации лейтенанта Андрея Туркина присвоено кадетскому классу </a:t>
            </a:r>
            <a:r>
              <a:rPr lang="ru-RU" sz="2400" dirty="0" err="1" smtClean="0"/>
              <a:t>Орской</a:t>
            </a:r>
            <a:r>
              <a:rPr lang="ru-RU" sz="2400" dirty="0" smtClean="0"/>
              <a:t> кадетской школы № 53.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0"/>
            <a:ext cx="806489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/>
              <a:t>Президент России Владимир Путин 25.11.2015 подписал указ «О награждении государственными наградами Российской Федерации военнослужащих Вооруженных Сил Российской Федерации</a:t>
            </a:r>
            <a:r>
              <a:rPr lang="ru-RU" sz="2400" dirty="0" smtClean="0"/>
              <a:t>»,участвующих в военных операциях  в Сирии. </a:t>
            </a:r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endParaRPr lang="ru-RU" dirty="0"/>
          </a:p>
        </p:txBody>
      </p:sp>
      <p:pic>
        <p:nvPicPr>
          <p:cNvPr id="3074" name="Picture 2" descr="http://www.trud.ru/userfiles/gallery/ec/m_ecc19b85dccd364ad1376993a1c2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4045632" cy="35611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2060849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076" name="Picture 4" descr="https://avatars.mds.yandex.net/get-ynews/56852/98ce9bd29b12c82649224f8c4562ff6d/270x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36912"/>
            <a:ext cx="3672408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556792"/>
            <a:ext cx="75608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endParaRPr lang="ru-RU" sz="2400" dirty="0" smtClean="0"/>
          </a:p>
          <a:p>
            <a:pPr lvl="0">
              <a:buFont typeface="Wingdings" pitchFamily="2" charset="2"/>
              <a:buChar char="q"/>
            </a:pPr>
            <a:endParaRPr lang="ru-RU" sz="2400" dirty="0" smtClean="0"/>
          </a:p>
          <a:p>
            <a:endParaRPr lang="ru-RU" dirty="0"/>
          </a:p>
        </p:txBody>
      </p:sp>
      <p:pic>
        <p:nvPicPr>
          <p:cNvPr id="45058" name="Picture 2" descr="http://www.lipetskmedia.ru/images/news_/061/531_bi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04864"/>
            <a:ext cx="5688632" cy="436431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260648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/>
              <a:t>Среди них </a:t>
            </a:r>
            <a:r>
              <a:rPr lang="ru-RU" sz="2400" dirty="0" err="1" smtClean="0"/>
              <a:t>липчанин</a:t>
            </a:r>
            <a:r>
              <a:rPr lang="ru-RU" sz="2400" dirty="0" smtClean="0"/>
              <a:t> Олег Пешков – погибший пилот сбитого в Сирии 24 ноября 2015 бомбардировщика Су-24.</a:t>
            </a:r>
          </a:p>
          <a:p>
            <a:pPr lvl="0" algn="just"/>
            <a:r>
              <a:rPr lang="ru-RU" sz="2400" dirty="0" smtClean="0"/>
              <a:t>За героизм, мужество и отвагу, проявленные при исполнении воинского долга, подполковнику Пешкову Олегу Анатольевичу присвоено звание Героя Российской Федерации (посмертно)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247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04664"/>
            <a:ext cx="49320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solidFill>
                  <a:srgbClr val="FF0000"/>
                </a:solidFill>
              </a:rPr>
              <a:t>Выживший штурман российского бомбардировщика, </a:t>
            </a:r>
            <a:r>
              <a:rPr lang="ru-RU" sz="2400" dirty="0" smtClean="0"/>
              <a:t>капитан </a:t>
            </a:r>
            <a:r>
              <a:rPr lang="ru-RU" sz="2400" dirty="0" smtClean="0"/>
              <a:t>Константин </a:t>
            </a:r>
            <a:r>
              <a:rPr lang="ru-RU" sz="2400" dirty="0" err="1" smtClean="0"/>
              <a:t>Мурахтин</a:t>
            </a:r>
            <a:r>
              <a:rPr lang="ru-RU" sz="2400" dirty="0" smtClean="0"/>
              <a:t>, награжден орденом Мужества. </a:t>
            </a:r>
            <a:r>
              <a:rPr lang="ru-RU" sz="2400" dirty="0" err="1" smtClean="0"/>
              <a:t>Липчанин</a:t>
            </a:r>
            <a:r>
              <a:rPr lang="ru-RU" sz="2400" dirty="0" smtClean="0"/>
              <a:t> </a:t>
            </a:r>
            <a:r>
              <a:rPr lang="ru-RU" sz="2400" dirty="0" smtClean="0"/>
              <a:t>Константин </a:t>
            </a:r>
            <a:r>
              <a:rPr lang="ru-RU" sz="2400" dirty="0" err="1" smtClean="0"/>
              <a:t>Мурахтин</a:t>
            </a:r>
            <a:r>
              <a:rPr lang="ru-RU" sz="2400" dirty="0" smtClean="0"/>
              <a:t> в 2014 году был штурманом в экипаже Станислава Гасанова на конкурсе «Авиадартс-2014» </a:t>
            </a:r>
            <a:r>
              <a:rPr lang="ru-RU" sz="2400" dirty="0" smtClean="0"/>
              <a:t>.Этот </a:t>
            </a:r>
            <a:r>
              <a:rPr lang="ru-RU" sz="2400" dirty="0" smtClean="0"/>
              <a:t>экипаж стал лучшим в номинации «Фронтовая бомбардировочная авиация». Капитану </a:t>
            </a:r>
            <a:r>
              <a:rPr lang="ru-RU" sz="2400" dirty="0" err="1" smtClean="0"/>
              <a:t>Мурахтину</a:t>
            </a:r>
            <a:r>
              <a:rPr lang="ru-RU" sz="2400" dirty="0" smtClean="0"/>
              <a:t> 39 лет, </a:t>
            </a:r>
            <a:r>
              <a:rPr lang="ru-RU" sz="2400" dirty="0" smtClean="0"/>
              <a:t>живет </a:t>
            </a:r>
            <a:r>
              <a:rPr lang="ru-RU" sz="2400" dirty="0" smtClean="0"/>
              <a:t>в Липецке, в 1998 году </a:t>
            </a:r>
            <a:r>
              <a:rPr lang="ru-RU" sz="2400" dirty="0" smtClean="0"/>
              <a:t>окончил </a:t>
            </a:r>
            <a:r>
              <a:rPr lang="ru-RU" sz="2400" dirty="0" smtClean="0"/>
              <a:t>Челябинский Краснознаменный военный авиационный институт штурманов.</a:t>
            </a:r>
          </a:p>
          <a:p>
            <a:endParaRPr lang="ru-RU" dirty="0"/>
          </a:p>
        </p:txBody>
      </p:sp>
      <p:pic>
        <p:nvPicPr>
          <p:cNvPr id="4098" name="Picture 2" descr="Константин Мурахтин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32656"/>
            <a:ext cx="3672408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ерои россии моей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7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pravoedelo.ru/sites/default/files/ct_news/r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520" y="548680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Героями не рождаются, героями становятся в час испытаний.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996952"/>
            <a:ext cx="698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О </a:t>
            </a:r>
            <a:r>
              <a:rPr lang="ru-RU" sz="4000" b="1" dirty="0"/>
              <a:t>подвигах - стихи слагают.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>О славе – песни создают.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>“Герои никогда не умирают,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>Герои в нашей памяти живут!”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7"/>
            <a:ext cx="856895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          В </a:t>
            </a:r>
            <a:r>
              <a:rPr lang="ru-RU" sz="3200" dirty="0"/>
              <a:t>2007 году по инициативе президента страны Владимира Путина было внесено изменение в федеральный закон Российской Федерации «О днях воинской славы и памятных датах России», </a:t>
            </a:r>
            <a:r>
              <a:rPr lang="ru-RU" sz="3200" dirty="0" smtClean="0"/>
              <a:t>установлено </a:t>
            </a:r>
          </a:p>
          <a:p>
            <a:pPr algn="just"/>
            <a:r>
              <a:rPr lang="ru-RU" sz="3200" dirty="0" smtClean="0"/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9 </a:t>
            </a:r>
            <a:r>
              <a:rPr lang="ru-RU" sz="3600" dirty="0">
                <a:solidFill>
                  <a:srgbClr val="FF0000"/>
                </a:solidFill>
              </a:rPr>
              <a:t>декабря было 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>
                <a:solidFill>
                  <a:srgbClr val="FF0000"/>
                </a:solidFill>
              </a:rPr>
              <a:t>днем памяти Героев Отечества. 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9458" name="Picture 2" descr="http://im5-tub-ru.yandex.net/i?id=109448301-1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17032"/>
            <a:ext cx="2424305" cy="2636912"/>
          </a:xfrm>
          <a:prstGeom prst="rect">
            <a:avLst/>
          </a:prstGeom>
          <a:noFill/>
        </p:spPr>
      </p:pic>
      <p:pic>
        <p:nvPicPr>
          <p:cNvPr id="19462" name="Picture 6" descr="http://qiq.ws/media/npict/1010/original/kollektsija_ordenov_i_medaley_76791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717032"/>
            <a:ext cx="2376264" cy="2352502"/>
          </a:xfrm>
          <a:prstGeom prst="rect">
            <a:avLst/>
          </a:prstGeom>
          <a:noFill/>
        </p:spPr>
      </p:pic>
      <p:pic>
        <p:nvPicPr>
          <p:cNvPr id="19464" name="Picture 8" descr="Знак ордена Св. Георгия 4-й ст. 1850-е год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645024"/>
            <a:ext cx="2160240" cy="2418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692696"/>
            <a:ext cx="52565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ru-RU" sz="2800" dirty="0" smtClean="0"/>
              <a:t>В России </a:t>
            </a:r>
            <a:r>
              <a:rPr lang="ru-RU" sz="2800" dirty="0" smtClean="0"/>
              <a:t>9 декабря чествуют </a:t>
            </a:r>
            <a:r>
              <a:rPr lang="ru-RU" sz="2800" dirty="0" smtClean="0"/>
              <a:t>Героев Советского Союза, Российской Федерации, кавалеров ордена Святого Георгия Победоносца и обладателей трех степеней ордена Славы.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2800" dirty="0" smtClean="0"/>
              <a:t>До 1914 года в этот день в России отмечался праздник Георгиевских кавалеров. </a:t>
            </a:r>
            <a:endParaRPr lang="ru-RU" sz="2800" dirty="0" smtClean="0"/>
          </a:p>
          <a:p>
            <a:pPr lvl="0" algn="just">
              <a:buFont typeface="Wingdings" pitchFamily="2" charset="2"/>
              <a:buChar char="q"/>
            </a:pPr>
            <a:r>
              <a:rPr lang="ru-RU" sz="2800" dirty="0" smtClean="0"/>
              <a:t>С </a:t>
            </a:r>
            <a:r>
              <a:rPr lang="ru-RU" sz="2800" dirty="0" smtClean="0"/>
              <a:t>начала Первой мировой войны он получил название День Героев. </a:t>
            </a:r>
            <a:endParaRPr lang="ru-RU" sz="2800" dirty="0" smtClean="0"/>
          </a:p>
        </p:txBody>
      </p:sp>
      <p:pic>
        <p:nvPicPr>
          <p:cNvPr id="9218" name="Picture 2" descr="http://www.izbyshki.ru/uploads-old2015/posts/2010-03/1267828766_gsskra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88640"/>
            <a:ext cx="3361556" cy="3810000"/>
          </a:xfrm>
          <a:prstGeom prst="rect">
            <a:avLst/>
          </a:prstGeom>
          <a:noFill/>
        </p:spPr>
      </p:pic>
      <p:pic>
        <p:nvPicPr>
          <p:cNvPr id="9220" name="Picture 4" descr="https://im1-tub-ru.yandex.net/i?id=d1bd52222ddf090f31749dabf89d69ed&amp;n=33&amp;h=190&amp;w=2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365104"/>
            <a:ext cx="3240360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76672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ru-RU" sz="2400" dirty="0" smtClean="0"/>
              <a:t> В </a:t>
            </a:r>
            <a:r>
              <a:rPr lang="ru-RU" sz="2400" dirty="0" smtClean="0"/>
              <a:t>истории нашего Отечества </a:t>
            </a:r>
            <a:r>
              <a:rPr lang="ru-RU" sz="2400" dirty="0" smtClean="0"/>
              <a:t>дата </a:t>
            </a:r>
            <a:r>
              <a:rPr lang="ru-RU" sz="2400" dirty="0" smtClean="0"/>
              <a:t>9 декабря </a:t>
            </a:r>
            <a:r>
              <a:rPr lang="ru-RU" sz="2400" dirty="0" smtClean="0"/>
              <a:t>имела </a:t>
            </a:r>
            <a:r>
              <a:rPr lang="ru-RU" sz="2400" dirty="0" smtClean="0"/>
              <a:t>особое значение. По преданию, именно </a:t>
            </a:r>
            <a:r>
              <a:rPr lang="ru-RU" sz="2400" dirty="0" smtClean="0"/>
              <a:t>в этот день, святой </a:t>
            </a:r>
            <a:r>
              <a:rPr lang="ru-RU" sz="2400" dirty="0" smtClean="0"/>
              <a:t>Георгий Победоносец, почитаемый на Руси как покровитель русского воинства, одержал победу над змеем. </a:t>
            </a:r>
            <a:endParaRPr lang="ru-RU" sz="2400" dirty="0" smtClean="0"/>
          </a:p>
          <a:p>
            <a:pPr lvl="0" algn="just">
              <a:buFont typeface="Wingdings" pitchFamily="2" charset="2"/>
              <a:buChar char="q"/>
            </a:pPr>
            <a:endParaRPr lang="ru-RU" sz="2400" dirty="0" smtClean="0"/>
          </a:p>
          <a:p>
            <a:pPr lvl="0" algn="just">
              <a:buFont typeface="Wingdings" pitchFamily="2" charset="2"/>
              <a:buChar char="q"/>
            </a:pPr>
            <a:r>
              <a:rPr lang="ru-RU" sz="2400" dirty="0" smtClean="0"/>
              <a:t> В </a:t>
            </a:r>
            <a:r>
              <a:rPr lang="ru-RU" sz="2400" dirty="0" smtClean="0"/>
              <a:t>1036 году Ярослав Мудрый в честь окончательной победы над печенегами повелел чествовать этого святого.</a:t>
            </a:r>
          </a:p>
          <a:p>
            <a:pPr lvl="0"/>
            <a:endParaRPr lang="ru-RU" sz="2400" dirty="0"/>
          </a:p>
        </p:txBody>
      </p:sp>
      <p:pic>
        <p:nvPicPr>
          <p:cNvPr id="8196" name="Picture 4" descr="http://russiasport.ru/sites/default/files/1_2025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284984"/>
            <a:ext cx="2850858" cy="3384376"/>
          </a:xfrm>
          <a:prstGeom prst="rect">
            <a:avLst/>
          </a:prstGeom>
          <a:noFill/>
        </p:spPr>
      </p:pic>
      <p:pic>
        <p:nvPicPr>
          <p:cNvPr id="8198" name="Picture 6" descr="https://im2-tub-ru.yandex.net/i?id=c97a08aaefc6f0522aea1805c30b3670&amp;n=33&amp;h=190&amp;w=1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79830"/>
            <a:ext cx="2664296" cy="3309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48680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ru-RU" sz="2400" dirty="0" smtClean="0"/>
              <a:t>В </a:t>
            </a:r>
            <a:r>
              <a:rPr lang="ru-RU" sz="2400" dirty="0" smtClean="0"/>
              <a:t>1769 году Екатерина Вторая учредила военный орден Святого Георгия, ставший высшей боевой наградой империи. Орден имел четыре степени, любая из которых давала права потомственного дворянина. 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2400" dirty="0" smtClean="0"/>
              <a:t>С 1849 года имена его кавалеров заносились на мраморные доски в Георгиевском зале Кремля. За всю дореволюционную историю знаками ордена 1-й степени были отмечены 25 человек, 2-й степени - 125 человек, а 3-й степени - 650.</a:t>
            </a:r>
            <a:endParaRPr lang="ru-RU" sz="2400" dirty="0"/>
          </a:p>
        </p:txBody>
      </p:sp>
      <p:pic>
        <p:nvPicPr>
          <p:cNvPr id="1026" name="Picture 2" descr="Знак ордена Св. Георгия 4-й ст. 1850-е г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293096"/>
            <a:ext cx="2088232" cy="2277617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63888" y="4111611"/>
          <a:ext cx="5580112" cy="2561146"/>
        </p:xfrm>
        <a:graphic>
          <a:graphicData uri="http://schemas.openxmlformats.org/drawingml/2006/table">
            <a:tbl>
              <a:tblPr/>
              <a:tblGrid>
                <a:gridCol w="2790056"/>
                <a:gridCol w="2790056"/>
              </a:tblGrid>
              <a:tr h="328291">
                <a:tc gridSpan="2">
                  <a:txBody>
                    <a:bodyPr/>
                    <a:lstStyle/>
                    <a:p>
                      <a:pPr algn="ctr" fontAlgn="ctr"/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D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106">
                <a:tc>
                  <a:txBody>
                    <a:bodyPr/>
                    <a:lstStyle/>
                    <a:p>
                      <a:pPr fontAlgn="t"/>
                      <a:r>
                        <a:rPr lang="ru-RU"/>
                        <a:t>Знак ордена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золотой крест</a:t>
                      </a:r>
                      <a:r>
                        <a:rPr lang="ru-RU" dirty="0" smtClean="0"/>
                        <a:t>, покрытый</a:t>
                      </a:r>
                      <a:r>
                        <a:rPr lang="ru-RU" dirty="0"/>
                        <a:t> белой эмалью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13106">
                <a:tc>
                  <a:txBody>
                    <a:bodyPr/>
                    <a:lstStyle/>
                    <a:p>
                      <a:pPr fontAlgn="t"/>
                      <a:r>
                        <a:rPr lang="ru-RU" dirty="0"/>
                        <a:t>Звезда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u="none" strike="noStrike" dirty="0"/>
                        <a:t>золотая</a:t>
                      </a:r>
                      <a:r>
                        <a:rPr lang="ru-RU" dirty="0"/>
                        <a:t> </a:t>
                      </a:r>
                      <a:r>
                        <a:rPr lang="ru-RU" dirty="0" err="1" smtClean="0"/>
                        <a:t>четырёхлучевая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ромбовидная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9174">
                <a:tc>
                  <a:txBody>
                    <a:bodyPr/>
                    <a:lstStyle/>
                    <a:p>
                      <a:pPr fontAlgn="t"/>
                      <a:r>
                        <a:rPr lang="ru-RU" dirty="0"/>
                        <a:t>Лента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жёлто-чёрная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9"/>
            <a:ext cx="835292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 algn="just">
              <a:buFont typeface="Wingdings" pitchFamily="2" charset="2"/>
              <a:buChar char="q"/>
            </a:pPr>
            <a:r>
              <a:rPr lang="ru-RU" sz="2400" dirty="0" smtClean="0"/>
              <a:t>В 1917 году все ордена царской России были отменены, праздник </a:t>
            </a:r>
            <a:r>
              <a:rPr lang="ru-RU" sz="2400" dirty="0" smtClean="0"/>
              <a:t>забылся. Появились </a:t>
            </a:r>
            <a:r>
              <a:rPr lang="ru-RU" sz="2400" dirty="0" smtClean="0"/>
              <a:t>новые награды, которыми награждались герои советской истории.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2400" dirty="0" smtClean="0"/>
              <a:t>В Советском Союзе в апреле 1934 года было учреждено Звание Героя Советского Союза. И первыми Героями были семь летчиков, спасших со льдины в Чукотском море экипаж ледокола "Челюскин". </a:t>
            </a:r>
          </a:p>
        </p:txBody>
      </p:sp>
      <p:pic>
        <p:nvPicPr>
          <p:cNvPr id="7170" name="Picture 2" descr="http://www.stihi.ru/pics/2014/10/28/2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56992"/>
            <a:ext cx="784887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>
              <a:buFont typeface="Wingdings" pitchFamily="2" charset="2"/>
              <a:buChar char="q"/>
            </a:pPr>
            <a:r>
              <a:rPr lang="ru-RU" sz="2400" dirty="0" smtClean="0"/>
              <a:t>Последним Героем СССР </a:t>
            </a:r>
            <a:r>
              <a:rPr lang="ru-RU" sz="2400" dirty="0" smtClean="0"/>
              <a:t>стал военный акванавт капитан 3-го ранга Анатолий </a:t>
            </a:r>
            <a:r>
              <a:rPr lang="ru-RU" sz="2400" dirty="0" err="1" smtClean="0"/>
              <a:t>Солодков</a:t>
            </a:r>
            <a:r>
              <a:rPr lang="ru-RU" sz="2400" dirty="0" smtClean="0"/>
              <a:t>, совершивший в 1991 году рекордное погружение на глубину 120 метров.</a:t>
            </a:r>
          </a:p>
        </p:txBody>
      </p:sp>
      <p:pic>
        <p:nvPicPr>
          <p:cNvPr id="44034" name="Picture 2" descr="http://shkolazhizni.ru/img/content/i74/74445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2406549" cy="3613795"/>
          </a:xfrm>
          <a:prstGeom prst="rect">
            <a:avLst/>
          </a:prstGeom>
          <a:noFill/>
        </p:spPr>
      </p:pic>
      <p:pic>
        <p:nvPicPr>
          <p:cNvPr id="44036" name="Picture 4" descr="http://static.librebook.ru/uploads/pics/00/52/077_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556792"/>
            <a:ext cx="3888432" cy="36528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5691157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Всего этого высокого звания удостоены свыше 13 тысяч </a:t>
            </a:r>
            <a:r>
              <a:rPr lang="ru-RU" sz="2400" dirty="0" smtClean="0"/>
              <a:t>человек.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"/>
            <a:ext cx="88204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 smtClean="0"/>
          </a:p>
          <a:p>
            <a:pPr lvl="0" algn="just">
              <a:buFont typeface="Wingdings" pitchFamily="2" charset="2"/>
              <a:buChar char="q"/>
            </a:pPr>
            <a:r>
              <a:rPr lang="ru-RU" sz="2400" dirty="0" smtClean="0"/>
              <a:t>8 </a:t>
            </a:r>
            <a:r>
              <a:rPr lang="ru-RU" sz="2400" dirty="0" smtClean="0"/>
              <a:t>ноября 1943 года в СССР был  учрежден орден Славы. Он предназначался для награждения рядового и сержантского состава. Первым кавалером ордена 3-й степени был сапер Василий Малышев. 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2400" dirty="0" smtClean="0"/>
              <a:t>До 1945 года кавалерами ордена 3-й степени стали 980 тысяч человек, 2-й степени - 46 тысяч, а полными кавалерами – 2тысячи 562 человека.</a:t>
            </a:r>
          </a:p>
          <a:p>
            <a:endParaRPr lang="ru-RU" dirty="0"/>
          </a:p>
        </p:txBody>
      </p:sp>
      <p:pic>
        <p:nvPicPr>
          <p:cNvPr id="2050" name="Picture 2" descr="http://img-fotki.yandex.ru/get/6710/14576209.138/0_e199a_87107a7b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2924944"/>
            <a:ext cx="7120793" cy="3933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826</Words>
  <Application>Microsoft Office PowerPoint</Application>
  <PresentationFormat>Экран (4:3)</PresentationFormat>
  <Paragraphs>76</Paragraphs>
  <Slides>25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Все прочие</dc:creator>
  <cp:lastModifiedBy>User</cp:lastModifiedBy>
  <cp:revision>37</cp:revision>
  <dcterms:created xsi:type="dcterms:W3CDTF">2012-12-09T16:27:19Z</dcterms:created>
  <dcterms:modified xsi:type="dcterms:W3CDTF">2015-11-30T22:32:02Z</dcterms:modified>
</cp:coreProperties>
</file>