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2" r:id="rId3"/>
    <p:sldId id="264" r:id="rId4"/>
    <p:sldId id="265" r:id="rId5"/>
    <p:sldId id="263" r:id="rId6"/>
    <p:sldId id="268" r:id="rId7"/>
    <p:sldId id="269" r:id="rId8"/>
    <p:sldId id="257" r:id="rId9"/>
    <p:sldId id="271" r:id="rId10"/>
    <p:sldId id="258" r:id="rId11"/>
    <p:sldId id="270" r:id="rId12"/>
    <p:sldId id="259" r:id="rId13"/>
    <p:sldId id="272" r:id="rId14"/>
    <p:sldId id="26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2" autoAdjust="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92195-5413-499B-A0EC-C9793327709D}" type="datetimeFigureOut">
              <a:rPr lang="ru-RU" smtClean="0"/>
              <a:pPr/>
              <a:t>29.11.2015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258F4-22DA-4A3F-A151-37E1231DC44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0258F4-22DA-4A3F-A151-37E1231DC440}"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0258F4-22DA-4A3F-A151-37E1231DC440}"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29.11.2015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29.11.2015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29.11.2015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29.11.2015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29.11.2015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ondynska.cz/plany/201505280854chemistry-2212812.jpg"/>
          <p:cNvPicPr>
            <a:picLocks noChangeAspect="1" noChangeArrowheads="1"/>
          </p:cNvPicPr>
          <p:nvPr/>
        </p:nvPicPr>
        <p:blipFill>
          <a:blip r:embed="rId2" cstate="screen"/>
          <a:srcRect/>
          <a:stretch>
            <a:fillRect/>
          </a:stretch>
        </p:blipFill>
        <p:spPr bwMode="auto">
          <a:xfrm>
            <a:off x="3571868" y="2714620"/>
            <a:ext cx="3457902" cy="3000396"/>
          </a:xfrm>
          <a:prstGeom prst="rect">
            <a:avLst/>
          </a:prstGeom>
          <a:noFill/>
        </p:spPr>
      </p:pic>
      <p:pic>
        <p:nvPicPr>
          <p:cNvPr id="6148" name="Picture 4" descr="http://static.howstuffworks.com/gif/science-projects-for-kids-chemical-reaction-5.jpg"/>
          <p:cNvPicPr>
            <a:picLocks noChangeAspect="1" noChangeArrowheads="1"/>
          </p:cNvPicPr>
          <p:nvPr/>
        </p:nvPicPr>
        <p:blipFill>
          <a:blip r:embed="rId3" cstate="screen"/>
          <a:srcRect/>
          <a:stretch>
            <a:fillRect/>
          </a:stretch>
        </p:blipFill>
        <p:spPr bwMode="auto">
          <a:xfrm>
            <a:off x="6357950" y="3571876"/>
            <a:ext cx="2500476" cy="3056832"/>
          </a:xfrm>
          <a:prstGeom prst="rect">
            <a:avLst/>
          </a:prstGeom>
          <a:noFill/>
        </p:spPr>
      </p:pic>
      <p:pic>
        <p:nvPicPr>
          <p:cNvPr id="6150" name="Picture 6" descr="http://thumbs.dreamstime.com/z/mad-chemist-21797099.jpg"/>
          <p:cNvPicPr>
            <a:picLocks noChangeAspect="1" noChangeArrowheads="1"/>
          </p:cNvPicPr>
          <p:nvPr/>
        </p:nvPicPr>
        <p:blipFill>
          <a:blip r:embed="rId4" cstate="screen"/>
          <a:srcRect/>
          <a:stretch>
            <a:fillRect/>
          </a:stretch>
        </p:blipFill>
        <p:spPr bwMode="auto">
          <a:xfrm>
            <a:off x="557596" y="928670"/>
            <a:ext cx="3514338" cy="3757639"/>
          </a:xfrm>
          <a:prstGeom prst="rect">
            <a:avLst/>
          </a:prstGeom>
          <a:noFill/>
        </p:spPr>
      </p:pic>
      <p:sp>
        <p:nvSpPr>
          <p:cNvPr id="7" name="Заголовок 6"/>
          <p:cNvSpPr>
            <a:spLocks noGrp="1"/>
          </p:cNvSpPr>
          <p:nvPr>
            <p:ph type="title"/>
          </p:nvPr>
        </p:nvSpPr>
        <p:spPr/>
        <p:txBody>
          <a:bodyPr>
            <a:normAutofit fontScale="90000"/>
          </a:bodyPr>
          <a:lstStyle/>
          <a:p>
            <a:r>
              <a:rPr lang="ru-RU" sz="5400" b="1" i="1" dirty="0" smtClean="0">
                <a:solidFill>
                  <a:srgbClr val="FF0000"/>
                </a:solidFill>
                <a:latin typeface="Times New Roman" pitchFamily="18" charset="0"/>
                <a:cs typeface="Times New Roman" pitchFamily="18" charset="0"/>
              </a:rPr>
              <a:t/>
            </a:r>
            <a:br>
              <a:rPr lang="ru-RU" sz="5400" b="1" i="1" dirty="0" smtClean="0">
                <a:solidFill>
                  <a:srgbClr val="FF0000"/>
                </a:solidFill>
                <a:latin typeface="Times New Roman" pitchFamily="18" charset="0"/>
                <a:cs typeface="Times New Roman" pitchFamily="18" charset="0"/>
              </a:rPr>
            </a:br>
            <a:endParaRPr lang="ru-RU" sz="5400" b="1" i="1" dirty="0">
              <a:solidFill>
                <a:srgbClr val="FF0000"/>
              </a:solidFill>
              <a:latin typeface="Times New Roman" pitchFamily="18" charset="0"/>
              <a:cs typeface="Times New Roman" pitchFamily="18" charset="0"/>
            </a:endParaRPr>
          </a:p>
        </p:txBody>
      </p:sp>
      <p:sp>
        <p:nvSpPr>
          <p:cNvPr id="8" name="Прямоугольник 7"/>
          <p:cNvSpPr/>
          <p:nvPr/>
        </p:nvSpPr>
        <p:spPr>
          <a:xfrm>
            <a:off x="214282" y="4357694"/>
            <a:ext cx="3857652" cy="769441"/>
          </a:xfrm>
          <a:prstGeom prst="rect">
            <a:avLst/>
          </a:prstGeom>
          <a:solidFill>
            <a:schemeClr val="tx2">
              <a:lumMod val="20000"/>
              <a:lumOff val="80000"/>
            </a:schemeClr>
          </a:solidFill>
        </p:spPr>
        <p:txBody>
          <a:bodyPr wrap="square">
            <a:spAutoFit/>
          </a:bodyPr>
          <a:lstStyle/>
          <a:p>
            <a:r>
              <a:rPr lang="ru-RU" sz="4400" b="1" i="1" dirty="0" smtClean="0">
                <a:solidFill>
                  <a:srgbClr val="FF0000"/>
                </a:solidFill>
                <a:latin typeface="Times New Roman" pitchFamily="18" charset="0"/>
                <a:cs typeface="Times New Roman" pitchFamily="18" charset="0"/>
              </a:rPr>
              <a:t>Химическая</a:t>
            </a:r>
            <a:endParaRPr lang="ru-RU" sz="4400" dirty="0"/>
          </a:p>
        </p:txBody>
      </p:sp>
      <p:sp>
        <p:nvSpPr>
          <p:cNvPr id="9" name="Прямоугольник 8"/>
          <p:cNvSpPr/>
          <p:nvPr/>
        </p:nvSpPr>
        <p:spPr>
          <a:xfrm>
            <a:off x="3500430" y="4929198"/>
            <a:ext cx="3286148" cy="769441"/>
          </a:xfrm>
          <a:prstGeom prst="rect">
            <a:avLst/>
          </a:prstGeom>
          <a:solidFill>
            <a:schemeClr val="tx2">
              <a:lumMod val="20000"/>
              <a:lumOff val="80000"/>
            </a:schemeClr>
          </a:solidFill>
        </p:spPr>
        <p:txBody>
          <a:bodyPr wrap="square">
            <a:spAutoFit/>
          </a:bodyPr>
          <a:lstStyle/>
          <a:p>
            <a:r>
              <a:rPr lang="ru-RU" sz="4400" b="1" i="1" dirty="0" smtClean="0">
                <a:solidFill>
                  <a:srgbClr val="FF0000"/>
                </a:solidFill>
                <a:latin typeface="Times New Roman" pitchFamily="18" charset="0"/>
                <a:cs typeface="Times New Roman" pitchFamily="18" charset="0"/>
              </a:rPr>
              <a:t>лихорадка</a:t>
            </a:r>
            <a:endParaRPr lang="ru-RU" sz="4400" dirty="0"/>
          </a:p>
        </p:txBody>
      </p:sp>
      <p:sp>
        <p:nvSpPr>
          <p:cNvPr id="6151" name="Rectangle 7"/>
          <p:cNvSpPr>
            <a:spLocks noChangeArrowheads="1"/>
          </p:cNvSpPr>
          <p:nvPr/>
        </p:nvSpPr>
        <p:spPr bwMode="auto">
          <a:xfrm>
            <a:off x="5786446" y="563263"/>
            <a:ext cx="2857520" cy="2017574"/>
          </a:xfrm>
          <a:prstGeom prst="star6">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Турнир знатоков химии</a:t>
            </a:r>
            <a:endParaRPr kumimoji="0" lang="ru-RU" sz="20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1026" name="Picture 2" descr="D:\Мама\Images\Картинки\ХИМКАР\risunok1.gif"/>
          <p:cNvPicPr>
            <a:picLocks noChangeAspect="1" noChangeArrowheads="1"/>
          </p:cNvPicPr>
          <p:nvPr/>
        </p:nvPicPr>
        <p:blipFill>
          <a:blip r:embed="rId5" cstate="screen"/>
          <a:srcRect/>
          <a:stretch>
            <a:fillRect/>
          </a:stretch>
        </p:blipFill>
        <p:spPr bwMode="auto">
          <a:xfrm>
            <a:off x="285720" y="5214950"/>
            <a:ext cx="1902221" cy="1643050"/>
          </a:xfrm>
          <a:prstGeom prst="rect">
            <a:avLst/>
          </a:prstGeom>
          <a:noFill/>
        </p:spPr>
      </p:pic>
      <p:pic>
        <p:nvPicPr>
          <p:cNvPr id="1027" name="Picture 3" descr="D:\Мама\Images\Картинки\ХИМКАР\a_gif2.gif"/>
          <p:cNvPicPr>
            <a:picLocks noChangeAspect="1" noChangeArrowheads="1" noCrop="1"/>
          </p:cNvPicPr>
          <p:nvPr/>
        </p:nvPicPr>
        <p:blipFill>
          <a:blip r:embed="rId6" cstate="screen"/>
          <a:srcRect/>
          <a:stretch>
            <a:fillRect/>
          </a:stretch>
        </p:blipFill>
        <p:spPr bwMode="auto">
          <a:xfrm>
            <a:off x="7072330" y="2214554"/>
            <a:ext cx="1428760" cy="1385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0" fill="hold"/>
                                        <p:tgtEl>
                                          <p:spTgt spid="6150"/>
                                        </p:tgtEl>
                                        <p:attrNameLst>
                                          <p:attrName>ppt_x</p:attrName>
                                        </p:attrNameLst>
                                      </p:cBhvr>
                                      <p:tavLst>
                                        <p:tav tm="0">
                                          <p:val>
                                            <p:strVal val="#ppt_x"/>
                                          </p:val>
                                        </p:tav>
                                        <p:tav tm="100000">
                                          <p:val>
                                            <p:strVal val="#ppt_x"/>
                                          </p:val>
                                        </p:tav>
                                      </p:tavLst>
                                    </p:anim>
                                    <p:anim calcmode="lin" valueType="num">
                                      <p:cBhvr additive="base">
                                        <p:cTn id="8" dur="50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614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615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61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screen"/>
          <a:srcRect/>
          <a:stretch>
            <a:fillRect/>
          </a:stretch>
        </p:blipFill>
        <p:spPr bwMode="auto">
          <a:xfrm>
            <a:off x="3714744" y="702205"/>
            <a:ext cx="4572032" cy="5798629"/>
          </a:xfrm>
          <a:prstGeom prst="rect">
            <a:avLst/>
          </a:prstGeom>
          <a:noFill/>
          <a:ln w="9525">
            <a:noFill/>
            <a:miter lim="800000"/>
            <a:headEnd/>
            <a:tailEnd/>
          </a:ln>
        </p:spPr>
      </p:pic>
      <p:sp>
        <p:nvSpPr>
          <p:cNvPr id="8" name="Заголовок 7"/>
          <p:cNvSpPr>
            <a:spLocks noGrp="1"/>
          </p:cNvSpPr>
          <p:nvPr>
            <p:ph type="title"/>
          </p:nvPr>
        </p:nvSpPr>
        <p:spPr>
          <a:xfrm>
            <a:off x="285720" y="1000108"/>
            <a:ext cx="5286412" cy="428628"/>
          </a:xfrm>
          <a:prstGeom prst="horizontalScroll">
            <a:avLst/>
          </a:prstGeom>
          <a:solidFill>
            <a:schemeClr val="bg2"/>
          </a:solidFill>
        </p:spPr>
        <p:txBody>
          <a:bodyPr>
            <a:normAutofit fontScale="90000"/>
          </a:bodyPr>
          <a:lstStyle/>
          <a:p>
            <a:r>
              <a:rPr lang="ru-RU" sz="3200" b="1" i="1" dirty="0" smtClean="0">
                <a:solidFill>
                  <a:srgbClr val="FF0000"/>
                </a:solidFill>
                <a:latin typeface="Times New Roman" pitchFamily="18" charset="0"/>
                <a:cs typeface="Times New Roman" pitchFamily="18" charset="0"/>
              </a:rPr>
              <a:t>Гейм </a:t>
            </a:r>
            <a:r>
              <a:rPr lang="en-US" sz="3200" b="1" i="1" dirty="0" smtClean="0">
                <a:solidFill>
                  <a:srgbClr val="FF0000"/>
                </a:solidFill>
                <a:latin typeface="Times New Roman" pitchFamily="18" charset="0"/>
                <a:cs typeface="Times New Roman" pitchFamily="18" charset="0"/>
              </a:rPr>
              <a:t>V.</a:t>
            </a:r>
            <a:r>
              <a:rPr lang="ru-RU" sz="3200" b="1" i="1" dirty="0" smtClean="0">
                <a:solidFill>
                  <a:srgbClr val="FF0000"/>
                </a:solidFill>
                <a:latin typeface="Times New Roman" pitchFamily="18" charset="0"/>
                <a:cs typeface="Times New Roman" pitchFamily="18" charset="0"/>
              </a:rPr>
              <a:t> Из чего мы состоим? </a:t>
            </a:r>
            <a:endParaRPr lang="ru-RU" sz="3200" dirty="0"/>
          </a:p>
        </p:txBody>
      </p:sp>
      <p:sp>
        <p:nvSpPr>
          <p:cNvPr id="4097" name="Rectangle 1"/>
          <p:cNvSpPr>
            <a:spLocks noChangeArrowheads="1"/>
          </p:cNvSpPr>
          <p:nvPr/>
        </p:nvSpPr>
        <p:spPr bwMode="auto">
          <a:xfrm>
            <a:off x="142844" y="1744410"/>
            <a:ext cx="3643338" cy="2246769"/>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Дано:                                                                                                   </a:t>
            </a:r>
            <a:endParaRPr kumimoji="0" lang="ru-RU"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W</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(Р) =1%;   </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W</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(Н)=10%;   </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W</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r>
              <a:rPr kumimoji="0" lang="ru-RU" sz="20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Са</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)=2,08%; </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W</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Na</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=0,08%;</a:t>
            </a:r>
            <a:endParaRPr kumimoji="0" lang="ru-RU"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W(K)= 0,23%;  W(S) =0,16%;   W(CL)=0,1%;   W(N)=3,0%;                  </a:t>
            </a:r>
            <a:endParaRPr kumimoji="0" lang="ru-RU"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W</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Mg</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)=0,03%; </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W</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C</a:t>
            </a: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)=21%;</a:t>
            </a:r>
            <a:endParaRPr kumimoji="0" lang="ru-RU"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Найти: W(О)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D:\Мама\Images\Картинки\ХИМКАР\3999046-c3ccd109a3294b17.gif"/>
          <p:cNvPicPr>
            <a:picLocks noChangeAspect="1" noChangeArrowheads="1" noCrop="1"/>
          </p:cNvPicPr>
          <p:nvPr/>
        </p:nvPicPr>
        <p:blipFill>
          <a:blip r:embed="rId3" cstate="screen"/>
          <a:srcRect/>
          <a:stretch>
            <a:fillRect/>
          </a:stretch>
        </p:blipFill>
        <p:spPr bwMode="auto">
          <a:xfrm>
            <a:off x="4143372" y="1428736"/>
            <a:ext cx="714380" cy="772319"/>
          </a:xfrm>
          <a:prstGeom prst="rect">
            <a:avLst/>
          </a:prstGeom>
          <a:solidFill>
            <a:schemeClr val="bg2"/>
          </a:solidFill>
        </p:spPr>
      </p:pic>
      <p:pic>
        <p:nvPicPr>
          <p:cNvPr id="4099" name="Picture 3" descr="D:\Мама\Images\Картинки\ХИМКАР\16441379.jpg"/>
          <p:cNvPicPr>
            <a:picLocks noChangeAspect="1" noChangeArrowheads="1"/>
          </p:cNvPicPr>
          <p:nvPr/>
        </p:nvPicPr>
        <p:blipFill>
          <a:blip r:embed="rId4" cstate="screen"/>
          <a:srcRect/>
          <a:stretch>
            <a:fillRect/>
          </a:stretch>
        </p:blipFill>
        <p:spPr bwMode="auto">
          <a:xfrm>
            <a:off x="500034" y="4071942"/>
            <a:ext cx="2857520" cy="2651266"/>
          </a:xfrm>
          <a:prstGeom prst="rect">
            <a:avLst/>
          </a:prstGeom>
          <a:noFill/>
        </p:spPr>
      </p:pic>
      <p:pic>
        <p:nvPicPr>
          <p:cNvPr id="7" name="Picture 2" descr="D:\Мама\Images\Картинки\ХИМКАР\3999046-c3ccd109a3294b17.gif"/>
          <p:cNvPicPr>
            <a:picLocks noChangeAspect="1" noChangeArrowheads="1" noCrop="1"/>
          </p:cNvPicPr>
          <p:nvPr/>
        </p:nvPicPr>
        <p:blipFill>
          <a:blip r:embed="rId3" cstate="screen"/>
          <a:srcRect/>
          <a:stretch>
            <a:fillRect/>
          </a:stretch>
        </p:blipFill>
        <p:spPr bwMode="auto">
          <a:xfrm>
            <a:off x="5143504" y="2285992"/>
            <a:ext cx="500066" cy="540623"/>
          </a:xfrm>
          <a:prstGeom prst="rect">
            <a:avLst/>
          </a:prstGeom>
          <a:solidFill>
            <a:schemeClr val="bg2"/>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000108"/>
            <a:ext cx="6858048" cy="500066"/>
          </a:xfrm>
          <a:prstGeom prst="horizontalScroll">
            <a:avLst/>
          </a:prstGeom>
          <a:solidFill>
            <a:schemeClr val="tx2">
              <a:lumMod val="20000"/>
              <a:lumOff val="80000"/>
            </a:schemeClr>
          </a:solidFill>
        </p:spPr>
        <p:txBody>
          <a:bodyPr>
            <a:normAutofit fontScale="90000"/>
          </a:bodyPr>
          <a:lstStyle/>
          <a:p>
            <a:r>
              <a:rPr lang="ru-RU" sz="3200" b="1" i="1" dirty="0" smtClean="0">
                <a:solidFill>
                  <a:srgbClr val="FF0000"/>
                </a:solidFill>
                <a:latin typeface="Times New Roman" pitchFamily="18" charset="0"/>
                <a:cs typeface="Times New Roman" pitchFamily="18" charset="0"/>
              </a:rPr>
              <a:t>Гейм </a:t>
            </a:r>
            <a:r>
              <a:rPr lang="en-US" sz="3200" b="1" i="1" dirty="0" smtClean="0">
                <a:solidFill>
                  <a:srgbClr val="FF0000"/>
                </a:solidFill>
                <a:latin typeface="Times New Roman" pitchFamily="18" charset="0"/>
                <a:cs typeface="Times New Roman" pitchFamily="18" charset="0"/>
              </a:rPr>
              <a:t>VI</a:t>
            </a:r>
            <a:r>
              <a:rPr lang="en-US" sz="2700" b="1" i="1" dirty="0" smtClean="0">
                <a:solidFill>
                  <a:srgbClr val="FF0000"/>
                </a:solidFill>
                <a:latin typeface="Times New Roman" pitchFamily="18" charset="0"/>
                <a:cs typeface="Times New Roman" pitchFamily="18" charset="0"/>
              </a:rPr>
              <a:t>.</a:t>
            </a:r>
            <a:r>
              <a:rPr lang="ru-RU" sz="2700" b="1" i="1" dirty="0" smtClean="0">
                <a:solidFill>
                  <a:srgbClr val="FF0000"/>
                </a:solidFill>
                <a:latin typeface="Times New Roman" pitchFamily="18" charset="0"/>
                <a:cs typeface="Times New Roman" pitchFamily="18" charset="0"/>
              </a:rPr>
              <a:t> «Дальше, дальше, дальше…»</a:t>
            </a:r>
            <a:endParaRPr lang="ru-RU" sz="2700" i="1" dirty="0">
              <a:solidFill>
                <a:srgbClr val="FF0000"/>
              </a:solidFill>
              <a:latin typeface="Times New Roman" pitchFamily="18" charset="0"/>
              <a:cs typeface="Times New Roman" pitchFamily="18" charset="0"/>
            </a:endParaRPr>
          </a:p>
        </p:txBody>
      </p:sp>
      <p:sp>
        <p:nvSpPr>
          <p:cNvPr id="5121" name="Rectangle 1"/>
          <p:cNvSpPr>
            <a:spLocks noChangeArrowheads="1"/>
          </p:cNvSpPr>
          <p:nvPr/>
        </p:nvSpPr>
        <p:spPr bwMode="auto">
          <a:xfrm>
            <a:off x="214282" y="1366795"/>
            <a:ext cx="871543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b="1" i="1" dirty="0" smtClean="0">
                <a:solidFill>
                  <a:srgbClr val="FF0000"/>
                </a:solidFill>
                <a:latin typeface="Times New Roman" pitchFamily="18" charset="0"/>
                <a:ea typeface="Calibri" pitchFamily="34" charset="0"/>
                <a:cs typeface="Times New Roman" pitchFamily="18" charset="0"/>
              </a:rPr>
              <a:t>                                                 Команда 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1.Сложные вещества, содержащие в растворе ионы металлов и кислотных остатков.                                                                                                                                                                                    2. Разрушение металла под действием атмосферной влаги.                                                                                       3. Латинское название ртути.                                                                                                                                                                                                       4. Что означает «</a:t>
            </a:r>
            <a:r>
              <a:rPr kumimoji="0" lang="ru-RU" sz="2000" b="1" i="1"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силициум</a:t>
            </a: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5. Автор «Теории химического строения?»                                                                                                                                                                                                                  6. Формула малахита.                                                                                                                                                                                                  7. Формула глюкозы.                                                                                                                                                                                                              8. Качественная реакция на крахмал.                                                                                                                                                                        9.Основной компонент табака.                                                                                                                                                                               10.Семейство фтора.                                                                                                                                                                                                    11. Формула канцелярского клея.                                                                                                                                                                                                                12. Вещества, улучшающие свойства почвы.                                                                                                                                                                             13. Самый сильный окислитель.                                                                                                                                                       14. </a:t>
            </a:r>
            <a:r>
              <a:rPr kumimoji="0" lang="ru-RU" sz="2000" b="1" i="1"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Купрум</a:t>
            </a: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15. Две разновидности углерода.                            </a:t>
            </a:r>
            <a:r>
              <a:rPr kumimoji="0" lang="ru-RU" sz="24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rgbClr val="0070C0"/>
              </a:solidFill>
              <a:effectLst/>
              <a:latin typeface="Times New Roman" pitchFamily="18" charset="0"/>
              <a:cs typeface="Times New Roman" pitchFamily="18" charset="0"/>
            </a:endParaRPr>
          </a:p>
        </p:txBody>
      </p:sp>
      <p:pic>
        <p:nvPicPr>
          <p:cNvPr id="5122" name="Picture 2" descr="D:\Мама\Images\Картинки\ХИМКАР\3369460-8e3d19ec583f4167.gif"/>
          <p:cNvPicPr>
            <a:picLocks noChangeAspect="1" noChangeArrowheads="1" noCrop="1"/>
          </p:cNvPicPr>
          <p:nvPr/>
        </p:nvPicPr>
        <p:blipFill>
          <a:blip r:embed="rId2" cstate="screen"/>
          <a:srcRect/>
          <a:stretch>
            <a:fillRect/>
          </a:stretch>
        </p:blipFill>
        <p:spPr bwMode="auto">
          <a:xfrm>
            <a:off x="5435203" y="3714752"/>
            <a:ext cx="3214708" cy="25717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57158" y="1012498"/>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Команда </a:t>
            </a:r>
            <a:r>
              <a:rPr lang="ru-RU" sz="2000" b="1" i="1" dirty="0" smtClean="0">
                <a:solidFill>
                  <a:srgbClr val="FF0000"/>
                </a:solidFill>
                <a:latin typeface="Times New Roman" pitchFamily="18" charset="0"/>
                <a:ea typeface="Calibri" pitchFamily="34" charset="0"/>
                <a:cs typeface="Times New Roman" pitchFamily="18" charset="0"/>
              </a:rPr>
              <a:t>2.</a:t>
            </a:r>
            <a:endParaRPr kumimoji="0" lang="ru-RU" sz="2000" b="1"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 Латинское название железа.                                                                                                                                 2. Ион с положительным зарядом.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sz="2000" b="1" i="1" dirty="0" smtClean="0">
                <a:solidFill>
                  <a:srgbClr val="0070C0"/>
                </a:solidFill>
                <a:latin typeface="Times New Roman" pitchFamily="18" charset="0"/>
                <a:ea typeface="Calibri" pitchFamily="34" charset="0"/>
                <a:cs typeface="Times New Roman" pitchFamily="18" charset="0"/>
              </a:rPr>
              <a:t>3. С</a:t>
            </a: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плав, содержащий медь и олово.                                                                                                         4. Формула сахара.                                                                                                                                                             5. Самый легкий элемент.                                                                                                                                                       6. Семейство лития.                                                                                                                            7. Формула мела.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8.  Самый сильный восстановитель.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9. Качественная реакция на белок.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10. Элемент, названный в честь страны.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11. Процесс, протекающий в листьях зеленых растений на свету.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12.Две разновидности фосфора.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13. Реакции присоединения водорода в органической химии.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14. Автор периодического закона.     </a:t>
            </a:r>
          </a:p>
          <a:p>
            <a:pPr marL="0" marR="0" lvl="0" indent="0" algn="l" defTabSz="914400" rtl="0" eaLnBrk="0" fontAlgn="base" latinLnBrk="0" hangingPunct="0">
              <a:lnSpc>
                <a:spcPct val="100000"/>
              </a:lnSpc>
              <a:spcBef>
                <a:spcPct val="0"/>
              </a:spcBef>
              <a:spcAft>
                <a:spcPct val="0"/>
              </a:spcAft>
              <a:buClrTx/>
              <a:buSzTx/>
              <a:tabLst/>
            </a:pPr>
            <a:r>
              <a:rPr lang="ru-RU" sz="2000" b="1" i="1" dirty="0" smtClean="0">
                <a:solidFill>
                  <a:srgbClr val="0070C0"/>
                </a:solidFill>
                <a:latin typeface="Times New Roman" pitchFamily="18" charset="0"/>
                <a:ea typeface="Calibri" pitchFamily="34" charset="0"/>
                <a:cs typeface="Times New Roman" pitchFamily="18" charset="0"/>
              </a:rPr>
              <a:t>15. «Рыжий дьявол» – враг металла?</a:t>
            </a:r>
            <a:r>
              <a:rPr kumimoji="0" lang="ru-RU" sz="20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endParaRPr kumimoji="0" lang="ru-RU" sz="2000" b="1" i="1" u="none" strike="noStrike" cap="none" normalizeH="0" baseline="0" dirty="0" smtClean="0">
              <a:ln>
                <a:noFill/>
              </a:ln>
              <a:solidFill>
                <a:srgbClr val="0070C0"/>
              </a:solidFill>
              <a:effectLst/>
              <a:latin typeface="Times New Roman" pitchFamily="18" charset="0"/>
              <a:cs typeface="Times New Roman" pitchFamily="18" charset="0"/>
            </a:endParaRPr>
          </a:p>
        </p:txBody>
      </p:sp>
      <p:pic>
        <p:nvPicPr>
          <p:cNvPr id="4098" name="Picture 2" descr="D:\Мама\Images\Картинки\ХИМКАР\3369460-8e3d19ec583f4167.gif"/>
          <p:cNvPicPr>
            <a:picLocks noChangeAspect="1" noChangeArrowheads="1" noCrop="1"/>
          </p:cNvPicPr>
          <p:nvPr/>
        </p:nvPicPr>
        <p:blipFill>
          <a:blip r:embed="rId2" cstate="screen"/>
          <a:srcRect/>
          <a:stretch>
            <a:fillRect/>
          </a:stretch>
        </p:blipFill>
        <p:spPr bwMode="auto">
          <a:xfrm>
            <a:off x="5256607" y="904852"/>
            <a:ext cx="3601673" cy="28813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Мама\Images\Картинки\ХИМКАР\3369460-8e3d19ec583f4167.gif"/>
          <p:cNvPicPr>
            <a:picLocks noChangeAspect="1" noChangeArrowheads="1" noCrop="1"/>
          </p:cNvPicPr>
          <p:nvPr/>
        </p:nvPicPr>
        <p:blipFill>
          <a:blip r:embed="rId2" cstate="screen"/>
          <a:srcRect/>
          <a:stretch>
            <a:fillRect/>
          </a:stretch>
        </p:blipFill>
        <p:spPr bwMode="auto">
          <a:xfrm>
            <a:off x="5715008" y="3786190"/>
            <a:ext cx="3077781" cy="2928958"/>
          </a:xfrm>
          <a:prstGeom prst="rect">
            <a:avLst/>
          </a:prstGeom>
          <a:noFill/>
        </p:spPr>
      </p:pic>
      <p:sp>
        <p:nvSpPr>
          <p:cNvPr id="3" name="Прямоугольник 2"/>
          <p:cNvSpPr/>
          <p:nvPr/>
        </p:nvSpPr>
        <p:spPr>
          <a:xfrm>
            <a:off x="857224" y="1285860"/>
            <a:ext cx="6929486" cy="4524315"/>
          </a:xfrm>
          <a:prstGeom prst="rect">
            <a:avLst/>
          </a:prstGeom>
        </p:spPr>
        <p:txBody>
          <a:bodyPr wrap="square">
            <a:spAutoFit/>
          </a:bodyPr>
          <a:lstStyle/>
          <a:p>
            <a:pPr algn="ctr"/>
            <a:r>
              <a:rPr lang="ru-RU" b="1" i="1" dirty="0" smtClean="0">
                <a:solidFill>
                  <a:srgbClr val="FF0000"/>
                </a:solidFill>
                <a:latin typeface="Times New Roman" pitchFamily="18" charset="0"/>
                <a:ea typeface="Calibri" pitchFamily="34" charset="0"/>
                <a:cs typeface="Times New Roman" pitchFamily="18" charset="0"/>
              </a:rPr>
              <a:t>Команда 3.</a:t>
            </a:r>
          </a:p>
          <a:p>
            <a:r>
              <a:rPr lang="ru-RU" b="1" i="1" dirty="0" smtClean="0">
                <a:solidFill>
                  <a:srgbClr val="0070C0"/>
                </a:solidFill>
                <a:latin typeface="Times New Roman" pitchFamily="18" charset="0"/>
                <a:cs typeface="Times New Roman" pitchFamily="18" charset="0"/>
              </a:rPr>
              <a:t>1.Хобби Д. И. Менделеева.</a:t>
            </a:r>
          </a:p>
          <a:p>
            <a:r>
              <a:rPr lang="ru-RU" b="1" i="1" dirty="0" smtClean="0">
                <a:solidFill>
                  <a:srgbClr val="0070C0"/>
                </a:solidFill>
                <a:latin typeface="Times New Roman" pitchFamily="18" charset="0"/>
                <a:cs typeface="Times New Roman" pitchFamily="18" charset="0"/>
              </a:rPr>
              <a:t>2. Формула сахара?</a:t>
            </a:r>
          </a:p>
          <a:p>
            <a:r>
              <a:rPr lang="ru-RU" b="1" i="1" dirty="0" smtClean="0">
                <a:solidFill>
                  <a:srgbClr val="0070C0"/>
                </a:solidFill>
                <a:latin typeface="Times New Roman" pitchFamily="18" charset="0"/>
                <a:cs typeface="Times New Roman" pitchFamily="18" charset="0"/>
              </a:rPr>
              <a:t>3.Химический элемент – царь живой природы?</a:t>
            </a:r>
          </a:p>
          <a:p>
            <a:r>
              <a:rPr lang="ru-RU" b="1" i="1" dirty="0" smtClean="0">
                <a:solidFill>
                  <a:srgbClr val="0070C0"/>
                </a:solidFill>
                <a:latin typeface="Times New Roman" pitchFamily="18" charset="0"/>
                <a:cs typeface="Times New Roman" pitchFamily="18" charset="0"/>
              </a:rPr>
              <a:t>4. Растворимые в воде основания?</a:t>
            </a:r>
          </a:p>
          <a:p>
            <a:r>
              <a:rPr lang="ru-RU" b="1" i="1" dirty="0" smtClean="0">
                <a:solidFill>
                  <a:srgbClr val="0070C0"/>
                </a:solidFill>
                <a:latin typeface="Times New Roman" pitchFamily="18" charset="0"/>
                <a:cs typeface="Times New Roman" pitchFamily="18" charset="0"/>
              </a:rPr>
              <a:t>5. Карбонат кальция в руках учителя? </a:t>
            </a:r>
          </a:p>
          <a:p>
            <a:r>
              <a:rPr lang="ru-RU" b="1" i="1" dirty="0" smtClean="0">
                <a:solidFill>
                  <a:srgbClr val="0070C0"/>
                </a:solidFill>
                <a:latin typeface="Times New Roman" pitchFamily="18" charset="0"/>
                <a:cs typeface="Times New Roman" pitchFamily="18" charset="0"/>
              </a:rPr>
              <a:t>6. «Витамины» для почвы.</a:t>
            </a:r>
          </a:p>
          <a:p>
            <a:r>
              <a:rPr lang="ru-RU" b="1" i="1" dirty="0" smtClean="0">
                <a:solidFill>
                  <a:srgbClr val="0070C0"/>
                </a:solidFill>
                <a:latin typeface="Times New Roman" pitchFamily="18" charset="0"/>
                <a:cs typeface="Times New Roman" pitchFamily="18" charset="0"/>
              </a:rPr>
              <a:t>7. Какой металл входит в гемоглобин?</a:t>
            </a:r>
          </a:p>
          <a:p>
            <a:pPr lvl="0"/>
            <a:r>
              <a:rPr lang="ru-RU" b="1" i="1" dirty="0" smtClean="0">
                <a:solidFill>
                  <a:srgbClr val="0070C0"/>
                </a:solidFill>
                <a:latin typeface="Times New Roman" pitchFamily="18" charset="0"/>
                <a:cs typeface="Times New Roman" pitchFamily="18" charset="0"/>
              </a:rPr>
              <a:t>8.</a:t>
            </a:r>
            <a:r>
              <a:rPr lang="ru-RU" dirty="0" smtClean="0"/>
              <a:t> </a:t>
            </a:r>
            <a:r>
              <a:rPr lang="ru-RU" b="1" i="1" dirty="0" smtClean="0">
                <a:solidFill>
                  <a:srgbClr val="0070C0"/>
                </a:solidFill>
                <a:latin typeface="Times New Roman" pitchFamily="18" charset="0"/>
                <a:cs typeface="Times New Roman" pitchFamily="18" charset="0"/>
              </a:rPr>
              <a:t>Индикатор, который показывает только щелочность среды. </a:t>
            </a:r>
          </a:p>
          <a:p>
            <a:pPr lvl="0"/>
            <a:r>
              <a:rPr lang="ru-RU" b="1" i="1" dirty="0" smtClean="0">
                <a:solidFill>
                  <a:srgbClr val="0070C0"/>
                </a:solidFill>
                <a:latin typeface="Times New Roman" pitchFamily="18" charset="0"/>
                <a:cs typeface="Times New Roman" pitchFamily="18" charset="0"/>
              </a:rPr>
              <a:t>9. Какой камень искали алхимики? </a:t>
            </a:r>
          </a:p>
          <a:p>
            <a:pPr lvl="0"/>
            <a:r>
              <a:rPr lang="ru-RU" b="1" i="1" dirty="0" smtClean="0">
                <a:solidFill>
                  <a:srgbClr val="0070C0"/>
                </a:solidFill>
                <a:latin typeface="Times New Roman" pitchFamily="18" charset="0"/>
                <a:cs typeface="Times New Roman" pitchFamily="18" charset="0"/>
              </a:rPr>
              <a:t>10. Галоген, который добавляют в зубную пасту? </a:t>
            </a:r>
          </a:p>
          <a:p>
            <a:pPr lvl="0"/>
            <a:r>
              <a:rPr lang="ru-RU" b="1" i="1" dirty="0" smtClean="0">
                <a:solidFill>
                  <a:srgbClr val="0070C0"/>
                </a:solidFill>
                <a:latin typeface="Times New Roman" pitchFamily="18" charset="0"/>
                <a:cs typeface="Times New Roman" pitchFamily="18" charset="0"/>
              </a:rPr>
              <a:t>11. Какой процесс называют сублимацией? </a:t>
            </a:r>
          </a:p>
          <a:p>
            <a:r>
              <a:rPr lang="ru-RU" b="1" i="1" dirty="0" smtClean="0">
                <a:solidFill>
                  <a:srgbClr val="0070C0"/>
                </a:solidFill>
                <a:latin typeface="Times New Roman" pitchFamily="18" charset="0"/>
                <a:cs typeface="Times New Roman" pitchFamily="18" charset="0"/>
              </a:rPr>
              <a:t>12.Агрегатные состояния воды.</a:t>
            </a:r>
          </a:p>
          <a:p>
            <a:r>
              <a:rPr lang="ru-RU" b="1" i="1" dirty="0" smtClean="0">
                <a:solidFill>
                  <a:srgbClr val="0070C0"/>
                </a:solidFill>
                <a:latin typeface="Times New Roman" pitchFamily="18" charset="0"/>
                <a:cs typeface="Times New Roman" pitchFamily="18" charset="0"/>
              </a:rPr>
              <a:t>13.Атом –это?</a:t>
            </a:r>
          </a:p>
          <a:p>
            <a:pPr lvl="0"/>
            <a:r>
              <a:rPr lang="ru-RU" b="1" i="1" dirty="0" smtClean="0">
                <a:solidFill>
                  <a:srgbClr val="0070C0"/>
                </a:solidFill>
                <a:latin typeface="Times New Roman" pitchFamily="18" charset="0"/>
                <a:cs typeface="Times New Roman" pitchFamily="18" charset="0"/>
              </a:rPr>
              <a:t>14.</a:t>
            </a:r>
            <a:r>
              <a:rPr lang="ru-RU" dirty="0" smtClean="0"/>
              <a:t> </a:t>
            </a:r>
            <a:r>
              <a:rPr lang="ru-RU" b="1" i="1" dirty="0" smtClean="0">
                <a:solidFill>
                  <a:srgbClr val="0070C0"/>
                </a:solidFill>
                <a:latin typeface="Times New Roman" pitchFamily="18" charset="0"/>
                <a:cs typeface="Times New Roman" pitchFamily="18" charset="0"/>
              </a:rPr>
              <a:t>Что такое воздух? </a:t>
            </a:r>
          </a:p>
          <a:p>
            <a:r>
              <a:rPr lang="ru-RU" b="1" i="1" dirty="0" smtClean="0">
                <a:solidFill>
                  <a:srgbClr val="0070C0"/>
                </a:solidFill>
                <a:latin typeface="Times New Roman" pitchFamily="18" charset="0"/>
                <a:cs typeface="Times New Roman" pitchFamily="18" charset="0"/>
              </a:rPr>
              <a:t>15.Песок, с которым пьют чай?</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reviews.123rf.com/images/azzardo/azzardo0911/azzardo091100146/5902690-Chemistry-Lab-Stock-Vector-science.jpg"/>
          <p:cNvPicPr>
            <a:picLocks noChangeAspect="1" noChangeArrowheads="1"/>
          </p:cNvPicPr>
          <p:nvPr/>
        </p:nvPicPr>
        <p:blipFill>
          <a:blip r:embed="rId2" cstate="screen"/>
          <a:srcRect/>
          <a:stretch>
            <a:fillRect/>
          </a:stretch>
        </p:blipFill>
        <p:spPr bwMode="auto">
          <a:xfrm>
            <a:off x="285720" y="1000108"/>
            <a:ext cx="8643966" cy="4751320"/>
          </a:xfrm>
          <a:prstGeom prst="rect">
            <a:avLst/>
          </a:prstGeom>
          <a:noFill/>
        </p:spPr>
      </p:pic>
      <p:pic>
        <p:nvPicPr>
          <p:cNvPr id="3073" name="Picture 1" descr="D:\Мама\Images\Картинки\Картинки\Картинки анимация\97336526_62652537_53673143_615896972.gif"/>
          <p:cNvPicPr>
            <a:picLocks noChangeAspect="1" noChangeArrowheads="1" noCrop="1"/>
          </p:cNvPicPr>
          <p:nvPr/>
        </p:nvPicPr>
        <p:blipFill>
          <a:blip r:embed="rId3" cstate="screen"/>
          <a:srcRect/>
          <a:stretch>
            <a:fillRect/>
          </a:stretch>
        </p:blipFill>
        <p:spPr bwMode="auto">
          <a:xfrm>
            <a:off x="1643042" y="2500306"/>
            <a:ext cx="5905500" cy="17811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2990348" y="928670"/>
            <a:ext cx="4224857" cy="613470"/>
          </a:xfrm>
          <a:prstGeom prst="horizontalScroll">
            <a:avLst/>
          </a:prstGeom>
          <a:solidFill>
            <a:schemeClr val="bg2"/>
          </a:solidFill>
        </p:spPr>
        <p:txBody>
          <a:bodyPr wrap="square">
            <a:spAutoFit/>
          </a:bodyPr>
          <a:lstStyle/>
          <a:p>
            <a:pPr lvl="0" algn="ctr" fontAlgn="base">
              <a:spcBef>
                <a:spcPct val="0"/>
              </a:spcBef>
              <a:spcAft>
                <a:spcPct val="0"/>
              </a:spcAft>
            </a:pPr>
            <a:r>
              <a:rPr lang="ru-RU" b="1" dirty="0" smtClean="0">
                <a:solidFill>
                  <a:srgbClr val="FF0000"/>
                </a:solidFill>
                <a:latin typeface="Times New Roman" pitchFamily="18" charset="0"/>
                <a:ea typeface="Calibri" pitchFamily="34" charset="0"/>
                <a:cs typeface="Times New Roman" pitchFamily="18" charset="0"/>
              </a:rPr>
              <a:t>Гейм </a:t>
            </a:r>
            <a:r>
              <a:rPr lang="en-US" b="1" dirty="0" smtClean="0">
                <a:solidFill>
                  <a:srgbClr val="FF0000"/>
                </a:solidFill>
                <a:latin typeface="Times New Roman" pitchFamily="18" charset="0"/>
                <a:ea typeface="Calibri" pitchFamily="34" charset="0"/>
                <a:cs typeface="Times New Roman" pitchFamily="18" charset="0"/>
              </a:rPr>
              <a:t>I</a:t>
            </a:r>
            <a:r>
              <a:rPr lang="ru-RU" b="1" dirty="0" smtClean="0">
                <a:solidFill>
                  <a:srgbClr val="FF0000"/>
                </a:solidFill>
                <a:latin typeface="Times New Roman" pitchFamily="18" charset="0"/>
                <a:ea typeface="Calibri" pitchFamily="34" charset="0"/>
                <a:cs typeface="Times New Roman" pitchFamily="18" charset="0"/>
              </a:rPr>
              <a:t>.</a:t>
            </a:r>
            <a:r>
              <a:rPr lang="ru-RU" dirty="0" smtClean="0">
                <a:solidFill>
                  <a:srgbClr val="FF0000"/>
                </a:solidFill>
                <a:latin typeface="Times New Roman" pitchFamily="18" charset="0"/>
                <a:ea typeface="Calibri" pitchFamily="34" charset="0"/>
                <a:cs typeface="Times New Roman" pitchFamily="18" charset="0"/>
              </a:rPr>
              <a:t> </a:t>
            </a:r>
            <a:r>
              <a:rPr lang="ru-RU" sz="2400" b="1" dirty="0" smtClean="0">
                <a:solidFill>
                  <a:srgbClr val="FF0000"/>
                </a:solidFill>
                <a:latin typeface="Times New Roman" pitchFamily="18" charset="0"/>
                <a:cs typeface="Times New Roman" pitchFamily="18" charset="0"/>
              </a:rPr>
              <a:t>Погоня за лидером.</a:t>
            </a:r>
            <a:r>
              <a:rPr lang="ru-RU" dirty="0" smtClean="0"/>
              <a:t> </a:t>
            </a:r>
            <a:endParaRPr lang="ru-RU" dirty="0" smtClean="0">
              <a:solidFill>
                <a:srgbClr val="FF0000"/>
              </a:solidFill>
              <a:latin typeface="Arial" pitchFamily="34" charset="0"/>
              <a:cs typeface="Arial" pitchFamily="34" charset="0"/>
            </a:endParaRPr>
          </a:p>
        </p:txBody>
      </p:sp>
      <p:sp>
        <p:nvSpPr>
          <p:cNvPr id="44033" name="Rectangle 1"/>
          <p:cNvSpPr>
            <a:spLocks noChangeArrowheads="1"/>
          </p:cNvSpPr>
          <p:nvPr/>
        </p:nvSpPr>
        <p:spPr bwMode="auto">
          <a:xfrm>
            <a:off x="214282" y="1759426"/>
            <a:ext cx="8643998" cy="3639919"/>
          </a:xfrm>
          <a:prstGeom prst="horizontalScroll">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Вопросы  1-ой команде:</a:t>
            </a:r>
            <a:endParaRPr kumimoji="0" lang="ru-RU"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химический элемент в своем названии несет в себе волшебника?  </a:t>
            </a:r>
            <a:endParaRPr kumimoji="0" lang="ru-RU" sz="2400" b="1" i="1"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металл считается крылатым?  </a:t>
            </a:r>
            <a:endParaRPr kumimoji="0" lang="ru-RU" sz="2400" b="1" i="1"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металл может болеть </a:t>
            </a:r>
            <a:r>
              <a:rPr kumimoji="0" lang="ru-RU" sz="2400" b="1" i="1"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чумой</a:t>
            </a:r>
            <a:r>
              <a:rPr kumimoji="0" lang="ru-RU" sz="2400" b="1" i="1"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endParaRPr kumimoji="0" lang="ru-RU" sz="2400" b="1" i="1"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химический элемент плавится в ладони? </a:t>
            </a:r>
            <a:endParaRPr kumimoji="0" lang="ru-RU" sz="2400" b="1" i="1"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Что означает слово </a:t>
            </a:r>
            <a:r>
              <a:rPr kumimoji="0" lang="ru-RU" sz="2400" b="1" i="1"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галогены</a:t>
            </a:r>
            <a:r>
              <a:rPr kumimoji="0" lang="ru-RU" sz="2400" b="1" i="1" u="none" strike="noStrike" cap="none" normalizeH="0" baseline="0" dirty="0" smtClean="0">
                <a:ln>
                  <a:noFill/>
                </a:ln>
                <a:solidFill>
                  <a:srgbClr val="0070C0"/>
                </a:solidFill>
                <a:effectLst/>
                <a:latin typeface="Calibri"/>
                <a:ea typeface="Calibri" pitchFamily="34" charset="0"/>
                <a:cs typeface="Times New Roman" pitchFamily="18" charset="0"/>
              </a:rPr>
              <a:t>»</a:t>
            </a:r>
            <a:r>
              <a:rPr kumimoji="0" lang="ru-RU" sz="24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endParaRPr kumimoji="0" lang="ru-RU" sz="2400" b="1" i="1" u="none" strike="noStrike" cap="none" normalizeH="0" baseline="0" dirty="0" smtClean="0">
              <a:ln>
                <a:noFill/>
              </a:ln>
              <a:solidFill>
                <a:srgbClr val="0070C0"/>
              </a:solidFill>
              <a:effectLst/>
              <a:latin typeface="Arial" pitchFamily="34" charset="0"/>
              <a:cs typeface="Arial" pitchFamily="34" charset="0"/>
            </a:endParaRPr>
          </a:p>
        </p:txBody>
      </p:sp>
      <p:pic>
        <p:nvPicPr>
          <p:cNvPr id="17409" name="Picture 1" descr="D:\Мама\Images\Картинки\ХИМКАР\5eb3bfd68b.gif"/>
          <p:cNvPicPr>
            <a:picLocks noChangeAspect="1" noChangeArrowheads="1" noCrop="1"/>
          </p:cNvPicPr>
          <p:nvPr/>
        </p:nvPicPr>
        <p:blipFill>
          <a:blip r:embed="rId3" cstate="screen"/>
          <a:srcRect/>
          <a:stretch>
            <a:fillRect/>
          </a:stretch>
        </p:blipFill>
        <p:spPr bwMode="auto">
          <a:xfrm>
            <a:off x="-159203" y="500043"/>
            <a:ext cx="3373882" cy="2571767"/>
          </a:xfrm>
          <a:prstGeom prst="rect">
            <a:avLst/>
          </a:prstGeom>
          <a:noFill/>
        </p:spPr>
      </p:pic>
      <p:pic>
        <p:nvPicPr>
          <p:cNvPr id="17410" name="Picture 2" descr="D:\Мама\Images\Картинки\ХИМКАР\none-45349849.jpg"/>
          <p:cNvPicPr>
            <a:picLocks noChangeAspect="1" noChangeArrowheads="1"/>
          </p:cNvPicPr>
          <p:nvPr/>
        </p:nvPicPr>
        <p:blipFill>
          <a:blip r:embed="rId4" cstate="screen"/>
          <a:srcRect/>
          <a:stretch>
            <a:fillRect/>
          </a:stretch>
        </p:blipFill>
        <p:spPr bwMode="auto">
          <a:xfrm>
            <a:off x="7000892" y="5000636"/>
            <a:ext cx="1624010" cy="16337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285720" y="857232"/>
            <a:ext cx="8286808" cy="4539675"/>
          </a:xfrm>
          <a:prstGeom prst="horizontalScroll">
            <a:avLst/>
          </a:prstGeom>
          <a:solidFill>
            <a:schemeClr val="bg2"/>
          </a:solidFill>
        </p:spPr>
        <p:txBody>
          <a:bodyPr wrap="square">
            <a:spAutoFit/>
          </a:bodyPr>
          <a:lstStyle/>
          <a:p>
            <a:pPr lvl="0" algn="ctr" eaLnBrk="0" fontAlgn="base" hangingPunct="0">
              <a:spcBef>
                <a:spcPct val="0"/>
              </a:spcBef>
              <a:spcAft>
                <a:spcPct val="0"/>
              </a:spcAft>
            </a:pPr>
            <a:r>
              <a:rPr lang="ru-RU" dirty="0" smtClean="0">
                <a:solidFill>
                  <a:srgbClr val="FF0000"/>
                </a:solidFill>
                <a:latin typeface="Times New Roman" pitchFamily="18" charset="0"/>
                <a:ea typeface="Calibri" pitchFamily="34" charset="0"/>
                <a:cs typeface="Times New Roman" pitchFamily="18" charset="0"/>
              </a:rPr>
              <a:t> </a:t>
            </a:r>
            <a:r>
              <a:rPr lang="ru-RU" sz="2400" b="1" i="1" dirty="0" smtClean="0">
                <a:solidFill>
                  <a:srgbClr val="FF0000"/>
                </a:solidFill>
                <a:latin typeface="Times New Roman" pitchFamily="18" charset="0"/>
                <a:ea typeface="Calibri" pitchFamily="34" charset="0"/>
                <a:cs typeface="Times New Roman" pitchFamily="18" charset="0"/>
              </a:rPr>
              <a:t>Вопросы  2-ой команде:</a:t>
            </a:r>
            <a:endParaRPr lang="ru-RU" sz="2400" b="1" i="1"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ru-RU" sz="2400" b="1" i="1" dirty="0" smtClean="0">
                <a:solidFill>
                  <a:schemeClr val="accent1"/>
                </a:solidFill>
                <a:latin typeface="Times New Roman" pitchFamily="18" charset="0"/>
                <a:ea typeface="Calibri" pitchFamily="34" charset="0"/>
                <a:cs typeface="Times New Roman" pitchFamily="18" charset="0"/>
              </a:rPr>
              <a:t>   В название какого металла входит дерево?  </a:t>
            </a:r>
            <a:endParaRPr lang="ru-RU" sz="2400" b="1" i="1" dirty="0" smtClean="0">
              <a:solidFill>
                <a:schemeClr val="accent1"/>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ru-RU" sz="2400" b="1" i="1" dirty="0" smtClean="0">
                <a:solidFill>
                  <a:schemeClr val="accent1"/>
                </a:solidFill>
                <a:latin typeface="Times New Roman" pitchFamily="18" charset="0"/>
                <a:ea typeface="Calibri" pitchFamily="34" charset="0"/>
                <a:cs typeface="Times New Roman" pitchFamily="18" charset="0"/>
              </a:rPr>
              <a:t>  Какой металл, по древней мифологии, обречен на «вечные муки»?  </a:t>
            </a:r>
            <a:endParaRPr lang="ru-RU" sz="2400" b="1" i="1" dirty="0" smtClean="0">
              <a:solidFill>
                <a:schemeClr val="accent1"/>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ru-RU" sz="2400" b="1" i="1" dirty="0" smtClean="0">
                <a:solidFill>
                  <a:schemeClr val="accent1"/>
                </a:solidFill>
                <a:latin typeface="Times New Roman" pitchFamily="18" charset="0"/>
                <a:ea typeface="Calibri" pitchFamily="34" charset="0"/>
                <a:cs typeface="Times New Roman" pitchFamily="18" charset="0"/>
              </a:rPr>
              <a:t>  От  какого металла нужно отрезать одну треть, чтобы получить известную кость скелета животного или человека?  </a:t>
            </a:r>
            <a:endParaRPr lang="ru-RU" sz="2400" b="1" i="1" dirty="0" smtClean="0">
              <a:solidFill>
                <a:schemeClr val="accent1"/>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ru-RU" sz="2400" b="1" i="1" dirty="0" smtClean="0">
                <a:solidFill>
                  <a:schemeClr val="accent1"/>
                </a:solidFill>
                <a:latin typeface="Times New Roman" pitchFamily="18" charset="0"/>
                <a:ea typeface="Calibri" pitchFamily="34" charset="0"/>
                <a:cs typeface="Times New Roman" pitchFamily="18" charset="0"/>
              </a:rPr>
              <a:t>     Назвать самый тугоплавкий металл.  </a:t>
            </a:r>
            <a:endParaRPr lang="ru-RU" sz="2400" b="1" i="1" dirty="0" smtClean="0">
              <a:solidFill>
                <a:schemeClr val="accent1"/>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ru-RU" sz="2400" b="1" i="1" dirty="0" smtClean="0">
                <a:solidFill>
                  <a:schemeClr val="accent1"/>
                </a:solidFill>
                <a:latin typeface="Times New Roman" pitchFamily="18" charset="0"/>
                <a:ea typeface="Calibri" pitchFamily="34" charset="0"/>
                <a:cs typeface="Times New Roman" pitchFamily="18" charset="0"/>
              </a:rPr>
              <a:t>    Что означает слово «</a:t>
            </a:r>
            <a:r>
              <a:rPr lang="ru-RU" sz="2400" b="1" i="1" dirty="0" err="1" smtClean="0">
                <a:solidFill>
                  <a:schemeClr val="accent1"/>
                </a:solidFill>
                <a:latin typeface="Times New Roman" pitchFamily="18" charset="0"/>
                <a:ea typeface="Calibri" pitchFamily="34" charset="0"/>
                <a:cs typeface="Times New Roman" pitchFamily="18" charset="0"/>
              </a:rPr>
              <a:t>ауруум</a:t>
            </a:r>
            <a:r>
              <a:rPr lang="ru-RU" sz="2400" b="1" i="1" dirty="0" smtClean="0">
                <a:solidFill>
                  <a:schemeClr val="accent1"/>
                </a:solidFill>
                <a:latin typeface="Times New Roman" pitchFamily="18" charset="0"/>
                <a:ea typeface="Calibri" pitchFamily="34" charset="0"/>
                <a:cs typeface="Times New Roman" pitchFamily="18" charset="0"/>
              </a:rPr>
              <a:t>»?  </a:t>
            </a:r>
            <a:endParaRPr lang="ru-RU" sz="2400" b="1" i="1" dirty="0">
              <a:solidFill>
                <a:schemeClr val="accent1"/>
              </a:solidFill>
              <a:latin typeface="Times New Roman" pitchFamily="18" charset="0"/>
              <a:cs typeface="Times New Roman" pitchFamily="18" charset="0"/>
            </a:endParaRPr>
          </a:p>
        </p:txBody>
      </p:sp>
      <p:pic>
        <p:nvPicPr>
          <p:cNvPr id="16386" name="Picture 2" descr="D:\Мама\Images\Картинки\ХИМКАР\none-45349849.jpg"/>
          <p:cNvPicPr>
            <a:picLocks noChangeAspect="1" noChangeArrowheads="1"/>
          </p:cNvPicPr>
          <p:nvPr/>
        </p:nvPicPr>
        <p:blipFill>
          <a:blip r:embed="rId2" cstate="screen"/>
          <a:srcRect/>
          <a:stretch>
            <a:fillRect/>
          </a:stretch>
        </p:blipFill>
        <p:spPr bwMode="auto">
          <a:xfrm>
            <a:off x="7072330" y="4929198"/>
            <a:ext cx="1768190" cy="1778817"/>
          </a:xfrm>
          <a:prstGeom prst="rect">
            <a:avLst/>
          </a:prstGeom>
          <a:noFill/>
        </p:spPr>
      </p:pic>
      <p:pic>
        <p:nvPicPr>
          <p:cNvPr id="5" name="Picture 1" descr="D:\Мама\Images\Картинки\ХИМКАР\5eb3bfd68b.gif"/>
          <p:cNvPicPr>
            <a:picLocks noChangeAspect="1" noChangeArrowheads="1" noCrop="1"/>
          </p:cNvPicPr>
          <p:nvPr/>
        </p:nvPicPr>
        <p:blipFill>
          <a:blip r:embed="rId3" cstate="screen"/>
          <a:srcRect/>
          <a:stretch>
            <a:fillRect/>
          </a:stretch>
        </p:blipFill>
        <p:spPr bwMode="auto">
          <a:xfrm>
            <a:off x="214282" y="4572008"/>
            <a:ext cx="3373882" cy="257176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28596" y="843402"/>
            <a:ext cx="8429684" cy="4416981"/>
          </a:xfrm>
          <a:prstGeom prst="horizontalScroll">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fontAlgn="base">
              <a:spcBef>
                <a:spcPct val="0"/>
              </a:spcBef>
              <a:spcAft>
                <a:spcPct val="0"/>
              </a:spcAft>
            </a:pPr>
            <a:r>
              <a:rPr lang="ru-RU" sz="2800" b="1" i="1" dirty="0" smtClean="0">
                <a:solidFill>
                  <a:srgbClr val="FF0000"/>
                </a:solidFill>
                <a:latin typeface="Times New Roman" pitchFamily="18" charset="0"/>
                <a:ea typeface="Calibri" pitchFamily="34" charset="0"/>
                <a:cs typeface="Times New Roman" pitchFamily="18" charset="0"/>
              </a:rPr>
              <a:t>Вопросы 3-ей команде:</a:t>
            </a:r>
            <a:r>
              <a:rPr lang="ru-RU" sz="2800" b="1" i="1" dirty="0" smtClean="0">
                <a:solidFill>
                  <a:srgbClr val="0070C0"/>
                </a:solidFill>
                <a:latin typeface="Times New Roman" pitchFamily="18" charset="0"/>
                <a:ea typeface="Calibri" pitchFamily="34" charset="0"/>
                <a:cs typeface="Times New Roman" pitchFamily="18" charset="0"/>
              </a:rPr>
              <a:t>                                                              </a:t>
            </a:r>
            <a:endParaRPr kumimoji="0" lang="ru-RU" sz="28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элемент всегда рад?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газ утверждает, что он - это неон? </a:t>
            </a:r>
            <a:endParaRPr kumimoji="0" lang="ru-RU" sz="2800" b="1" i="1"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ru-RU" sz="2800" b="1" i="1" dirty="0" smtClean="0">
                <a:solidFill>
                  <a:srgbClr val="0070C0"/>
                </a:solidFill>
                <a:latin typeface="Times New Roman" pitchFamily="18" charset="0"/>
                <a:ea typeface="Calibri" pitchFamily="34" charset="0"/>
                <a:cs typeface="Times New Roman" pitchFamily="18" charset="0"/>
              </a:rPr>
              <a:t> </a:t>
            </a:r>
            <a:r>
              <a:rPr kumimoji="0" lang="ru-RU" sz="28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неметалл является лесом?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8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химический элемент состоит из двух животных? </a:t>
            </a:r>
            <a:endParaRPr kumimoji="0" lang="ru-RU" sz="2800" b="1" i="1"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ru-RU" sz="2800" b="1" i="1" dirty="0" smtClean="0">
                <a:solidFill>
                  <a:srgbClr val="0070C0"/>
                </a:solidFill>
                <a:latin typeface="Times New Roman" pitchFamily="18" charset="0"/>
                <a:ea typeface="Calibri" pitchFamily="34" charset="0"/>
                <a:cs typeface="Times New Roman" pitchFamily="18" charset="0"/>
              </a:rPr>
              <a:t> </a:t>
            </a:r>
            <a:r>
              <a:rPr kumimoji="0" lang="ru-RU" sz="28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Какой элемент вращается вокруг Солнца? </a:t>
            </a:r>
            <a:endParaRPr kumimoji="0" lang="ru-RU" sz="2800" b="1" i="1" u="none" strike="noStrike" cap="none" normalizeH="0" baseline="0" dirty="0" smtClean="0">
              <a:ln>
                <a:noFill/>
              </a:ln>
              <a:solidFill>
                <a:srgbClr val="0070C0"/>
              </a:solidFill>
              <a:effectLst/>
              <a:latin typeface="Arial" pitchFamily="34" charset="0"/>
              <a:cs typeface="Arial" pitchFamily="34" charset="0"/>
            </a:endParaRPr>
          </a:p>
        </p:txBody>
      </p:sp>
      <p:pic>
        <p:nvPicPr>
          <p:cNvPr id="15362" name="Picture 2" descr="D:\Мама\Images\Картинки\ХИМКАР\none-45349849.jpg"/>
          <p:cNvPicPr>
            <a:picLocks noChangeAspect="1" noChangeArrowheads="1"/>
          </p:cNvPicPr>
          <p:nvPr/>
        </p:nvPicPr>
        <p:blipFill>
          <a:blip r:embed="rId2" cstate="screen"/>
          <a:srcRect/>
          <a:stretch>
            <a:fillRect/>
          </a:stretch>
        </p:blipFill>
        <p:spPr bwMode="auto">
          <a:xfrm>
            <a:off x="7000892" y="4856472"/>
            <a:ext cx="1676384" cy="1686459"/>
          </a:xfrm>
          <a:prstGeom prst="rect">
            <a:avLst/>
          </a:prstGeom>
          <a:noFill/>
        </p:spPr>
      </p:pic>
      <p:pic>
        <p:nvPicPr>
          <p:cNvPr id="5" name="Picture 1" descr="D:\Мама\Images\Картинки\ХИМКАР\5eb3bfd68b.gif"/>
          <p:cNvPicPr>
            <a:picLocks noChangeAspect="1" noChangeArrowheads="1" noCrop="1"/>
          </p:cNvPicPr>
          <p:nvPr/>
        </p:nvPicPr>
        <p:blipFill>
          <a:blip r:embed="rId3" cstate="screen"/>
          <a:srcRect/>
          <a:stretch>
            <a:fillRect/>
          </a:stretch>
        </p:blipFill>
        <p:spPr bwMode="auto">
          <a:xfrm>
            <a:off x="0" y="0"/>
            <a:ext cx="3373882" cy="25717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2643174" y="0"/>
            <a:ext cx="4429156" cy="613470"/>
          </a:xfrm>
          <a:prstGeom prst="horizontalScroll">
            <a:avLst/>
          </a:prstGeom>
          <a:solidFill>
            <a:schemeClr val="bg2"/>
          </a:solidFill>
        </p:spPr>
        <p:txBody>
          <a:bodyPr wrap="square">
            <a:spAutoFit/>
          </a:bodyPr>
          <a:lstStyle/>
          <a:p>
            <a:r>
              <a:rPr lang="ru-RU" sz="2400" b="1" dirty="0" smtClean="0">
                <a:solidFill>
                  <a:srgbClr val="FF0000"/>
                </a:solidFill>
                <a:latin typeface="Times New Roman" pitchFamily="18" charset="0"/>
                <a:ea typeface="Calibri" pitchFamily="34" charset="0"/>
                <a:cs typeface="Times New Roman" pitchFamily="18" charset="0"/>
              </a:rPr>
              <a:t>Гейм </a:t>
            </a:r>
            <a:r>
              <a:rPr lang="en-US" sz="2400" b="1" dirty="0" smtClean="0">
                <a:solidFill>
                  <a:srgbClr val="FF0000"/>
                </a:solidFill>
                <a:latin typeface="Times New Roman" pitchFamily="18" charset="0"/>
                <a:ea typeface="Calibri" pitchFamily="34" charset="0"/>
                <a:cs typeface="Times New Roman" pitchFamily="18" charset="0"/>
              </a:rPr>
              <a:t>II</a:t>
            </a:r>
            <a:r>
              <a:rPr lang="ru-RU" sz="2400" b="1" dirty="0" smtClean="0">
                <a:solidFill>
                  <a:srgbClr val="FF0000"/>
                </a:solidFill>
                <a:latin typeface="Times New Roman" pitchFamily="18" charset="0"/>
                <a:ea typeface="Calibri" pitchFamily="34" charset="0"/>
                <a:cs typeface="Times New Roman" pitchFamily="18" charset="0"/>
              </a:rPr>
              <a:t>.</a:t>
            </a:r>
            <a:r>
              <a:rPr lang="ru-RU" sz="2400" dirty="0" smtClean="0">
                <a:solidFill>
                  <a:srgbClr val="FF0000"/>
                </a:solidFill>
                <a:latin typeface="Times New Roman" pitchFamily="18" charset="0"/>
                <a:ea typeface="Calibri" pitchFamily="34" charset="0"/>
                <a:cs typeface="Times New Roman" pitchFamily="18" charset="0"/>
              </a:rPr>
              <a:t> </a:t>
            </a:r>
            <a:r>
              <a:rPr lang="ru-RU" sz="2400" b="1" dirty="0" smtClean="0">
                <a:solidFill>
                  <a:srgbClr val="FF0000"/>
                </a:solidFill>
              </a:rPr>
              <a:t>Сюрпризы  химии. </a:t>
            </a:r>
            <a:endParaRPr lang="ru-RU" sz="2400" dirty="0">
              <a:solidFill>
                <a:srgbClr val="FF0000"/>
              </a:solidFill>
            </a:endParaRPr>
          </a:p>
        </p:txBody>
      </p:sp>
      <p:pic>
        <p:nvPicPr>
          <p:cNvPr id="45059" name="Picture 3" descr="D:\Мама\Images\Картинки\ХИМКАР\1423995063_probirki-s-reaktivami.jpg"/>
          <p:cNvPicPr>
            <a:picLocks noChangeAspect="1" noChangeArrowheads="1"/>
          </p:cNvPicPr>
          <p:nvPr/>
        </p:nvPicPr>
        <p:blipFill>
          <a:blip r:embed="rId2" cstate="screen">
            <a:duotone>
              <a:schemeClr val="accent1">
                <a:shade val="45000"/>
                <a:satMod val="135000"/>
              </a:schemeClr>
              <a:prstClr val="white"/>
            </a:duotone>
          </a:blip>
          <a:srcRect/>
          <a:stretch>
            <a:fillRect/>
          </a:stretch>
        </p:blipFill>
        <p:spPr bwMode="auto">
          <a:xfrm>
            <a:off x="214282" y="642918"/>
            <a:ext cx="8643998" cy="5786478"/>
          </a:xfrm>
          <a:prstGeom prst="rect">
            <a:avLst/>
          </a:prstGeom>
          <a:noFill/>
        </p:spPr>
      </p:pic>
      <p:sp>
        <p:nvSpPr>
          <p:cNvPr id="7" name="Прямоугольник 6"/>
          <p:cNvSpPr/>
          <p:nvPr/>
        </p:nvSpPr>
        <p:spPr>
          <a:xfrm>
            <a:off x="428596" y="1643050"/>
            <a:ext cx="8072494" cy="3046988"/>
          </a:xfrm>
          <a:prstGeom prst="rect">
            <a:avLst/>
          </a:prstGeom>
        </p:spPr>
        <p:txBody>
          <a:bodyPr wrap="square">
            <a:spAutoFit/>
          </a:bodyPr>
          <a:lstStyle/>
          <a:p>
            <a:pPr lvl="0" fontAlgn="base">
              <a:spcBef>
                <a:spcPct val="0"/>
              </a:spcBef>
              <a:spcAft>
                <a:spcPct val="0"/>
              </a:spcAft>
              <a:buFontTx/>
              <a:buChar char="•"/>
            </a:pPr>
            <a:r>
              <a:rPr lang="ru-RU" sz="2400" i="1" dirty="0" smtClean="0">
                <a:solidFill>
                  <a:schemeClr val="bg1"/>
                </a:solidFill>
                <a:latin typeface="Calibri"/>
                <a:ea typeface="Calibri" pitchFamily="34" charset="0"/>
                <a:cs typeface="Times New Roman" pitchFamily="18" charset="0"/>
              </a:rPr>
              <a:t>…</a:t>
            </a:r>
            <a:r>
              <a:rPr lang="ru-RU" sz="2400" b="1" i="1" dirty="0" smtClean="0">
                <a:solidFill>
                  <a:schemeClr val="bg1"/>
                </a:solidFill>
                <a:latin typeface="Times New Roman" pitchFamily="18" charset="0"/>
                <a:ea typeface="Calibri" pitchFamily="34" charset="0"/>
                <a:cs typeface="Times New Roman" pitchFamily="18" charset="0"/>
              </a:rPr>
              <a:t>У островов Гаити во время своего путешествия  (1493г.) некто увидел туземцев, игравших большим плотным мячом. Хотя это казалось невероятным, но ударяясь об землю, мяч довольно высоко подскакивал в воздух. Этот некто привез несколько кусочков этого вещества на родину, но </a:t>
            </a:r>
            <a:r>
              <a:rPr lang="ru-RU" b="1" i="1" dirty="0" smtClean="0">
                <a:solidFill>
                  <a:schemeClr val="bg1"/>
                </a:solidFill>
                <a:latin typeface="Times New Roman" pitchFamily="18" charset="0"/>
                <a:ea typeface="Calibri" pitchFamily="34" charset="0"/>
                <a:cs typeface="Times New Roman" pitchFamily="18" charset="0"/>
              </a:rPr>
              <a:t>В ТО </a:t>
            </a:r>
            <a:r>
              <a:rPr lang="ru-RU" sz="2400" b="1" i="1" dirty="0" smtClean="0">
                <a:solidFill>
                  <a:schemeClr val="bg1"/>
                </a:solidFill>
                <a:latin typeface="Times New Roman" pitchFamily="18" charset="0"/>
                <a:ea typeface="Calibri" pitchFamily="34" charset="0"/>
                <a:cs typeface="Times New Roman" pitchFamily="18" charset="0"/>
              </a:rPr>
              <a:t>время никого им не заинтересовал.                                                  </a:t>
            </a:r>
            <a:endParaRPr lang="ru-RU" sz="2400" b="1" i="1"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2400" b="1" i="1" dirty="0" smtClean="0">
                <a:solidFill>
                  <a:srgbClr val="FF0000"/>
                </a:solidFill>
                <a:latin typeface="Times New Roman" pitchFamily="18" charset="0"/>
                <a:ea typeface="Calibri" pitchFamily="34" charset="0"/>
                <a:cs typeface="Times New Roman" pitchFamily="18" charset="0"/>
              </a:rPr>
              <a:t>                      Кто этот некто и что это за вещество?</a:t>
            </a:r>
            <a:endParaRPr lang="ru-RU" sz="2400" i="1" dirty="0">
              <a:solidFill>
                <a:srgbClr val="FF0000"/>
              </a:solidFill>
            </a:endParaRPr>
          </a:p>
        </p:txBody>
      </p:sp>
      <p:pic>
        <p:nvPicPr>
          <p:cNvPr id="45060" name="Picture 4" descr="D:\Мама\Images\Картинки\ХИМКАР\99FG51rLels.jpg"/>
          <p:cNvPicPr>
            <a:picLocks noChangeAspect="1" noChangeArrowheads="1"/>
          </p:cNvPicPr>
          <p:nvPr/>
        </p:nvPicPr>
        <p:blipFill>
          <a:blip r:embed="rId3" cstate="screen"/>
          <a:srcRect/>
          <a:stretch>
            <a:fillRect/>
          </a:stretch>
        </p:blipFill>
        <p:spPr bwMode="auto">
          <a:xfrm>
            <a:off x="7000892" y="4794895"/>
            <a:ext cx="1833562" cy="1760219"/>
          </a:xfrm>
          <a:prstGeom prst="rect">
            <a:avLst/>
          </a:prstGeom>
          <a:noFill/>
        </p:spPr>
      </p:pic>
      <p:pic>
        <p:nvPicPr>
          <p:cNvPr id="6" name="Picture 4" descr="D:\Мама\Images\Картинки\ХИМКАР\Hourglass_rotates.gif"/>
          <p:cNvPicPr>
            <a:picLocks noChangeAspect="1" noChangeArrowheads="1" noCrop="1"/>
          </p:cNvPicPr>
          <p:nvPr/>
        </p:nvPicPr>
        <p:blipFill>
          <a:blip r:embed="rId4" cstate="screen"/>
          <a:srcRect/>
          <a:stretch>
            <a:fillRect/>
          </a:stretch>
        </p:blipFill>
        <p:spPr bwMode="auto">
          <a:xfrm>
            <a:off x="0" y="4214818"/>
            <a:ext cx="2571768" cy="247651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Мама\Images\Картинки\ХИМКАР\1423995063_probirki-s-reaktivami.jpg"/>
          <p:cNvPicPr>
            <a:picLocks noChangeAspect="1" noChangeArrowheads="1"/>
          </p:cNvPicPr>
          <p:nvPr/>
        </p:nvPicPr>
        <p:blipFill>
          <a:blip r:embed="rId2" cstate="screen">
            <a:duotone>
              <a:schemeClr val="accent1">
                <a:shade val="45000"/>
                <a:satMod val="135000"/>
              </a:schemeClr>
              <a:prstClr val="white"/>
            </a:duotone>
          </a:blip>
          <a:srcRect/>
          <a:stretch>
            <a:fillRect/>
          </a:stretch>
        </p:blipFill>
        <p:spPr bwMode="auto">
          <a:xfrm>
            <a:off x="12745" y="285728"/>
            <a:ext cx="8869265" cy="6451707"/>
          </a:xfrm>
          <a:prstGeom prst="rect">
            <a:avLst/>
          </a:prstGeom>
          <a:noFill/>
        </p:spPr>
      </p:pic>
      <p:sp>
        <p:nvSpPr>
          <p:cNvPr id="3" name="Прямоугольник 2"/>
          <p:cNvSpPr/>
          <p:nvPr/>
        </p:nvSpPr>
        <p:spPr>
          <a:xfrm>
            <a:off x="642910" y="857232"/>
            <a:ext cx="8001056" cy="2677656"/>
          </a:xfrm>
          <a:prstGeom prst="rect">
            <a:avLst/>
          </a:prstGeom>
        </p:spPr>
        <p:txBody>
          <a:bodyPr wrap="square">
            <a:spAutoFit/>
          </a:bodyPr>
          <a:lstStyle/>
          <a:p>
            <a:r>
              <a:rPr lang="ru-RU" sz="2400" b="1" dirty="0" smtClean="0">
                <a:solidFill>
                  <a:schemeClr val="bg1"/>
                </a:solidFill>
              </a:rPr>
              <a:t>… Во Франции к 1820 году научились изготавливать подтяжки и подвязки из каучуковых нитей, сплетенных с тканью. В Англии некто предложил класть тонкий слой каучука между двумя слоями ткани и из этого материала шить водонепроницаемое пальто. Но пальто становилось твердым от холода, а летом расползалось от жары. </a:t>
            </a:r>
            <a:endParaRPr lang="ru-RU" sz="2400" b="1" dirty="0">
              <a:solidFill>
                <a:schemeClr val="bg1"/>
              </a:solidFill>
            </a:endParaRPr>
          </a:p>
        </p:txBody>
      </p:sp>
      <p:pic>
        <p:nvPicPr>
          <p:cNvPr id="50179" name="Picture 3" descr="D:\Мама\Images\Картинки\ХИМКАР\99FG51rLels.jpg"/>
          <p:cNvPicPr>
            <a:picLocks noChangeAspect="1" noChangeArrowheads="1"/>
          </p:cNvPicPr>
          <p:nvPr/>
        </p:nvPicPr>
        <p:blipFill>
          <a:blip r:embed="rId3" cstate="screen"/>
          <a:srcRect/>
          <a:stretch>
            <a:fillRect/>
          </a:stretch>
        </p:blipFill>
        <p:spPr bwMode="auto">
          <a:xfrm>
            <a:off x="6929454" y="4857760"/>
            <a:ext cx="1905000" cy="1828800"/>
          </a:xfrm>
          <a:prstGeom prst="rect">
            <a:avLst/>
          </a:prstGeom>
          <a:noFill/>
        </p:spPr>
      </p:pic>
      <p:pic>
        <p:nvPicPr>
          <p:cNvPr id="5" name="Picture 4" descr="D:\Мама\Images\Картинки\ХИМКАР\Hourglass_rotates.gif"/>
          <p:cNvPicPr>
            <a:picLocks noChangeAspect="1" noChangeArrowheads="1" noCrop="1"/>
          </p:cNvPicPr>
          <p:nvPr/>
        </p:nvPicPr>
        <p:blipFill>
          <a:blip r:embed="rId4" cstate="screen"/>
          <a:srcRect/>
          <a:stretch>
            <a:fillRect/>
          </a:stretch>
        </p:blipFill>
        <p:spPr bwMode="auto">
          <a:xfrm flipV="1">
            <a:off x="428596" y="3929066"/>
            <a:ext cx="2857520" cy="27516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Мама\Images\Картинки\ХИМКАР\1423995063_probirki-s-reaktivami.jpg"/>
          <p:cNvPicPr>
            <a:picLocks noChangeAspect="1" noChangeArrowheads="1"/>
          </p:cNvPicPr>
          <p:nvPr/>
        </p:nvPicPr>
        <p:blipFill>
          <a:blip r:embed="rId3" cstate="screen">
            <a:duotone>
              <a:schemeClr val="accent1">
                <a:shade val="45000"/>
                <a:satMod val="135000"/>
              </a:schemeClr>
              <a:prstClr val="white"/>
            </a:duotone>
          </a:blip>
          <a:srcRect/>
          <a:stretch>
            <a:fillRect/>
          </a:stretch>
        </p:blipFill>
        <p:spPr bwMode="auto">
          <a:xfrm>
            <a:off x="214282" y="885339"/>
            <a:ext cx="8715435" cy="5829809"/>
          </a:xfrm>
          <a:prstGeom prst="rect">
            <a:avLst/>
          </a:prstGeom>
          <a:noFill/>
        </p:spPr>
      </p:pic>
      <p:sp>
        <p:nvSpPr>
          <p:cNvPr id="51203" name="Rectangle 3"/>
          <p:cNvSpPr>
            <a:spLocks noChangeArrowheads="1"/>
          </p:cNvSpPr>
          <p:nvPr/>
        </p:nvSpPr>
        <p:spPr bwMode="auto">
          <a:xfrm>
            <a:off x="500034" y="957050"/>
            <a:ext cx="8143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ru-RU" sz="24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 1811году дотоле неизвестным в научных кругах французских химиков-технологов Бернаром  </a:t>
            </a:r>
            <a:r>
              <a:rPr kumimoji="0" lang="ru-RU" sz="2400" b="1" i="1"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Куртуа</a:t>
            </a:r>
            <a:r>
              <a:rPr kumimoji="0" lang="ru-RU" sz="24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из морских водорослей  был открыт этот элемент. Друзья </a:t>
            </a:r>
            <a:r>
              <a:rPr kumimoji="0" lang="ru-RU" sz="2400" b="1" i="1"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Куртуа</a:t>
            </a:r>
            <a:r>
              <a:rPr kumimoji="0" lang="ru-RU" sz="24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рассказывали, что это открытие произошло случайно: любимый кот прыгнул на бутылки, содержащие золу в спиртовом растворе и концентрированную серную кислоту. Бутылки разбились и жидкости смешались, образуя клубы сине-фиолетового пара. </a:t>
            </a:r>
            <a:r>
              <a:rPr kumimoji="0" lang="ru-RU" sz="2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Что это за элемент?</a:t>
            </a:r>
            <a:r>
              <a:rPr kumimoji="0" lang="ru-RU" sz="24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ru-RU" sz="2400" b="1" i="1" u="none" strike="noStrike" cap="none" normalizeH="0" baseline="0" dirty="0" smtClean="0">
              <a:ln>
                <a:noFill/>
              </a:ln>
              <a:solidFill>
                <a:schemeClr val="bg1"/>
              </a:solidFill>
              <a:effectLst/>
              <a:latin typeface="Arial" pitchFamily="34" charset="0"/>
              <a:cs typeface="Arial" pitchFamily="34" charset="0"/>
            </a:endParaRPr>
          </a:p>
        </p:txBody>
      </p:sp>
      <p:pic>
        <p:nvPicPr>
          <p:cNvPr id="51204" name="Picture 4" descr="D:\Мама\Images\Картинки\ХИМКАР\99FG51rLels.jpg"/>
          <p:cNvPicPr>
            <a:picLocks noChangeAspect="1" noChangeArrowheads="1"/>
          </p:cNvPicPr>
          <p:nvPr/>
        </p:nvPicPr>
        <p:blipFill>
          <a:blip r:embed="rId4" cstate="screen"/>
          <a:srcRect/>
          <a:stretch>
            <a:fillRect/>
          </a:stretch>
        </p:blipFill>
        <p:spPr bwMode="auto">
          <a:xfrm>
            <a:off x="7000892" y="4857760"/>
            <a:ext cx="1905000" cy="18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5" y="1571612"/>
          <a:ext cx="8143933" cy="4857783"/>
        </p:xfrm>
        <a:graphic>
          <a:graphicData uri="http://schemas.openxmlformats.org/drawingml/2006/table">
            <a:tbl>
              <a:tblPr/>
              <a:tblGrid>
                <a:gridCol w="1919327"/>
                <a:gridCol w="2131887"/>
                <a:gridCol w="2131887"/>
                <a:gridCol w="1960832"/>
              </a:tblGrid>
              <a:tr h="1619261">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NaHCO</a:t>
                      </a:r>
                      <a:r>
                        <a:rPr lang="en-US" sz="2800" b="1" baseline="-25000" dirty="0" smtClean="0">
                          <a:solidFill>
                            <a:srgbClr val="0070C0"/>
                          </a:solidFill>
                          <a:latin typeface="Times New Roman"/>
                          <a:ea typeface="Calibri"/>
                          <a:cs typeface="Times New Roman"/>
                        </a:rPr>
                        <a:t>3</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Na</a:t>
                      </a:r>
                      <a:r>
                        <a:rPr lang="en-US" sz="2800" b="1" baseline="-25000" dirty="0" smtClean="0">
                          <a:solidFill>
                            <a:srgbClr val="0070C0"/>
                          </a:solidFill>
                          <a:latin typeface="Times New Roman"/>
                          <a:ea typeface="Calibri"/>
                          <a:cs typeface="Times New Roman"/>
                        </a:rPr>
                        <a:t>2</a:t>
                      </a:r>
                      <a:r>
                        <a:rPr lang="en-US" sz="2800" b="1" dirty="0" smtClean="0">
                          <a:solidFill>
                            <a:srgbClr val="0070C0"/>
                          </a:solidFill>
                          <a:latin typeface="Times New Roman"/>
                          <a:ea typeface="Calibri"/>
                          <a:cs typeface="Times New Roman"/>
                        </a:rPr>
                        <a:t>SiO</a:t>
                      </a:r>
                      <a:r>
                        <a:rPr lang="en-US" sz="2800" b="1" baseline="-25000" dirty="0" smtClean="0">
                          <a:solidFill>
                            <a:srgbClr val="0070C0"/>
                          </a:solidFill>
                          <a:latin typeface="Times New Roman"/>
                          <a:ea typeface="Calibri"/>
                          <a:cs typeface="Times New Roman"/>
                        </a:rPr>
                        <a:t>3</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Fe(OH)</a:t>
                      </a:r>
                      <a:r>
                        <a:rPr lang="en-US" sz="2800" b="1" baseline="-25000" dirty="0" smtClean="0">
                          <a:solidFill>
                            <a:srgbClr val="0070C0"/>
                          </a:solidFill>
                          <a:latin typeface="Times New Roman"/>
                          <a:ea typeface="Calibri"/>
                          <a:cs typeface="Times New Roman"/>
                        </a:rPr>
                        <a:t>3</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NaNO</a:t>
                      </a:r>
                      <a:r>
                        <a:rPr lang="en-US" sz="2800" b="1" baseline="-25000" dirty="0" smtClean="0">
                          <a:solidFill>
                            <a:srgbClr val="0070C0"/>
                          </a:solidFill>
                          <a:latin typeface="Times New Roman"/>
                          <a:ea typeface="Calibri"/>
                          <a:cs typeface="Times New Roman"/>
                        </a:rPr>
                        <a:t>3</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619261">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NH</a:t>
                      </a:r>
                      <a:r>
                        <a:rPr lang="en-US" sz="2800" b="1" baseline="-25000" dirty="0" smtClean="0">
                          <a:solidFill>
                            <a:srgbClr val="0070C0"/>
                          </a:solidFill>
                          <a:latin typeface="Times New Roman"/>
                          <a:ea typeface="Calibri"/>
                          <a:cs typeface="Times New Roman"/>
                        </a:rPr>
                        <a:t>4</a:t>
                      </a:r>
                      <a:r>
                        <a:rPr lang="en-US" sz="2800" b="1" dirty="0" smtClean="0">
                          <a:solidFill>
                            <a:srgbClr val="0070C0"/>
                          </a:solidFill>
                          <a:latin typeface="Times New Roman"/>
                          <a:ea typeface="Calibri"/>
                          <a:cs typeface="Times New Roman"/>
                        </a:rPr>
                        <a:t>OH</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HgCL</a:t>
                      </a:r>
                      <a:r>
                        <a:rPr lang="en-US" sz="2800" b="1" baseline="-25000" dirty="0" smtClean="0">
                          <a:solidFill>
                            <a:srgbClr val="0070C0"/>
                          </a:solidFill>
                          <a:latin typeface="Times New Roman"/>
                          <a:ea typeface="Calibri"/>
                          <a:cs typeface="Times New Roman"/>
                        </a:rPr>
                        <a:t>2</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CaCO</a:t>
                      </a:r>
                      <a:r>
                        <a:rPr lang="en-US" sz="2800" b="1" baseline="-25000" dirty="0" smtClean="0">
                          <a:solidFill>
                            <a:srgbClr val="0070C0"/>
                          </a:solidFill>
                          <a:latin typeface="Times New Roman"/>
                          <a:ea typeface="Calibri"/>
                          <a:cs typeface="Times New Roman"/>
                        </a:rPr>
                        <a:t>3</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en-US" sz="2800" b="1" dirty="0" smtClean="0">
                          <a:solidFill>
                            <a:srgbClr val="0070C0"/>
                          </a:solidFill>
                          <a:latin typeface="Times New Roman"/>
                          <a:ea typeface="Calibri"/>
                          <a:cs typeface="Times New Roman"/>
                        </a:rPr>
                        <a:t>Ca(OH)</a:t>
                      </a:r>
                      <a:r>
                        <a:rPr lang="en-US" sz="2800" b="1" baseline="-25000" dirty="0" smtClean="0">
                          <a:solidFill>
                            <a:srgbClr val="0070C0"/>
                          </a:solidFill>
                          <a:latin typeface="Times New Roman"/>
                          <a:ea typeface="Calibri"/>
                          <a:cs typeface="Times New Roman"/>
                        </a:rPr>
                        <a:t>2</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619261">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ru-RU" sz="2800" b="1" dirty="0" smtClean="0">
                          <a:solidFill>
                            <a:srgbClr val="0070C0"/>
                          </a:solidFill>
                          <a:latin typeface="Times New Roman"/>
                          <a:ea typeface="Calibri"/>
                          <a:cs typeface="Times New Roman"/>
                        </a:rPr>
                        <a:t>НСООН</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ru-RU" sz="2800" b="1" dirty="0" smtClean="0">
                          <a:solidFill>
                            <a:srgbClr val="0070C0"/>
                          </a:solidFill>
                          <a:latin typeface="Times New Roman"/>
                          <a:ea typeface="Calibri"/>
                          <a:cs typeface="Times New Roman"/>
                        </a:rPr>
                        <a:t>С</a:t>
                      </a:r>
                      <a:r>
                        <a:rPr lang="ru-RU" sz="2800" b="1" baseline="-25000" dirty="0" smtClean="0">
                          <a:solidFill>
                            <a:srgbClr val="0070C0"/>
                          </a:solidFill>
                          <a:latin typeface="Times New Roman"/>
                          <a:ea typeface="Calibri"/>
                          <a:cs typeface="Times New Roman"/>
                        </a:rPr>
                        <a:t>2</a:t>
                      </a:r>
                      <a:r>
                        <a:rPr lang="ru-RU" sz="2800" b="1" dirty="0" smtClean="0">
                          <a:solidFill>
                            <a:srgbClr val="0070C0"/>
                          </a:solidFill>
                          <a:latin typeface="Times New Roman"/>
                          <a:ea typeface="Calibri"/>
                          <a:cs typeface="Times New Roman"/>
                        </a:rPr>
                        <a:t>Н</a:t>
                      </a:r>
                      <a:r>
                        <a:rPr lang="ru-RU" sz="2800" b="1" baseline="-25000" dirty="0" smtClean="0">
                          <a:solidFill>
                            <a:srgbClr val="0070C0"/>
                          </a:solidFill>
                          <a:latin typeface="Times New Roman"/>
                          <a:ea typeface="Calibri"/>
                          <a:cs typeface="Times New Roman"/>
                        </a:rPr>
                        <a:t>5</a:t>
                      </a:r>
                      <a:r>
                        <a:rPr lang="ru-RU" sz="2800" b="1" dirty="0" smtClean="0">
                          <a:solidFill>
                            <a:srgbClr val="0070C0"/>
                          </a:solidFill>
                          <a:latin typeface="Times New Roman"/>
                          <a:ea typeface="Calibri"/>
                          <a:cs typeface="Times New Roman"/>
                        </a:rPr>
                        <a:t>ОН</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ru-RU" sz="2800" b="1" dirty="0" smtClean="0">
                          <a:solidFill>
                            <a:srgbClr val="0070C0"/>
                          </a:solidFill>
                          <a:latin typeface="Times New Roman"/>
                          <a:ea typeface="Calibri"/>
                          <a:cs typeface="Times New Roman"/>
                        </a:rPr>
                        <a:t>С</a:t>
                      </a:r>
                      <a:r>
                        <a:rPr lang="ru-RU" sz="2800" b="1" baseline="-25000" dirty="0" smtClean="0">
                          <a:solidFill>
                            <a:srgbClr val="0070C0"/>
                          </a:solidFill>
                          <a:latin typeface="Times New Roman"/>
                          <a:ea typeface="Calibri"/>
                          <a:cs typeface="Times New Roman"/>
                        </a:rPr>
                        <a:t>6</a:t>
                      </a:r>
                      <a:r>
                        <a:rPr lang="ru-RU" sz="2800" b="1" dirty="0" smtClean="0">
                          <a:solidFill>
                            <a:srgbClr val="0070C0"/>
                          </a:solidFill>
                          <a:latin typeface="Times New Roman"/>
                          <a:ea typeface="Calibri"/>
                          <a:cs typeface="Times New Roman"/>
                        </a:rPr>
                        <a:t>Н</a:t>
                      </a:r>
                      <a:r>
                        <a:rPr lang="ru-RU" sz="2800" b="1" baseline="-25000" dirty="0" smtClean="0">
                          <a:solidFill>
                            <a:srgbClr val="0070C0"/>
                          </a:solidFill>
                          <a:latin typeface="Times New Roman"/>
                          <a:ea typeface="Calibri"/>
                          <a:cs typeface="Times New Roman"/>
                        </a:rPr>
                        <a:t>12</a:t>
                      </a:r>
                      <a:r>
                        <a:rPr lang="ru-RU" sz="2800" b="1" dirty="0" smtClean="0">
                          <a:solidFill>
                            <a:srgbClr val="0070C0"/>
                          </a:solidFill>
                          <a:latin typeface="Times New Roman"/>
                          <a:ea typeface="Calibri"/>
                          <a:cs typeface="Times New Roman"/>
                        </a:rPr>
                        <a:t>О</a:t>
                      </a:r>
                      <a:r>
                        <a:rPr lang="ru-RU" sz="2800" b="1" baseline="-25000" dirty="0" smtClean="0">
                          <a:solidFill>
                            <a:srgbClr val="0070C0"/>
                          </a:solidFill>
                          <a:latin typeface="Times New Roman"/>
                          <a:ea typeface="Calibri"/>
                          <a:cs typeface="Times New Roman"/>
                        </a:rPr>
                        <a:t>6</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endParaRPr lang="ru-RU" sz="2800" b="1" dirty="0" smtClean="0">
                        <a:solidFill>
                          <a:srgbClr val="0070C0"/>
                        </a:solidFill>
                        <a:latin typeface="Times New Roman"/>
                        <a:ea typeface="Calibri"/>
                        <a:cs typeface="Times New Roman"/>
                      </a:endParaRPr>
                    </a:p>
                    <a:p>
                      <a:pPr algn="ctr">
                        <a:lnSpc>
                          <a:spcPct val="115000"/>
                        </a:lnSpc>
                        <a:spcAft>
                          <a:spcPts val="0"/>
                        </a:spcAft>
                      </a:pPr>
                      <a:r>
                        <a:rPr lang="ru-RU" sz="2800" b="1" dirty="0" smtClean="0">
                          <a:solidFill>
                            <a:srgbClr val="0070C0"/>
                          </a:solidFill>
                          <a:latin typeface="Times New Roman"/>
                          <a:ea typeface="Calibri"/>
                          <a:cs typeface="Times New Roman"/>
                        </a:rPr>
                        <a:t>СН</a:t>
                      </a:r>
                      <a:r>
                        <a:rPr lang="ru-RU" sz="2800" b="1" baseline="-25000" dirty="0" smtClean="0">
                          <a:solidFill>
                            <a:srgbClr val="0070C0"/>
                          </a:solidFill>
                          <a:latin typeface="Times New Roman"/>
                          <a:ea typeface="Calibri"/>
                          <a:cs typeface="Times New Roman"/>
                        </a:rPr>
                        <a:t>3</a:t>
                      </a:r>
                      <a:r>
                        <a:rPr lang="ru-RU" sz="2800" b="1" dirty="0" smtClean="0">
                          <a:solidFill>
                            <a:srgbClr val="0070C0"/>
                          </a:solidFill>
                          <a:latin typeface="Times New Roman"/>
                          <a:ea typeface="Calibri"/>
                          <a:cs typeface="Times New Roman"/>
                        </a:rPr>
                        <a:t>СООН</a:t>
                      </a:r>
                      <a:endParaRPr lang="ru-RU" sz="28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5121" name="Rectangle 1"/>
          <p:cNvSpPr>
            <a:spLocks noChangeArrowheads="1"/>
          </p:cNvSpPr>
          <p:nvPr/>
        </p:nvSpPr>
        <p:spPr bwMode="auto">
          <a:xfrm>
            <a:off x="1500166" y="738262"/>
            <a:ext cx="67151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Гейм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III</a:t>
            </a:r>
            <a:r>
              <a:rPr kumimoji="0" 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ru-RU"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Химия вокруг нас.</a:t>
            </a:r>
            <a:endParaRPr kumimoji="0" lang="ru-RU"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428728" y="752575"/>
            <a:ext cx="6072230" cy="695265"/>
          </a:xfrm>
          <a:prstGeom prst="horizontalScroll">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Гейм </a:t>
            </a:r>
            <a:r>
              <a:rPr kumimoji="0" lang="en-US"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IV</a:t>
            </a:r>
            <a:r>
              <a:rPr kumimoji="0" lang="ru-RU"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8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800" b="1" i="1"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Заколдованный кубик</a:t>
            </a:r>
            <a:r>
              <a:rPr kumimoji="0" lang="ru-RU" sz="2800" b="1" i="1"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800" b="0" i="1" u="none" strike="noStrike" cap="none" normalizeH="0" baseline="0" dirty="0" smtClean="0">
              <a:ln>
                <a:noFill/>
              </a:ln>
              <a:solidFill>
                <a:srgbClr val="FF0000"/>
              </a:solidFill>
              <a:effectLst/>
              <a:latin typeface="Arial" pitchFamily="34" charset="0"/>
              <a:cs typeface="Arial" pitchFamily="34" charset="0"/>
            </a:endParaRPr>
          </a:p>
        </p:txBody>
      </p:sp>
      <p:pic>
        <p:nvPicPr>
          <p:cNvPr id="55298" name="Picture 2"/>
          <p:cNvPicPr>
            <a:picLocks noChangeAspect="1" noChangeArrowheads="1"/>
          </p:cNvPicPr>
          <p:nvPr/>
        </p:nvPicPr>
        <p:blipFill>
          <a:blip r:embed="rId2" cstate="screen"/>
          <a:srcRect/>
          <a:stretch>
            <a:fillRect/>
          </a:stretch>
        </p:blipFill>
        <p:spPr bwMode="auto">
          <a:xfrm>
            <a:off x="2857488" y="1643050"/>
            <a:ext cx="5934075" cy="4919685"/>
          </a:xfrm>
          <a:prstGeom prst="rect">
            <a:avLst/>
          </a:prstGeom>
          <a:solidFill>
            <a:schemeClr val="bg2"/>
          </a:solidFill>
          <a:ln w="9525">
            <a:noFill/>
            <a:miter lim="800000"/>
            <a:headEnd/>
            <a:tailEnd/>
          </a:ln>
        </p:spPr>
      </p:pic>
      <p:sp>
        <p:nvSpPr>
          <p:cNvPr id="4" name="Прямоугольник 3"/>
          <p:cNvSpPr/>
          <p:nvPr/>
        </p:nvSpPr>
        <p:spPr>
          <a:xfrm>
            <a:off x="214282" y="1643051"/>
            <a:ext cx="2643206" cy="4708981"/>
          </a:xfrm>
          <a:prstGeom prst="rect">
            <a:avLst/>
          </a:prstGeom>
        </p:spPr>
        <p:txBody>
          <a:bodyPr wrap="square">
            <a:spAutoFit/>
          </a:bodyPr>
          <a:lstStyle/>
          <a:p>
            <a:r>
              <a:rPr lang="en-US" sz="2000" b="1" i="1" dirty="0" smtClean="0">
                <a:solidFill>
                  <a:srgbClr val="0070C0"/>
                </a:solidFill>
              </a:rPr>
              <a:t>   </a:t>
            </a:r>
            <a:r>
              <a:rPr lang="ru-RU" sz="2000" b="1" i="1" dirty="0" smtClean="0">
                <a:solidFill>
                  <a:srgbClr val="0070C0"/>
                </a:solidFill>
              </a:rPr>
              <a:t>Расшифровать каждую сторону кубика, назвать каждый элемент и показать этот элемент в периодической системе  химических элементов Д. И. Менделеева.  </a:t>
            </a:r>
            <a:r>
              <a:rPr lang="en-US" sz="2000" b="1" i="1" dirty="0" smtClean="0">
                <a:solidFill>
                  <a:srgbClr val="0070C0"/>
                </a:solidFill>
              </a:rPr>
              <a:t>   </a:t>
            </a:r>
          </a:p>
          <a:p>
            <a:r>
              <a:rPr lang="en-US" sz="2000" b="1" i="1" dirty="0" smtClean="0">
                <a:solidFill>
                  <a:srgbClr val="0070C0"/>
                </a:solidFill>
              </a:rPr>
              <a:t>   </a:t>
            </a:r>
            <a:r>
              <a:rPr lang="ru-RU" sz="2000" b="1" i="1" dirty="0" smtClean="0">
                <a:solidFill>
                  <a:srgbClr val="0070C0"/>
                </a:solidFill>
              </a:rPr>
              <a:t>Аналогичное задание предлагается и болельщикам</a:t>
            </a:r>
            <a:endParaRPr lang="ru-RU" sz="2000" b="1" i="1" dirty="0">
              <a:solidFill>
                <a:srgbClr val="0070C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732</TotalTime>
  <Words>795</Words>
  <Application>Microsoft Office PowerPoint</Application>
  <PresentationFormat>Экран (4:3)</PresentationFormat>
  <Paragraphs>95</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 </vt:lpstr>
      <vt:lpstr>Слайд 2</vt:lpstr>
      <vt:lpstr>Слайд 3</vt:lpstr>
      <vt:lpstr>Слайд 4</vt:lpstr>
      <vt:lpstr>Слайд 5</vt:lpstr>
      <vt:lpstr>Слайд 6</vt:lpstr>
      <vt:lpstr>Слайд 7</vt:lpstr>
      <vt:lpstr>Слайд 8</vt:lpstr>
      <vt:lpstr>Слайд 9</vt:lpstr>
      <vt:lpstr>Гейм V. Из чего мы состоим? </vt:lpstr>
      <vt:lpstr>Гейм VI. «Дальше, дальше, дальше…»</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Компьютер</cp:lastModifiedBy>
  <cp:revision>57</cp:revision>
  <dcterms:created xsi:type="dcterms:W3CDTF">2015-11-21T18:22:51Z</dcterms:created>
  <dcterms:modified xsi:type="dcterms:W3CDTF">2015-11-29T12:46:51Z</dcterms:modified>
</cp:coreProperties>
</file>