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3" r:id="rId3"/>
    <p:sldId id="257" r:id="rId4"/>
    <p:sldId id="259" r:id="rId5"/>
    <p:sldId id="260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Rg st="1" end="26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33CCCC"/>
    <a:srgbClr val="FF99FF"/>
    <a:srgbClr val="00CCFF"/>
    <a:srgbClr val="FF99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98" d="100"/>
          <a:sy n="98" d="100"/>
        </p:scale>
        <p:origin x="-522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228BF-F062-430C-82DA-F1304FB3EB21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E0929-2175-4FAE-8A79-6E26A475BD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54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E0929-2175-4FAE-8A79-6E26A475BD5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408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1298-3E05-4EB1-8183-0722D861F5AF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AADF0-CE3D-4CE3-A8C6-2DEC4DB40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1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1298-3E05-4EB1-8183-0722D861F5AF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AADF0-CE3D-4CE3-A8C6-2DEC4DB40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98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1298-3E05-4EB1-8183-0722D861F5AF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AADF0-CE3D-4CE3-A8C6-2DEC4DB40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70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1298-3E05-4EB1-8183-0722D861F5AF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AADF0-CE3D-4CE3-A8C6-2DEC4DB40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40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1298-3E05-4EB1-8183-0722D861F5AF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AADF0-CE3D-4CE3-A8C6-2DEC4DB40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597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1298-3E05-4EB1-8183-0722D861F5AF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AADF0-CE3D-4CE3-A8C6-2DEC4DB40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20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1298-3E05-4EB1-8183-0722D861F5AF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AADF0-CE3D-4CE3-A8C6-2DEC4DB40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8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1298-3E05-4EB1-8183-0722D861F5AF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AADF0-CE3D-4CE3-A8C6-2DEC4DB40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10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1298-3E05-4EB1-8183-0722D861F5AF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AADF0-CE3D-4CE3-A8C6-2DEC4DB40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56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1298-3E05-4EB1-8183-0722D861F5AF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AADF0-CE3D-4CE3-A8C6-2DEC4DB40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491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1298-3E05-4EB1-8183-0722D861F5AF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AADF0-CE3D-4CE3-A8C6-2DEC4DB40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310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11298-3E05-4EB1-8183-0722D861F5AF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AADF0-CE3D-4CE3-A8C6-2DEC4DB40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53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988839"/>
          </a:xfrm>
          <a:prstGeom prst="frame">
            <a:avLst/>
          </a:prstGeom>
          <a:solidFill>
            <a:srgbClr val="92D050"/>
          </a:solidFill>
          <a:effectLst>
            <a:glow rad="127000">
              <a:srgbClr val="C00000"/>
            </a:glow>
          </a:effectLst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Вечная Слава героям!</a:t>
            </a:r>
            <a:endParaRPr lang="ru-RU" sz="6600" b="1" i="1" dirty="0"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4" name="4-конечная звезда 3"/>
          <p:cNvSpPr/>
          <p:nvPr/>
        </p:nvSpPr>
        <p:spPr>
          <a:xfrm>
            <a:off x="1043608" y="468700"/>
            <a:ext cx="914400" cy="914400"/>
          </a:xfrm>
          <a:prstGeom prst="star4">
            <a:avLst/>
          </a:prstGeom>
          <a:solidFill>
            <a:srgbClr val="C00000"/>
          </a:solidFill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7020272" y="484010"/>
            <a:ext cx="914400" cy="914400"/>
          </a:xfrm>
          <a:prstGeom prst="star4">
            <a:avLst/>
          </a:prstGeom>
          <a:solidFill>
            <a:srgbClr val="C00000"/>
          </a:solidFill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1\Pictures\IMG_233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9" y="2060848"/>
            <a:ext cx="689106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33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555">
        <p:cut/>
      </p:transition>
    </mc:Choice>
    <mc:Fallback xmlns="">
      <p:transition advTm="5555">
        <p:cut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9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frame">
            <a:avLst/>
          </a:prstGeom>
          <a:solidFill>
            <a:srgbClr val="FF9900"/>
          </a:solidFill>
          <a:effectLst>
            <a:glow rad="127000">
              <a:srgbClr val="C00000"/>
            </a:glow>
          </a:effectLst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Приспущены знамёна…</a:t>
            </a:r>
            <a:endParaRPr lang="ru-RU" sz="6000" b="1" i="1" dirty="0"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12290" name="Picture 2" descr="C:\Users\1\Pictures\IMG_23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128792" cy="53732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CC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779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357">
        <p:dissolve/>
      </p:transition>
    </mc:Choice>
    <mc:Fallback xmlns="">
      <p:transition spd="slow" advTm="4357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frame">
            <a:avLst/>
          </a:prstGeom>
          <a:solidFill>
            <a:srgbClr val="33CCCC"/>
          </a:solidFill>
          <a:effectLst>
            <a:glow rad="127000">
              <a:srgbClr val="C00000"/>
            </a:glow>
          </a:effectLst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Родственники и близкие Ивана Ивановича Стрельникова. Для них он не только герой, но самый близкий и дорогой человек.</a:t>
            </a:r>
            <a:endParaRPr lang="ru-RU" sz="2800" b="1" i="1" dirty="0"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13314" name="Picture 2" descr="C:\Users\1\Pictures\IMG_229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743" y="1466488"/>
            <a:ext cx="7992888" cy="53732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482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763">
        <p14:prism/>
      </p:transition>
    </mc:Choice>
    <mc:Fallback xmlns="">
      <p:transition spd="slow" advTm="47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frame">
            <a:avLst/>
          </a:prstGeom>
          <a:solidFill>
            <a:srgbClr val="FF9900"/>
          </a:solidFill>
          <a:effectLst>
            <a:glow rad="127000">
              <a:srgbClr val="C00000"/>
            </a:glow>
          </a:effectLst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Похороны погибших пограничников на заставе </a:t>
            </a:r>
            <a:r>
              <a:rPr lang="ru-RU" sz="3200" b="1" i="1" dirty="0" err="1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Нижне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 – Михайловской. Второй слева – </a:t>
            </a:r>
            <a:r>
              <a:rPr lang="ru-RU" sz="3200" b="1" i="1" dirty="0" err="1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Д.В.Леонов</a:t>
            </a:r>
            <a:endParaRPr lang="ru-RU" sz="3200" b="1" i="1" dirty="0"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14338" name="Picture 2" descr="C:\Users\1\Pictures\IMG_23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7344816" cy="53732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757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942">
        <p14:glitter pattern="hexagon"/>
      </p:transition>
    </mc:Choice>
    <mc:Fallback xmlns="">
      <p:transition spd="slow" advTm="49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72816"/>
          </a:xfrm>
          <a:prstGeom prst="frame">
            <a:avLst/>
          </a:prstGeom>
          <a:solidFill>
            <a:srgbClr val="92D050"/>
          </a:solidFill>
          <a:effectLst>
            <a:glow rad="127000">
              <a:srgbClr val="FF0000"/>
            </a:glow>
          </a:effectLst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Похороны воинов 199 –</a:t>
            </a:r>
            <a:r>
              <a:rPr lang="ru-RU" b="1" i="1" dirty="0" err="1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го</a:t>
            </a:r>
            <a:r>
              <a:rPr lang="ru-RU" b="1" i="1" dirty="0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Верхне</a:t>
            </a:r>
            <a:r>
              <a:rPr lang="ru-RU" b="1" i="1" dirty="0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 – </a:t>
            </a:r>
            <a:r>
              <a:rPr lang="ru-RU" b="1" i="1" dirty="0" err="1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Удинского</a:t>
            </a:r>
            <a:r>
              <a:rPr lang="ru-RU" b="1" i="1" dirty="0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 мотострелкового полка в посёлке Филино</a:t>
            </a:r>
            <a:endParaRPr lang="ru-RU" b="1" i="1" dirty="0"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15362" name="Picture 2" descr="C:\Users\1\Pictures\IMG_231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704856" cy="50851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087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24">
        <p14:ripple/>
      </p:transition>
    </mc:Choice>
    <mc:Fallback xmlns="">
      <p:transition spd="slow" advTm="50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787208" cy="1417638"/>
          </a:xfrm>
          <a:prstGeom prst="fram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effectLst>
            <a:glow rad="127000">
              <a:srgbClr val="C00000"/>
            </a:glow>
          </a:effectLst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Похороны пограничников 7 марта 1969 года</a:t>
            </a:r>
            <a:endParaRPr lang="ru-RU" b="1" i="1" dirty="0"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16386" name="Picture 2" descr="C:\Users\1\Pictures\IMG_232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1484784"/>
            <a:ext cx="8128000" cy="53732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264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539">
        <p14:conveyor dir="l"/>
      </p:transition>
    </mc:Choice>
    <mc:Fallback xmlns="">
      <p:transition spd="slow" advTm="35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787208" cy="1417638"/>
          </a:xfrm>
          <a:prstGeom prst="frame">
            <a:avLst/>
          </a:prstGeom>
          <a:solidFill>
            <a:srgbClr val="00CCFF"/>
          </a:solidFill>
          <a:effectLst>
            <a:glow rad="127000">
              <a:srgbClr val="FF0000"/>
            </a:glow>
          </a:effectLst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Похороны в городском парке 7 марта 1969 года</a:t>
            </a:r>
            <a:endParaRPr lang="ru-RU" b="1" i="1" dirty="0"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17410" name="Picture 2" descr="C:\Users\1\Pictures\IMG_232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1484784"/>
            <a:ext cx="8128000" cy="53732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448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280">
        <p:dissolve/>
      </p:transition>
    </mc:Choice>
    <mc:Fallback xmlns="">
      <p:transition spd="slow" advTm="428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fram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effectLst>
            <a:glow rad="127000">
              <a:srgbClr val="FF0000"/>
            </a:glow>
          </a:effectLst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На молебне в память о погибших защитниках острова «ДАМАНСКИЙ</a:t>
            </a:r>
            <a:r>
              <a:rPr lang="ru-RU" sz="3600" dirty="0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»</a:t>
            </a:r>
            <a:endParaRPr lang="ru-RU" sz="3600" dirty="0"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1026" name="Picture 2" descr="C:\Users\1\Pictures\IMG_234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984776" cy="53675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699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4134">
        <p14:shred/>
      </p:transition>
    </mc:Choice>
    <mc:Fallback xmlns="">
      <p:transition spd="slow" advTm="41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16832"/>
          </a:xfrm>
          <a:prstGeom prst="frame">
            <a:avLst/>
          </a:prstGeom>
          <a:solidFill>
            <a:srgbClr val="FF99FF"/>
          </a:solidFill>
          <a:effectLst>
            <a:glow rad="127000">
              <a:srgbClr val="FF0000"/>
            </a:glow>
          </a:effectLst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Виталий </a:t>
            </a:r>
            <a:r>
              <a:rPr lang="ru-RU" sz="2800" b="1" i="1" dirty="0" err="1" smtClean="0"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Бубенин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 (справа)  и Юрий </a:t>
            </a:r>
            <a:r>
              <a:rPr lang="ru-RU" sz="2800" b="1" i="1" dirty="0" err="1"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Б</a:t>
            </a:r>
            <a:r>
              <a:rPr lang="ru-RU" sz="2800" b="1" i="1" dirty="0" err="1" smtClean="0"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абанский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 в Москве по случаю представления их  к званию Герои Советского Союза с вручением  медалей Золотая звезда «Серп и Молот» и Орденов Ленина</a:t>
            </a:r>
            <a:endParaRPr lang="ru-RU" sz="2800" b="1" i="1" dirty="0">
              <a:solidFill>
                <a:srgbClr val="FF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2050" name="Picture 2" descr="C:\Users\1\Pictures\IMG_234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7344816" cy="48691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42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6">
        <p14:prism isContent="1"/>
      </p:transition>
    </mc:Choice>
    <mc:Fallback xmlns="">
      <p:transition spd="slow" advTm="34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656184"/>
          </a:xfrm>
          <a:prstGeom prst="fram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effectLst>
            <a:glow rad="127000">
              <a:srgbClr val="C00000"/>
            </a:glow>
          </a:effectLst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Улица, которую позже переименуют в улицу героев «</a:t>
            </a:r>
            <a:r>
              <a:rPr lang="ru-RU" b="1" i="1" dirty="0" err="1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Даманского</a:t>
            </a:r>
            <a:r>
              <a:rPr lang="ru-RU" b="1" i="1" dirty="0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!»</a:t>
            </a:r>
            <a:endParaRPr lang="ru-RU" b="1" i="1" dirty="0"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3074" name="Picture 2" descr="C:\Users\1\Pictures\IMG_23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7272808" cy="49411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6979484"/>
      </p:ext>
    </p:extLst>
  </p:cSld>
  <p:clrMapOvr>
    <a:masterClrMapping/>
  </p:clrMapOvr>
  <p:transition spd="slow" advTm="3606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200800" cy="1417638"/>
          </a:xfrm>
          <a:prstGeom prst="frame">
            <a:avLst/>
          </a:pr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18900000" scaled="1"/>
            <a:tileRect/>
          </a:gradFill>
          <a:effectLst>
            <a:glow rad="127000">
              <a:srgbClr val="C00000"/>
            </a:glow>
          </a:effectLst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Горе матери, потерявшей сына</a:t>
            </a:r>
            <a:endParaRPr lang="ru-RU" sz="5400" b="1" i="1" dirty="0">
              <a:solidFill>
                <a:srgbClr val="FF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1026" name="Picture 2" descr="C:\Users\1\Pictures\IMG_236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6484085" cy="53732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4400781"/>
      </p:ext>
    </p:extLst>
  </p:cSld>
  <p:clrMapOvr>
    <a:masterClrMapping/>
  </p:clrMapOvr>
  <p:transition spd="slow" advTm="234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04864"/>
          </a:xfrm>
          <a:prstGeom prst="frame">
            <a:avLst/>
          </a:prstGeom>
          <a:solidFill>
            <a:srgbClr val="33CCCC"/>
          </a:solidFill>
          <a:effectLst>
            <a:glow rad="127000">
              <a:srgbClr val="C00000"/>
            </a:glow>
          </a:effectLst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</a:br>
            <a:r>
              <a:rPr lang="ru-RU" sz="2800" b="1" i="1" dirty="0" smtClean="0"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Памяти огонь горит,</a:t>
            </a:r>
            <a:br>
              <a:rPr lang="ru-RU" sz="2800" b="1" i="1" dirty="0" smtClean="0"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</a:br>
            <a:r>
              <a:rPr lang="ru-RU" sz="2800" b="1" i="1" dirty="0" smtClean="0"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И солдаты замерли в строю,</a:t>
            </a:r>
            <a:br>
              <a:rPr lang="ru-RU" sz="2800" b="1" i="1" dirty="0" smtClean="0"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</a:br>
            <a:r>
              <a:rPr lang="ru-RU" sz="2800" b="1" i="1" dirty="0" smtClean="0"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Вас мы не забудем никогда,</a:t>
            </a:r>
            <a:br>
              <a:rPr lang="ru-RU" sz="2800" b="1" i="1" dirty="0" smtClean="0"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</a:br>
            <a:r>
              <a:rPr lang="ru-RU" sz="2800" b="1" i="1" dirty="0" smtClean="0"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Вашу доблесть в жестоком бою!!!</a:t>
            </a:r>
            <a:br>
              <a:rPr lang="ru-RU" sz="2800" b="1" i="1" dirty="0" smtClean="0"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</a:br>
            <a:r>
              <a:rPr lang="ru-RU" sz="2800" b="1" i="1" dirty="0" smtClean="0"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                     Т.М. КАРГАПОЛОВА</a:t>
            </a:r>
            <a:r>
              <a:rPr lang="ru-RU" sz="2800" b="1" i="1" dirty="0"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/>
            </a:r>
            <a:br>
              <a:rPr lang="ru-RU" sz="2800" b="1" i="1" dirty="0"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</a:br>
            <a:endParaRPr lang="ru-RU" sz="2800" b="1" i="1" dirty="0">
              <a:solidFill>
                <a:srgbClr val="FF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6146" name="Picture 2" descr="C:\Users\1\Pictures\IMG_237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420887"/>
            <a:ext cx="4426619" cy="428756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147" name="Picture 3" descr="C:\Users\1\Pictures\IMG_236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975" y="2420887"/>
            <a:ext cx="4416971" cy="426313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Круглая лента лицом вверх 6"/>
          <p:cNvSpPr/>
          <p:nvPr/>
        </p:nvSpPr>
        <p:spPr>
          <a:xfrm>
            <a:off x="7421319" y="260648"/>
            <a:ext cx="1216152" cy="758952"/>
          </a:xfrm>
          <a:prstGeom prst="ellipseRibbon2">
            <a:avLst/>
          </a:prstGeom>
          <a:solidFill>
            <a:srgbClr val="FF0000"/>
          </a:solidFill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4-конечная звезда 3"/>
          <p:cNvSpPr/>
          <p:nvPr/>
        </p:nvSpPr>
        <p:spPr>
          <a:xfrm>
            <a:off x="834444" y="1170033"/>
            <a:ext cx="914400" cy="914400"/>
          </a:xfrm>
          <a:prstGeom prst="star4">
            <a:avLst/>
          </a:prstGeom>
          <a:solidFill>
            <a:srgbClr val="FF0000"/>
          </a:solidFill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7572195" y="1170033"/>
            <a:ext cx="914400" cy="914400"/>
          </a:xfrm>
          <a:prstGeom prst="star4">
            <a:avLst/>
          </a:prstGeom>
          <a:solidFill>
            <a:srgbClr val="FF0000"/>
          </a:solidFill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руглая лента лицом вверх 10"/>
          <p:cNvSpPr/>
          <p:nvPr/>
        </p:nvSpPr>
        <p:spPr>
          <a:xfrm>
            <a:off x="834444" y="260648"/>
            <a:ext cx="1216152" cy="758952"/>
          </a:xfrm>
          <a:prstGeom prst="ellipseRibbon2">
            <a:avLst/>
          </a:prstGeom>
          <a:solidFill>
            <a:srgbClr val="FF0000"/>
          </a:solidFill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204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6593">
        <p14:switch dir="r"/>
      </p:transition>
    </mc:Choice>
    <mc:Fallback xmlns="">
      <p:transition spd="slow" advTm="65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72816"/>
          </a:xfrm>
          <a:prstGeom prst="frame">
            <a:avLst/>
          </a:prstGeom>
          <a:solidFill>
            <a:srgbClr val="00CCFF"/>
          </a:solidFill>
          <a:effectLst>
            <a:glow rad="127000">
              <a:srgbClr val="C00000"/>
            </a:glow>
          </a:effectLst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Цветы возлагает дочь Героя Советского Союза </a:t>
            </a:r>
            <a:r>
              <a:rPr lang="ru-RU" b="1" i="1" dirty="0" err="1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Д.В.Леонова</a:t>
            </a:r>
            <a:r>
              <a:rPr lang="ru-RU" b="1" i="1" dirty="0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 – Елена Леонова</a:t>
            </a:r>
            <a:endParaRPr lang="ru-RU" b="1" i="1" dirty="0"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2050" name="Picture 2" descr="C:\Users\1\Pictures\IMG_237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768752" cy="50131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053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2680">
        <p14:switch dir="r"/>
      </p:transition>
    </mc:Choice>
    <mc:Fallback xmlns="">
      <p:transition spd="slow" advTm="26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16832"/>
          </a:xfrm>
          <a:prstGeom prst="frame">
            <a:avLst/>
          </a:prstGeom>
          <a:solidFill>
            <a:srgbClr val="FF99FF"/>
          </a:solidFill>
          <a:effectLst>
            <a:glow rad="127000">
              <a:srgbClr val="C00000"/>
            </a:glow>
          </a:effectLst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Цветы к мемориалу погибших пограничников  возлагает Герой Советского Союза Виталий Дмитриевич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Бубенин</a:t>
            </a:r>
            <a:endParaRPr lang="ru-RU" sz="3600" b="1" i="1" dirty="0">
              <a:solidFill>
                <a:srgbClr val="FF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4098" name="Picture 2" descr="C:\Users\1\Pictures\IMG_235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6480720" cy="47971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126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395">
        <p14:vortex dir="r"/>
      </p:transition>
    </mc:Choice>
    <mc:Fallback xmlns="">
      <p:transition spd="slow" advTm="23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frame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8900000" scaled="1"/>
            <a:tileRect/>
          </a:gradFill>
          <a:effectLst>
            <a:glow rad="127000">
              <a:srgbClr val="C00000"/>
            </a:glow>
          </a:effectLst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Этих дней не смолкнет слава!</a:t>
            </a:r>
            <a:endParaRPr lang="ru-RU" sz="5400" b="1" i="1" dirty="0"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5122" name="Picture 2" descr="C:\Users\1\Pictures\IMG_236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7" y="1484784"/>
            <a:ext cx="6624737" cy="53620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730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15">
        <p:split orient="vert"/>
      </p:transition>
    </mc:Choice>
    <mc:Fallback xmlns="">
      <p:transition spd="slow" advTm="221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147248" cy="1800200"/>
          </a:xfrm>
          <a:prstGeom prst="fram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effectLst>
            <a:glow rad="127000">
              <a:srgbClr val="FF0000"/>
            </a:glow>
          </a:effectLst>
        </p:spPr>
        <p:txBody>
          <a:bodyPr>
            <a:noAutofit/>
          </a:bodyPr>
          <a:lstStyle/>
          <a:p>
            <a:r>
              <a:rPr lang="ru-RU" sz="3200" b="1" i="1" dirty="0" smtClean="0">
                <a:effectLst>
                  <a:glow rad="127000">
                    <a:srgbClr val="FFFF00"/>
                  </a:glow>
                </a:effectLst>
              </a:rPr>
              <a:t>Похороны старшего лейтенанта Стрельникова И.И., старшего лейтенанта </a:t>
            </a:r>
            <a:r>
              <a:rPr lang="ru-RU" sz="3200" b="1" i="1" dirty="0" err="1" smtClean="0">
                <a:effectLst>
                  <a:glow rad="127000">
                    <a:srgbClr val="FFFF00"/>
                  </a:glow>
                </a:effectLst>
              </a:rPr>
              <a:t>Буйневича</a:t>
            </a:r>
            <a:r>
              <a:rPr lang="ru-RU" sz="3200" b="1" i="1" dirty="0" smtClean="0">
                <a:effectLst>
                  <a:glow rad="127000">
                    <a:srgbClr val="FFFF00"/>
                  </a:glow>
                </a:effectLst>
              </a:rPr>
              <a:t> Н.М. 7 Марта  1969 г.</a:t>
            </a:r>
            <a:endParaRPr lang="ru-RU" sz="3200" b="1" i="1" dirty="0"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2050" name="Picture 2" descr="C:\Users\1\Pictures\IMG_2322 - копия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940848"/>
            <a:ext cx="7136348" cy="4917152"/>
          </a:xfrm>
          <a:prstGeom prst="rect">
            <a:avLst/>
          </a:prstGeom>
          <a:noFill/>
          <a:ln>
            <a:noFill/>
          </a:ln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683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970">
        <p:fade/>
      </p:transition>
    </mc:Choice>
    <mc:Fallback xmlns="">
      <p:transition spd="med" advTm="59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2160240"/>
          </a:xfrm>
          <a:prstGeom prst="frame">
            <a:avLst/>
          </a:prstGeom>
          <a:solidFill>
            <a:srgbClr val="00CCFF"/>
          </a:solidFill>
          <a:effectLst>
            <a:glow rad="127000">
              <a:srgbClr val="FF0000"/>
            </a:glow>
          </a:effectLst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Женская доля – оставаться наедине с горем…Тяжелы минуты прощания… Слева направо: мать Льва </a:t>
            </a:r>
            <a:r>
              <a:rPr lang="ru-RU" sz="3600" b="1" i="1" dirty="0" err="1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Маньковского</a:t>
            </a:r>
            <a:r>
              <a:rPr lang="ru-RU" sz="3600" b="1" i="1" dirty="0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, его жена, мать Леонова, его дочь Елена</a:t>
            </a:r>
            <a:endParaRPr lang="ru-RU" sz="3600" b="1" i="1" dirty="0"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4098" name="Picture 2" descr="C:\Users\1\Pictures\IMG_233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7376368" cy="45091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1801149"/>
      </p:ext>
    </p:extLst>
  </p:cSld>
  <p:clrMapOvr>
    <a:masterClrMapping/>
  </p:clrMapOvr>
  <p:transition spd="slow" advTm="563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21125" cy="1143000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127000">
              <a:srgbClr val="C00000"/>
            </a:glow>
          </a:effectLst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Мать ищет своего сына</a:t>
            </a:r>
            <a:endParaRPr lang="ru-RU" b="1" i="1" dirty="0"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5122" name="Picture 2" descr="C:\Users\1\Pictures\IMG_235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229508"/>
            <a:ext cx="7488832" cy="56612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05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774">
        <p:split orient="vert"/>
      </p:transition>
    </mc:Choice>
    <mc:Fallback xmlns="">
      <p:transition spd="slow" advTm="477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48880"/>
          </a:xfrm>
          <a:prstGeom prst="fram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effectLst>
            <a:glow rad="127000">
              <a:srgbClr val="C00000"/>
            </a:glow>
          </a:effectLst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Перезахоронение праха погибших пограничников с заставы имени </a:t>
            </a:r>
            <a:r>
              <a:rPr lang="ru-RU" sz="3200" b="1" i="1" dirty="0" err="1" smtClean="0"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И.Стрельникова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 на городском  кладбище в Дальнереченске</a:t>
            </a:r>
            <a:endParaRPr lang="ru-RU" sz="3200" b="1" i="1" dirty="0">
              <a:solidFill>
                <a:srgbClr val="FF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7170" name="Picture 2" descr="C:\Users\1\Pictures\IMG_235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7488832" cy="44371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2631606"/>
      </p:ext>
    </p:extLst>
  </p:cSld>
  <p:clrMapOvr>
    <a:masterClrMapping/>
  </p:clrMapOvr>
  <p:transition spd="slow" advTm="547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72816"/>
          </a:xfrm>
          <a:prstGeom prst="frame">
            <a:avLst/>
          </a:prstGeom>
          <a:effectLst>
            <a:glow rad="127000">
              <a:srgbClr val="C00000"/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В траурном марше друзья, сослуживцы, боевые товарищи…</a:t>
            </a:r>
            <a:endParaRPr lang="ru-RU" b="1" i="1" dirty="0">
              <a:solidFill>
                <a:srgbClr val="FF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8195" name="Picture 3" descr="C:\Users\1\Pictures\IMG_233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632848" cy="50909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429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650">
        <p:circle/>
      </p:transition>
    </mc:Choice>
    <mc:Fallback xmlns="">
      <p:transition spd="slow" advTm="565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60848"/>
          </a:xfrm>
          <a:prstGeom prst="fram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effectLst>
            <a:glow rad="127000">
              <a:srgbClr val="FF0000"/>
            </a:glow>
          </a:effectLst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Трудно говорить Демократу Владимировичу Леонову слова соболезнования семьям погибших героев. Их не вернуть. Пройдёт две недели и его семья будет принимать слова сочувствия по поводу его гибели</a:t>
            </a:r>
            <a:endParaRPr lang="ru-RU" sz="3200" b="1" i="1" dirty="0"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9218" name="Picture 2" descr="C:\Users\1\Pictures\IMG_230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158937"/>
            <a:ext cx="6552728" cy="47251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9283586"/>
      </p:ext>
    </p:extLst>
  </p:cSld>
  <p:clrMapOvr>
    <a:masterClrMapping/>
  </p:clrMapOvr>
  <p:transition spd="slow" advTm="3663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  <a:prstGeom prst="fram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effectLst>
            <a:glow rad="127000">
              <a:srgbClr val="C00000"/>
            </a:glow>
          </a:effectLst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Выступление </a:t>
            </a:r>
            <a:r>
              <a:rPr lang="ru-RU" b="1" i="1" dirty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И</a:t>
            </a:r>
            <a:r>
              <a:rPr lang="ru-RU" b="1" i="1" dirty="0" smtClean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осифа Кобзона в цеху деревообрабатывающего комбината</a:t>
            </a:r>
            <a:endParaRPr lang="ru-RU" b="1" i="1" dirty="0"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11266" name="Picture 2" descr="C:\Users\1\Pictures\IMG_235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3648" y="1700808"/>
            <a:ext cx="6480720" cy="51571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CC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354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2">
        <p14:flash/>
      </p:transition>
    </mc:Choice>
    <mc:Fallback xmlns="">
      <p:transition spd="slow" advTm="30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261</Words>
  <Application>Microsoft Office PowerPoint</Application>
  <PresentationFormat>Экран (4:3)</PresentationFormat>
  <Paragraphs>23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Вечная Слава героям!</vt:lpstr>
      <vt:lpstr> Памяти огонь горит, И солдаты замерли в строю, Вас мы не забудем никогда, Вашу доблесть в жестоком бою!!!                      Т.М. КАРГАПОЛОВА </vt:lpstr>
      <vt:lpstr>Похороны старшего лейтенанта Стрельникова И.И., старшего лейтенанта Буйневича Н.М. 7 Марта  1969 г.</vt:lpstr>
      <vt:lpstr>Женская доля – оставаться наедине с горем…Тяжелы минуты прощания… Слева направо: мать Льва Маньковского, его жена, мать Леонова, его дочь Елена</vt:lpstr>
      <vt:lpstr>Мать ищет своего сына</vt:lpstr>
      <vt:lpstr>Перезахоронение праха погибших пограничников с заставы имени И.Стрельникова на городском  кладбище в Дальнереченске</vt:lpstr>
      <vt:lpstr>В траурном марше друзья, сослуживцы, боевые товарищи…</vt:lpstr>
      <vt:lpstr>Трудно говорить Демократу Владимировичу Леонову слова соболезнования семьям погибших героев. Их не вернуть. Пройдёт две недели и его семья будет принимать слова сочувствия по поводу его гибели</vt:lpstr>
      <vt:lpstr>Выступление Иосифа Кобзона в цеху деревообрабатывающего комбината</vt:lpstr>
      <vt:lpstr>Приспущены знамёна…</vt:lpstr>
      <vt:lpstr>Родственники и близкие Ивана Ивановича Стрельникова. Для них он не только герой, но самый близкий и дорогой человек.</vt:lpstr>
      <vt:lpstr>Похороны погибших пограничников на заставе Нижне – Михайловской. Второй слева – Д.В.Леонов</vt:lpstr>
      <vt:lpstr>Похороны воинов 199 –го Верхне – Удинского мотострелкового полка в посёлке Филино</vt:lpstr>
      <vt:lpstr>Похороны пограничников 7 марта 1969 года</vt:lpstr>
      <vt:lpstr>Похороны в городском парке 7 марта 1969 года</vt:lpstr>
      <vt:lpstr>На молебне в память о погибших защитниках острова «ДАМАНСКИЙ»</vt:lpstr>
      <vt:lpstr>Виталий Бубенин (справа)  и Юрий Бабанский в Москве по случаю представления их  к званию Герои Советского Союза с вручением  медалей Золотая звезда «Серп и Молот» и Орденов Ленина</vt:lpstr>
      <vt:lpstr>Улица, которую позже переименуют в улицу героев «Даманского!»</vt:lpstr>
      <vt:lpstr>Горе матери, потерявшей сына</vt:lpstr>
      <vt:lpstr>Цветы возлагает дочь Героя Советского Союза Д.В.Леонова – Елена Леонова</vt:lpstr>
      <vt:lpstr>Цветы к мемориалу погибших пограничников  возлагает Герой Советского Союза Виталий Дмитриевич Бубенин</vt:lpstr>
      <vt:lpstr>Этих дней не смолкнет слава!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Вечная Слава героям!</dc:title>
  <dc:creator>1</dc:creator>
  <cp:lastModifiedBy>Татьяна</cp:lastModifiedBy>
  <cp:revision>55</cp:revision>
  <dcterms:created xsi:type="dcterms:W3CDTF">2014-09-29T03:37:45Z</dcterms:created>
  <dcterms:modified xsi:type="dcterms:W3CDTF">2015-12-01T09:11:11Z</dcterms:modified>
</cp:coreProperties>
</file>