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ownloads\&#1093;_&#1073;&#1077;&#1085;&#1079;&#1086;&#1083;_&#1075;&#1086;&#1088;&#1077;&#1085;&#1080;&#1077;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ownloads\&#1093;_&#1101;&#1090;&#1080;&#1083;&#1077;&#1085;&#1072;%20&#1089;%20&#1073;&#1088;%20&#1074;&#1086;&#1076;&#1086;&#1081;.wm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643051"/>
            <a:ext cx="7886728" cy="314327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ambria" pitchFamily="18" charset="0"/>
              </a:rPr>
              <a:t>ОБОБЩЕНИЕ ЗНАНИЙ ПО ТЕМЕ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  <a:latin typeface="Cambria" pitchFamily="18" charset="0"/>
              </a:rPr>
              <a:t>УГЛЕВОДОРОДЫ</a:t>
            </a:r>
            <a:endParaRPr lang="ru-RU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</a:t>
            </a:r>
            <a:r>
              <a:rPr lang="en-US" sz="3200" b="1" dirty="0" smtClean="0">
                <a:solidFill>
                  <a:schemeClr val="accent4"/>
                </a:solidFill>
                <a:latin typeface="Cambria" pitchFamily="18" charset="0"/>
              </a:rPr>
              <a:t>6</a:t>
            </a:r>
            <a:endParaRPr lang="ru-RU" sz="3200" dirty="0">
              <a:latin typeface="Cambria" pitchFamily="18" charset="0"/>
            </a:endParaRPr>
          </a:p>
        </p:txBody>
      </p:sp>
      <p:graphicFrame>
        <p:nvGraphicFramePr>
          <p:cNvPr id="4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501122" cy="5495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6428090"/>
                <a:gridCol w="1644404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                                              ВОПРОС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ОТВЕТ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Гидрирование проходит в присутствии катализатора(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Pt,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Pd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Ni)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Все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атомы углерода в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пропине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находятся в состоянии              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-гибридизации.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молекуле бензола три двойные и три одинарные связи между атомами углерода.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5585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Бутин-1 и пентин-1 являются изомерами.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2-метилпропан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 2-метилгексан являются гомологами.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Общие формулы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алкенов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циклоалканов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одинаковые.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молекуле этилена пять 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-связей.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Галогенирование – это присоединение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галогеноводородов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Обесцвечивание раствора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перманганата калия является качественной реакцией на кратную связь(двойную, тройную).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Бензол – это жидкость, хорошо растворимая в спирте, эфире и воде.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</a:t>
            </a:r>
            <a:r>
              <a:rPr lang="en-US" sz="3200" b="1" dirty="0" smtClean="0">
                <a:solidFill>
                  <a:schemeClr val="accent4"/>
                </a:solidFill>
                <a:latin typeface="Cambria" pitchFamily="18" charset="0"/>
              </a:rPr>
              <a:t>6</a:t>
            </a:r>
            <a:endParaRPr lang="ru-RU" sz="3200" dirty="0">
              <a:latin typeface="Cambria" pitchFamily="18" charset="0"/>
            </a:endParaRPr>
          </a:p>
        </p:txBody>
      </p:sp>
      <p:graphicFrame>
        <p:nvGraphicFramePr>
          <p:cNvPr id="4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501122" cy="5495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6428090"/>
                <a:gridCol w="1644404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                                              ВОПРОС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ОТВЕТ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Гидрирование проходит в присутствии катализатора(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Pt,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Pd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Ni)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Все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атомы углерода в </a:t>
                      </a:r>
                      <a:r>
                        <a:rPr lang="ru-RU" baseline="0" dirty="0" err="1" smtClean="0">
                          <a:solidFill>
                            <a:srgbClr val="0070C0"/>
                          </a:solidFill>
                        </a:rPr>
                        <a:t>пропине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находятся в состоянии              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sp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-гибридизации.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Нет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молекуле бензола три двойные и три одинарные связи между атомами углерода.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Нет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5585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Бутин-1 и пентин-1 являются изомерами.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Нет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2-метилпропан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и 2-метилгексан являются гомологами.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Общие формулы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0070C0"/>
                          </a:solidFill>
                        </a:rPr>
                        <a:t>алкенов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и </a:t>
                      </a:r>
                      <a:r>
                        <a:rPr lang="ru-RU" baseline="0" dirty="0" err="1" smtClean="0">
                          <a:solidFill>
                            <a:srgbClr val="0070C0"/>
                          </a:solidFill>
                        </a:rPr>
                        <a:t>циклоалканов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одинаковые.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 молекуле этилена пять </a:t>
                      </a:r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σ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-связей.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Галогенирование – это присоединение </a:t>
                      </a:r>
                      <a:r>
                        <a:rPr lang="ru-RU" dirty="0" err="1" smtClean="0">
                          <a:solidFill>
                            <a:srgbClr val="0070C0"/>
                          </a:solidFill>
                        </a:rPr>
                        <a:t>галогеноводородов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Нет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Обесцвечивание раствора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перманганата калия является качественной реакцией на кратную связь(двойную, тройную).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Бензол – это жидкость, хорошо растворимая в спирте, эфире и воде.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Нет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7245" y="2967335"/>
            <a:ext cx="61695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ВСЕМ!!!</a:t>
            </a:r>
            <a:endParaRPr lang="ru-RU" sz="5400" b="1" cap="none" spc="300" dirty="0">
              <a:ln w="1143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ЗАДАНИЕ№1</a:t>
            </a:r>
            <a:endParaRPr lang="ru-RU" sz="3200" b="1" dirty="0">
              <a:solidFill>
                <a:schemeClr val="accent4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15370" cy="414340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Cambria" pitchFamily="18" charset="0"/>
              </a:rPr>
              <a:t>Напишите как можно больше вариантов продолжения фразы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: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             Для </a:t>
            </a:r>
            <a:r>
              <a:rPr lang="ru-RU" sz="3600" b="1" i="1" dirty="0" err="1" smtClean="0">
                <a:solidFill>
                  <a:srgbClr val="C00000"/>
                </a:solidFill>
                <a:latin typeface="Cambria" pitchFamily="18" charset="0"/>
              </a:rPr>
              <a:t>алкинов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характерно</a:t>
            </a:r>
            <a:r>
              <a:rPr lang="ru-RU" sz="3600" dirty="0" smtClean="0"/>
              <a:t>…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501122" cy="5458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6428090"/>
                <a:gridCol w="1644404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                                              ВОПРОС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ОТВЕТ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Сколько атомов углерода входит в состав нитробензола?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Процесс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в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ыравнивания электронных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орбиталей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по форме и энергии называется…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Углеводороды, имеющие одну двойную связь называются…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Изомерами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для 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алкадиенов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являются соединения класса…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Число изомеров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циклобутана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равно…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95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Сколько первичных атомов углерода в 2,3-диметилбутане 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Вещества, в состав которых входят только атомы углерода и водорода называются…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Сколько атомов водорода входит в состав </a:t>
                      </a:r>
                      <a:r>
                        <a:rPr lang="ru-RU" smtClean="0">
                          <a:solidFill>
                            <a:schemeClr val="tx1"/>
                          </a:solidFill>
                        </a:rPr>
                        <a:t>молекулы                1,2-диметилбензола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Вещества, имеющие одинаковый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качественный и количественный состав, но различное строение называются…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65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Вещества, имеющие сходное строение, но отличающиеся по составу на одну или несколько групп –СН₂– называются…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ЗАДАНИЕ№2</a:t>
            </a:r>
            <a:endParaRPr lang="ru-RU" sz="3200" b="1" dirty="0">
              <a:solidFill>
                <a:schemeClr val="accent4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ЗАДАНИЕ№2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71540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142"/>
                <a:gridCol w="6575782"/>
                <a:gridCol w="1714480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                                              ВОПРОС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       ОТВЕТ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Сколько атомов углерода входит в состав нитробензола?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  шесть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Процесс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в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ыравнивания электронных </a:t>
                      </a:r>
                      <a:r>
                        <a:rPr lang="ru-RU" dirty="0" err="1" smtClean="0">
                          <a:solidFill>
                            <a:srgbClr val="0070C0"/>
                          </a:solidFill>
                        </a:rPr>
                        <a:t>орбиталей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по форме и энергии называется…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гибридизация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Углеводороды, имеющие одну двойную связь называются…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ru-RU" b="1" i="1" dirty="0" err="1" smtClean="0">
                          <a:solidFill>
                            <a:srgbClr val="FF0000"/>
                          </a:solidFill>
                        </a:rPr>
                        <a:t>алкены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Изомерами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для  </a:t>
                      </a:r>
                      <a:r>
                        <a:rPr lang="ru-RU" baseline="0" dirty="0" err="1" smtClean="0">
                          <a:solidFill>
                            <a:srgbClr val="0070C0"/>
                          </a:solidFill>
                        </a:rPr>
                        <a:t>алкадиенов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являются соединения класса…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ru-RU" b="1" i="1" dirty="0" err="1" smtClean="0">
                          <a:solidFill>
                            <a:srgbClr val="FF0000"/>
                          </a:solidFill>
                        </a:rPr>
                        <a:t>алкины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Число изомеров </a:t>
                      </a:r>
                      <a:r>
                        <a:rPr lang="ru-RU" dirty="0" err="1" smtClean="0">
                          <a:solidFill>
                            <a:srgbClr val="0070C0"/>
                          </a:solidFill>
                        </a:rPr>
                        <a:t>циклобутана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равно…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пять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Сколько первичных атомов углерода в 2,3-диметилбутане ?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четыре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Вещества, в состав которых входят только атомы углерода и водорода называются…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углеводороды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Сколько атомов водорода входит в состав молекулы                  1,2-диметилбензола?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 десять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Вещества, имеющие одинаковый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качественный и количественный состав, но различное строение называются…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изомеры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Вещества, имеющие сходное строение, но отличающиеся по составу на одну или несколько групп –СН₂– называются…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    гомологи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ЗАДАНИЕ№3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Найти изомеры </a:t>
            </a:r>
            <a:r>
              <a:rPr lang="ru-RU" sz="2800" i="1" dirty="0" smtClean="0">
                <a:solidFill>
                  <a:srgbClr val="FF0000"/>
                </a:solidFill>
              </a:rPr>
              <a:t>2-метилгексадиена-1,3: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i="1" dirty="0" smtClean="0"/>
              <a:t>1)гексадиен-1,3</a:t>
            </a:r>
            <a:r>
              <a:rPr lang="ru-RU" sz="2800" dirty="0" smtClean="0"/>
              <a:t>            2)СН₂=СН–СН₂–СН=СН–СН₂–СН₃</a:t>
            </a:r>
            <a:endParaRPr lang="ru-RU" sz="1000" dirty="0" smtClean="0"/>
          </a:p>
          <a:p>
            <a:pPr>
              <a:buNone/>
            </a:pPr>
            <a:r>
              <a:rPr lang="ru-RU" sz="1000" dirty="0" smtClean="0"/>
              <a:t>                                                                                                                                                          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1800" b="1" i="1" dirty="0" smtClean="0"/>
              <a:t>3)СН₂=С=С–СН₂–СН₂–СН₃              </a:t>
            </a:r>
            <a:r>
              <a:rPr lang="ru-RU" sz="2800" b="1" dirty="0" smtClean="0"/>
              <a:t>4)гексин-3</a:t>
            </a:r>
            <a:r>
              <a:rPr lang="ru-RU" sz="2800" b="1" i="1" dirty="0" smtClean="0"/>
              <a:t> </a:t>
            </a:r>
            <a:r>
              <a:rPr lang="ru-RU" sz="1800" b="1" i="1" dirty="0" smtClean="0"/>
              <a:t>                     5)СН≡С–СН–СН₂–СН₂–СН₃</a:t>
            </a:r>
          </a:p>
          <a:p>
            <a:pPr>
              <a:buNone/>
            </a:pPr>
            <a:r>
              <a:rPr lang="ru-RU" sz="900" b="1" i="1" dirty="0" smtClean="0"/>
              <a:t>                                     </a:t>
            </a:r>
            <a:r>
              <a:rPr lang="ru-RU" sz="9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|  </a:t>
            </a:r>
            <a:r>
              <a:rPr lang="ru-RU" sz="900" b="1" i="1" dirty="0" smtClean="0"/>
              <a:t>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9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|</a:t>
            </a:r>
            <a:endParaRPr lang="ru-RU" sz="9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ru-RU" sz="900" b="1" i="1" dirty="0" smtClean="0"/>
              <a:t>                                   </a:t>
            </a:r>
            <a:r>
              <a:rPr lang="ru-RU" sz="1800" b="1" i="1" dirty="0" smtClean="0"/>
              <a:t>СН₃</a:t>
            </a:r>
            <a:r>
              <a:rPr lang="ru-RU" sz="900" b="1" i="1" dirty="0" smtClean="0"/>
              <a:t>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800" b="1" i="1" dirty="0" smtClean="0"/>
              <a:t>СН₃</a:t>
            </a:r>
            <a:r>
              <a:rPr lang="ru-RU" sz="900" b="1" i="1" dirty="0" smtClean="0"/>
              <a:t> </a:t>
            </a:r>
          </a:p>
          <a:p>
            <a:pPr>
              <a:buNone/>
            </a:pPr>
            <a:endParaRPr lang="ru-RU" sz="900" b="1" i="1" dirty="0" smtClean="0"/>
          </a:p>
          <a:p>
            <a:pPr>
              <a:buNone/>
            </a:pPr>
            <a:r>
              <a:rPr lang="ru-RU" sz="2000" i="1" dirty="0" smtClean="0"/>
              <a:t>  </a:t>
            </a:r>
            <a:r>
              <a:rPr lang="ru-RU" sz="2800" dirty="0" smtClean="0"/>
              <a:t>6)гептин-3           </a:t>
            </a:r>
            <a:r>
              <a:rPr lang="ru-RU" sz="2400" b="1" dirty="0" smtClean="0"/>
              <a:t>7)СН₃–СН–С≡С–СН₂–СН₃          </a:t>
            </a:r>
            <a:r>
              <a:rPr lang="ru-RU" sz="2400" b="1" i="1" dirty="0" smtClean="0"/>
              <a:t>8)гексен-1</a:t>
            </a:r>
            <a:r>
              <a:rPr lang="ru-RU" sz="2400" b="1" dirty="0" smtClean="0"/>
              <a:t>    </a:t>
            </a:r>
            <a:r>
              <a:rPr lang="ru-RU" sz="900" b="1" dirty="0" smtClean="0"/>
              <a:t>   </a:t>
            </a:r>
          </a:p>
          <a:p>
            <a:pPr>
              <a:buNone/>
            </a:pPr>
            <a:r>
              <a:rPr lang="ru-RU" sz="900" b="1" dirty="0" smtClean="0"/>
              <a:t>                                                                                                                                         |</a:t>
            </a:r>
          </a:p>
          <a:p>
            <a:pPr>
              <a:buNone/>
            </a:pPr>
            <a:r>
              <a:rPr lang="ru-RU" sz="900" b="1" dirty="0" smtClean="0"/>
              <a:t>                                                                                                                                       </a:t>
            </a:r>
            <a:r>
              <a:rPr lang="ru-RU" sz="2400" b="1" dirty="0" smtClean="0"/>
              <a:t>СН₃             9)3,3-диметилгексин-1</a:t>
            </a:r>
          </a:p>
          <a:p>
            <a:pPr>
              <a:buNone/>
            </a:pPr>
            <a:r>
              <a:rPr lang="ru-RU" sz="2400" b="1" i="1" dirty="0" smtClean="0"/>
              <a:t>10)3,3-диметилпентин-1             </a:t>
            </a:r>
            <a:r>
              <a:rPr lang="ru-RU" sz="2400" b="1" dirty="0" smtClean="0"/>
              <a:t>11)гексадиен-2,3</a:t>
            </a:r>
            <a:endParaRPr lang="ru-RU" sz="2400" b="1" i="1" dirty="0" smtClean="0"/>
          </a:p>
          <a:p>
            <a:pPr>
              <a:buNone/>
            </a:pPr>
            <a:r>
              <a:rPr lang="ru-RU" sz="2000" b="1" i="1" dirty="0" smtClean="0"/>
              <a:t>       </a:t>
            </a:r>
            <a:r>
              <a:rPr lang="ru-RU" sz="900" b="1" i="1" dirty="0" smtClean="0"/>
              <a:t>               </a:t>
            </a:r>
            <a:r>
              <a:rPr lang="ru-RU" sz="900" b="1" dirty="0" smtClean="0"/>
              <a:t>   </a:t>
            </a:r>
          </a:p>
          <a:p>
            <a:pPr>
              <a:buNone/>
            </a:pPr>
            <a:r>
              <a:rPr lang="ru-RU" sz="900" b="1" dirty="0" smtClean="0"/>
              <a:t>                                        </a:t>
            </a:r>
            <a:r>
              <a:rPr lang="ru-RU" sz="2800" dirty="0" smtClean="0"/>
              <a:t> 12)СН₂=СН–СН₂–СН₂–СН=СН–СН₂–СН₃                                           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974263" y="2000250"/>
          <a:ext cx="1816100" cy="2919413"/>
        </p:xfrm>
        <a:graphic>
          <a:graphicData uri="http://schemas.openxmlformats.org/presentationml/2006/ole">
            <p:oleObj spid="_x0000_s1026" name="Документ" r:id="rId3" imgW="1815401" imgH="291897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ЗАДАНИЕ№3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92842"/>
          <a:ext cx="8229600" cy="5365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3357586"/>
                <a:gridCol w="4329114"/>
              </a:tblGrid>
              <a:tr h="490734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№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             название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        структурная</a:t>
                      </a:r>
                      <a:r>
                        <a:rPr lang="ru-RU" sz="2400" b="0" baseline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формула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227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mbria" pitchFamily="18" charset="0"/>
                        </a:rPr>
                        <a:t>2</a:t>
                      </a:r>
                      <a:endParaRPr lang="ru-RU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гептадиен-1,4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СН₂=СН–СН₂–СН=СН–СН₂–СН₃</a:t>
                      </a:r>
                      <a:endParaRPr lang="ru-RU" sz="20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881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mbria" pitchFamily="18" charset="0"/>
                        </a:rPr>
                        <a:t>3</a:t>
                      </a:r>
                      <a:endParaRPr lang="ru-RU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3-метилгексадиен-1,2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СН₂=С=С–СН₂–СН₂–СН₃ </a:t>
                      </a:r>
                    </a:p>
                    <a:p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              СН₃   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881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mbria" pitchFamily="18" charset="0"/>
                        </a:rPr>
                        <a:t>5</a:t>
                      </a:r>
                      <a:endParaRPr lang="ru-RU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3-метилгексин-1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СН≡С–СН–СН₂–СН₂–СН₃</a:t>
                      </a:r>
                    </a:p>
                    <a:p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             СН₃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983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mbria" pitchFamily="18" charset="0"/>
                        </a:rPr>
                        <a:t>6</a:t>
                      </a:r>
                      <a:endParaRPr lang="ru-RU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гептин-3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СН₃–СН₂–С≡С–СН₂–СН₂–СН₃</a:t>
                      </a:r>
                      <a:endParaRPr lang="ru-RU" sz="20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881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mbria" pitchFamily="18" charset="0"/>
                        </a:rPr>
                        <a:t>7</a:t>
                      </a:r>
                      <a:endParaRPr lang="ru-RU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2-метилгексин-3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СН₃–СН–С≡С–СН₂–СН₃ </a:t>
                      </a:r>
                    </a:p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          СН₃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881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mbria" pitchFamily="18" charset="0"/>
                        </a:rPr>
                        <a:t>10</a:t>
                      </a:r>
                      <a:endParaRPr lang="ru-RU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3,3-диметилпентин-1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              СН₃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СН≡С–С–СН₂–СН₃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           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СН₃</a:t>
                      </a:r>
                      <a:endParaRPr lang="ru-RU" sz="20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5214942" y="3286124"/>
            <a:ext cx="142876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285818" y="2429430"/>
            <a:ext cx="144000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072066" y="4786322"/>
            <a:ext cx="14287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214942" y="5643578"/>
            <a:ext cx="14287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179223" y="5965049"/>
            <a:ext cx="21431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4"/>
                </a:solidFill>
                <a:latin typeface="Cambria" pitchFamily="18" charset="0"/>
              </a:rPr>
              <a:t>ЗАДАНИЕ№4</a:t>
            </a:r>
            <a:endParaRPr lang="ru-RU" dirty="0"/>
          </a:p>
        </p:txBody>
      </p:sp>
      <p:pic>
        <p:nvPicPr>
          <p:cNvPr id="6" name="х_бензол_горение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14348" y="803653"/>
            <a:ext cx="7786742" cy="5840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ЗАДАНИЕ№5</a:t>
            </a:r>
            <a:endParaRPr lang="ru-RU" sz="3200" dirty="0">
              <a:latin typeface="Cambria" pitchFamily="18" charset="0"/>
            </a:endParaRPr>
          </a:p>
        </p:txBody>
      </p:sp>
      <p:pic>
        <p:nvPicPr>
          <p:cNvPr id="4" name="х_этилена с бр водой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85720" y="857232"/>
            <a:ext cx="8501122" cy="57864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4"/>
                </a:solidFill>
                <a:latin typeface="Cambria" pitchFamily="18" charset="0"/>
              </a:rPr>
              <a:t>ЗАДАНИЕ№4</a:t>
            </a:r>
            <a:endParaRPr lang="ru-RU" sz="3200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/>
          <a:lstStyle/>
          <a:p>
            <a:pPr algn="just">
              <a:buNone/>
            </a:pPr>
            <a:endParaRPr lang="ru-RU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Cambria" pitchFamily="18" charset="0"/>
              </a:rPr>
              <a:t>                    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ru-RU" dirty="0" smtClean="0">
                <a:latin typeface="Cambria" pitchFamily="18" charset="0"/>
              </a:rPr>
              <a:t>С₆Н₆+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15</a:t>
            </a:r>
            <a:r>
              <a:rPr lang="ru-RU" dirty="0" smtClean="0">
                <a:latin typeface="Cambria" pitchFamily="18" charset="0"/>
              </a:rPr>
              <a:t>О₂=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12</a:t>
            </a:r>
            <a:r>
              <a:rPr lang="ru-RU" dirty="0" smtClean="0">
                <a:latin typeface="Cambria" pitchFamily="18" charset="0"/>
              </a:rPr>
              <a:t>СО₂+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6</a:t>
            </a:r>
            <a:r>
              <a:rPr lang="ru-RU" dirty="0" smtClean="0">
                <a:latin typeface="Cambria" pitchFamily="18" charset="0"/>
              </a:rPr>
              <a:t>Н₂О</a:t>
            </a:r>
          </a:p>
          <a:p>
            <a:pPr algn="just">
              <a:buNone/>
            </a:pPr>
            <a:endParaRPr lang="ru-RU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accent4"/>
                </a:solidFill>
                <a:latin typeface="Cambria" pitchFamily="18" charset="0"/>
              </a:rPr>
              <a:t>                                ЗАДАНИЕ№5</a:t>
            </a:r>
          </a:p>
          <a:p>
            <a:pPr algn="just">
              <a:buNone/>
            </a:pPr>
            <a:endParaRPr lang="ru-RU" b="1" dirty="0" smtClean="0">
              <a:solidFill>
                <a:schemeClr val="accent4"/>
              </a:solidFill>
              <a:latin typeface="Cambria" pitchFamily="18" charset="0"/>
            </a:endParaRP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Cambria" pitchFamily="18" charset="0"/>
              </a:rPr>
              <a:t>СН₃–СН₂–ОН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ᵗ</a:t>
            </a:r>
            <a:r>
              <a:rPr lang="en-US" dirty="0" smtClean="0">
                <a:latin typeface="Cambria" pitchFamily="18" charset="0"/>
              </a:rPr>
              <a:t> ͦᶜ 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H₂SO₄(</a:t>
            </a:r>
            <a:r>
              <a:rPr lang="ru-RU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конц</a:t>
            </a:r>
            <a:r>
              <a:rPr lang="ru-RU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.)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ru-RU" dirty="0" smtClean="0">
                <a:latin typeface="Cambria" pitchFamily="18" charset="0"/>
              </a:rPr>
              <a:t>СН₂=СН₂+Н₂О</a:t>
            </a:r>
          </a:p>
          <a:p>
            <a:pPr marL="514350" indent="-514350" algn="just">
              <a:buNone/>
            </a:pPr>
            <a:endParaRPr lang="ru-RU" dirty="0" smtClean="0">
              <a:latin typeface="Cambria" pitchFamily="18" charset="0"/>
            </a:endParaRPr>
          </a:p>
          <a:p>
            <a:pPr marL="514350" indent="-514350" algn="just">
              <a:buNone/>
            </a:pPr>
            <a:r>
              <a:rPr lang="ru-RU" dirty="0" smtClean="0">
                <a:latin typeface="Cambria" pitchFamily="18" charset="0"/>
              </a:rPr>
              <a:t>2) СН₂=СН₂+</a:t>
            </a:r>
            <a:r>
              <a:rPr lang="en-US" dirty="0" smtClean="0">
                <a:solidFill>
                  <a:srgbClr val="00B050"/>
                </a:solidFill>
                <a:latin typeface="Cambria" pitchFamily="18" charset="0"/>
              </a:rPr>
              <a:t>Br₂</a:t>
            </a:r>
            <a:r>
              <a:rPr lang="en-US" dirty="0" smtClean="0">
                <a:latin typeface="Cambria" pitchFamily="18" charset="0"/>
              </a:rPr>
              <a:t> → </a:t>
            </a:r>
            <a:r>
              <a:rPr lang="en-US" dirty="0" smtClean="0">
                <a:solidFill>
                  <a:srgbClr val="00B050"/>
                </a:solidFill>
                <a:latin typeface="Cambria" pitchFamily="18" charset="0"/>
              </a:rPr>
              <a:t>Br</a:t>
            </a:r>
            <a:r>
              <a:rPr lang="en-US" dirty="0" smtClean="0">
                <a:latin typeface="Cambria" pitchFamily="18" charset="0"/>
              </a:rPr>
              <a:t>–</a:t>
            </a:r>
            <a:r>
              <a:rPr lang="ru-RU" dirty="0" smtClean="0">
                <a:latin typeface="Cambria" pitchFamily="18" charset="0"/>
              </a:rPr>
              <a:t>СН₂–</a:t>
            </a:r>
            <a:r>
              <a:rPr lang="en-US" dirty="0" smtClean="0">
                <a:latin typeface="Cambria" pitchFamily="18" charset="0"/>
              </a:rPr>
              <a:t>C</a:t>
            </a:r>
            <a:r>
              <a:rPr lang="ru-RU" dirty="0" smtClean="0">
                <a:latin typeface="Cambria" pitchFamily="18" charset="0"/>
              </a:rPr>
              <a:t>Н₂–</a:t>
            </a:r>
            <a:r>
              <a:rPr lang="en-US" dirty="0" smtClean="0">
                <a:solidFill>
                  <a:srgbClr val="00B050"/>
                </a:solidFill>
                <a:latin typeface="Cambria" pitchFamily="18" charset="0"/>
              </a:rPr>
              <a:t>Br</a:t>
            </a:r>
            <a:endParaRPr lang="ru-RU" dirty="0" smtClean="0">
              <a:solidFill>
                <a:srgbClr val="00B050"/>
              </a:solidFill>
              <a:latin typeface="Cambria" pitchFamily="18" charset="0"/>
            </a:endParaRP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>
              <a:latin typeface="Cambria" pitchFamily="18" charset="0"/>
            </a:endParaRPr>
          </a:p>
          <a:p>
            <a:pPr algn="just">
              <a:buNone/>
            </a:pPr>
            <a:endParaRPr lang="ru-RU" dirty="0">
              <a:latin typeface="Cambria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500430" y="4143380"/>
            <a:ext cx="1571636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777</Words>
  <Application>Microsoft Office PowerPoint</Application>
  <PresentationFormat>Экран (4:3)</PresentationFormat>
  <Paragraphs>172</Paragraphs>
  <Slides>12</Slides>
  <Notes>0</Notes>
  <HiddenSlides>0</HiddenSlides>
  <MMClips>2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Документ</vt:lpstr>
      <vt:lpstr>ОБОБЩЕНИЕ ЗНАНИЙ ПО ТЕМЕ УГЛЕВОДОРОДЫ</vt:lpstr>
      <vt:lpstr>ЗАДАНИЕ№1</vt:lpstr>
      <vt:lpstr>ЗАДАНИЕ№2</vt:lpstr>
      <vt:lpstr>ЗАДАНИЕ№2</vt:lpstr>
      <vt:lpstr>ЗАДАНИЕ№3</vt:lpstr>
      <vt:lpstr>ЗАДАНИЕ№3</vt:lpstr>
      <vt:lpstr>ЗАДАНИЕ№4</vt:lpstr>
      <vt:lpstr>ЗАДАНИЕ№5</vt:lpstr>
      <vt:lpstr>ЗАДАНИЕ№4</vt:lpstr>
      <vt:lpstr>ЗАДАНИЕ№6</vt:lpstr>
      <vt:lpstr>ЗАДАНИЕ№6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ЗНАНИЙ ПО ТЕМЕ УГЛЕВОДОРОДЫ</dc:title>
  <dc:creator>Admin</dc:creator>
  <cp:lastModifiedBy>Admin</cp:lastModifiedBy>
  <cp:revision>100</cp:revision>
  <dcterms:created xsi:type="dcterms:W3CDTF">2015-11-18T07:58:50Z</dcterms:created>
  <dcterms:modified xsi:type="dcterms:W3CDTF">2015-12-05T20:16:58Z</dcterms:modified>
</cp:coreProperties>
</file>