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6" r:id="rId6"/>
    <p:sldId id="271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FBFF5-07AF-4701-80B5-383AEE34F7ED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F0D57-4E50-4E9A-9379-200200420A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7D6B-853A-419E-A36D-647A68FF3284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0F6-00D6-4342-BC9C-218FDC23F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7D6B-853A-419E-A36D-647A68FF3284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0F6-00D6-4342-BC9C-218FDC23F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7D6B-853A-419E-A36D-647A68FF3284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0F6-00D6-4342-BC9C-218FDC23F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7D6B-853A-419E-A36D-647A68FF3284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0F6-00D6-4342-BC9C-218FDC23F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7D6B-853A-419E-A36D-647A68FF3284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0F6-00D6-4342-BC9C-218FDC23F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7D6B-853A-419E-A36D-647A68FF3284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0F6-00D6-4342-BC9C-218FDC23F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7D6B-853A-419E-A36D-647A68FF3284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0F6-00D6-4342-BC9C-218FDC23F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7D6B-853A-419E-A36D-647A68FF3284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0F6-00D6-4342-BC9C-218FDC23F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7D6B-853A-419E-A36D-647A68FF3284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0F6-00D6-4342-BC9C-218FDC23F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7D6B-853A-419E-A36D-647A68FF3284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0F6-00D6-4342-BC9C-218FDC23F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7D6B-853A-419E-A36D-647A68FF3284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50F6-00D6-4342-BC9C-218FDC23F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D7D6B-853A-419E-A36D-647A68FF3284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250F6-00D6-4342-BC9C-218FDC23F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357120" y="332640"/>
            <a:ext cx="8208720" cy="6192360"/>
          </a:xfrm>
          <a:prstGeom prst="roundRect">
            <a:avLst>
              <a:gd name="adj" fmla="val 16667"/>
            </a:avLst>
          </a:prstGeom>
          <a:solidFill>
            <a:srgbClr val="F1E6E3"/>
          </a:solidFill>
          <a:ln w="38160">
            <a:solidFill>
              <a:srgbClr val="955E4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5400" b="1" dirty="0">
                <a:solidFill>
                  <a:srgbClr val="C00000"/>
                </a:solidFill>
                <a:latin typeface="Century Schoolbook"/>
              </a:rPr>
              <a:t>Доклад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5400" b="1" dirty="0">
                <a:solidFill>
                  <a:srgbClr val="C00000"/>
                </a:solidFill>
                <a:latin typeface="Century Schoolbook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600" b="1" dirty="0" smtClean="0">
                <a:solidFill>
                  <a:srgbClr val="0070C0"/>
                </a:solidFill>
                <a:latin typeface="Cambria"/>
              </a:rPr>
              <a:t>«Клиническая характеристика детей - </a:t>
            </a:r>
            <a:r>
              <a:rPr lang="ru-RU" sz="3600" b="1" dirty="0" err="1" smtClean="0">
                <a:solidFill>
                  <a:srgbClr val="0070C0"/>
                </a:solidFill>
                <a:latin typeface="Cambria"/>
              </a:rPr>
              <a:t>олигофренов</a:t>
            </a:r>
            <a:r>
              <a:rPr lang="ru-RU" sz="3600" b="1" dirty="0" smtClean="0">
                <a:solidFill>
                  <a:srgbClr val="0070C0"/>
                </a:solidFill>
                <a:latin typeface="Cambria"/>
              </a:rPr>
              <a:t>».</a:t>
            </a:r>
            <a:endParaRPr/>
          </a:p>
        </p:txBody>
      </p:sp>
      <p:pic>
        <p:nvPicPr>
          <p:cNvPr id="121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160" y="785880"/>
            <a:ext cx="1928520" cy="1928520"/>
          </a:xfrm>
          <a:prstGeom prst="rect">
            <a:avLst/>
          </a:prstGeom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429124" y="5357826"/>
            <a:ext cx="435471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ndalus" pitchFamily="18" charset="-78"/>
              </a:rPr>
              <a:t>Выполнила: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ndalus" pitchFamily="18" charset="-78"/>
              </a:rPr>
              <a:t>Учитель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ndalus" pitchFamily="18" charset="-78"/>
              </a:rPr>
              <a:t> Родькина А.А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214200" y="214290"/>
            <a:ext cx="8715518" cy="6357982"/>
          </a:xfrm>
          <a:prstGeom prst="roundRect">
            <a:avLst>
              <a:gd name="adj" fmla="val 16667"/>
            </a:avLst>
          </a:prstGeom>
          <a:solidFill>
            <a:srgbClr val="E3E5ED"/>
          </a:solidFill>
          <a:ln w="38160">
            <a:solidFill>
              <a:srgbClr val="638CAE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7200" b="1" dirty="0" smtClean="0">
                <a:solidFill>
                  <a:srgbClr val="FF0000"/>
                </a:solidFill>
                <a:latin typeface="Bookman Old Style"/>
              </a:rPr>
              <a:t>Олигофрения </a:t>
            </a:r>
            <a:r>
              <a:rPr lang="ru-RU" sz="7200" b="1" dirty="0">
                <a:solidFill>
                  <a:srgbClr val="FF0000"/>
                </a:solidFill>
                <a:latin typeface="Bookman Old Style"/>
              </a:rPr>
              <a:t>–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4000" b="1" dirty="0" smtClean="0">
                <a:solidFill>
                  <a:srgbClr val="B38807"/>
                </a:solidFill>
                <a:latin typeface="Bookman Old Style"/>
              </a:rPr>
              <a:t> </a:t>
            </a:r>
            <a:r>
              <a:rPr lang="ru-RU" sz="3600" b="1" dirty="0" smtClean="0">
                <a:solidFill>
                  <a:srgbClr val="00B050"/>
                </a:solidFill>
                <a:latin typeface="Bookman Old Style"/>
              </a:rPr>
              <a:t>особая форма психического недоразвития, выражающаяся в стойком снижении познавательной деятельности.</a:t>
            </a:r>
            <a:endParaRPr sz="3600"/>
          </a:p>
        </p:txBody>
      </p:sp>
      <p:pic>
        <p:nvPicPr>
          <p:cNvPr id="12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43834" y="5072074"/>
            <a:ext cx="1043280" cy="1480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323640" y="188640"/>
            <a:ext cx="8568720" cy="6336360"/>
          </a:xfrm>
          <a:prstGeom prst="roundRect">
            <a:avLst>
              <a:gd name="adj" fmla="val 16667"/>
            </a:avLst>
          </a:prstGeom>
          <a:solidFill>
            <a:srgbClr val="F1E6E3"/>
          </a:solidFill>
          <a:ln w="38160">
            <a:solidFill>
              <a:srgbClr val="955E4B"/>
            </a:solidFill>
            <a:round/>
          </a:ln>
        </p:spPr>
      </p:sp>
      <p:sp>
        <p:nvSpPr>
          <p:cNvPr id="125" name="CustomShap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1E6E3"/>
          </a:solidFill>
          <a:ln w="19080">
            <a:solidFill>
              <a:srgbClr val="F1E6E3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</a:pPr>
            <a:endParaRPr lang="ru-RU" sz="4000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z="4000" dirty="0" smtClean="0">
                <a:solidFill>
                  <a:srgbClr val="FF0000"/>
                </a:solidFill>
              </a:rPr>
              <a:t>Классификация форм олигофрении</a:t>
            </a:r>
          </a:p>
          <a:p>
            <a:pPr algn="ctr">
              <a:lnSpc>
                <a:spcPct val="100000"/>
              </a:lnSpc>
            </a:pPr>
            <a:r>
              <a:rPr lang="ru-RU" sz="4000" dirty="0" smtClean="0">
                <a:solidFill>
                  <a:srgbClr val="FF0000"/>
                </a:solidFill>
              </a:rPr>
              <a:t> по Певзнер М. С. </a:t>
            </a:r>
            <a:endParaRPr sz="400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Cambria"/>
              </a:rPr>
              <a:t>     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ambria"/>
              </a:rPr>
              <a:t>1. 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Неосложнённая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олигофрения.</a:t>
            </a:r>
          </a:p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    2. Олигофрения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, сопровождающаяся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        нейродинамическими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нарушениями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   3. Олигофрения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с нарушением функций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        анализаторов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    4. Олигофрения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, сопровождающаяся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        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психопатоподобным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поведением. 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    5. Олигофрения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с выраженной лобной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         недостаточностью.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ambria"/>
              </a:rPr>
              <a:t> </a:t>
            </a:r>
            <a:endParaRPr sz="3200" b="1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smtClean="0"/>
          </a:p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rgbClr val="002060"/>
                </a:solidFill>
                <a:latin typeface="Cambria"/>
              </a:rPr>
              <a:t> </a:t>
            </a:r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214200" y="214200"/>
            <a:ext cx="8640720" cy="6408360"/>
          </a:xfrm>
          <a:prstGeom prst="roundRect">
            <a:avLst>
              <a:gd name="adj" fmla="val 16667"/>
            </a:avLst>
          </a:prstGeom>
          <a:solidFill>
            <a:srgbClr val="F1E6E3"/>
          </a:solidFill>
          <a:ln w="38160">
            <a:solidFill>
              <a:srgbClr val="955E4B"/>
            </a:solidFill>
            <a:round/>
          </a:ln>
        </p:spPr>
      </p:sp>
      <p:sp>
        <p:nvSpPr>
          <p:cNvPr id="5" name="TextBox 4"/>
          <p:cNvSpPr txBox="1"/>
          <p:nvPr/>
        </p:nvSpPr>
        <p:spPr>
          <a:xfrm>
            <a:off x="857224" y="428604"/>
            <a:ext cx="748579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Направления коррекционной работы.</a:t>
            </a:r>
          </a:p>
          <a:p>
            <a:endParaRPr lang="ru-RU" sz="3200" b="1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Коррекция познавательных процессов.</a:t>
            </a:r>
          </a:p>
          <a:p>
            <a:pPr marL="342900" indent="-342900">
              <a:buAutoNum type="arabicPeriod"/>
            </a:pPr>
            <a:endParaRPr lang="ru-RU" sz="3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Развитие эмоционально – волевой сферы.</a:t>
            </a:r>
          </a:p>
          <a:p>
            <a:pPr marL="342900" indent="-342900"/>
            <a:endParaRPr lang="ru-RU" sz="3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Сохранение работоспособности на определённом уровне.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214200" y="214200"/>
            <a:ext cx="8640720" cy="6408360"/>
          </a:xfrm>
          <a:prstGeom prst="roundRect">
            <a:avLst>
              <a:gd name="adj" fmla="val 16667"/>
            </a:avLst>
          </a:prstGeom>
          <a:solidFill>
            <a:srgbClr val="F1E6E3"/>
          </a:solidFill>
          <a:ln w="38160">
            <a:solidFill>
              <a:srgbClr val="955E4B"/>
            </a:solidFill>
            <a:round/>
          </a:ln>
        </p:spPr>
      </p:sp>
      <p:sp>
        <p:nvSpPr>
          <p:cNvPr id="4" name="TextBox 3"/>
          <p:cNvSpPr txBox="1"/>
          <p:nvPr/>
        </p:nvSpPr>
        <p:spPr>
          <a:xfrm>
            <a:off x="500034" y="285728"/>
            <a:ext cx="828680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Направления коррекционной работы.</a:t>
            </a:r>
          </a:p>
          <a:p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Активизация познавательной деятельности.</a:t>
            </a:r>
          </a:p>
          <a:p>
            <a:pPr marL="342900" indent="-342900"/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Стимулирование учебной деятельности.</a:t>
            </a:r>
          </a:p>
          <a:p>
            <a:pPr marL="342900" indent="-342900"/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3. Профилактика перегрузок, выработка чёткого режима дня и его  </a:t>
            </a:r>
          </a:p>
          <a:p>
            <a:pPr marL="342900" indent="-342900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неукоснительное соблюдение.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142844" y="214200"/>
            <a:ext cx="8858312" cy="6408360"/>
          </a:xfrm>
          <a:prstGeom prst="roundRect">
            <a:avLst>
              <a:gd name="adj" fmla="val 16667"/>
            </a:avLst>
          </a:prstGeom>
          <a:solidFill>
            <a:srgbClr val="F1E6E3"/>
          </a:solidFill>
          <a:ln w="38160">
            <a:solidFill>
              <a:srgbClr val="955E4B"/>
            </a:solidFill>
            <a:round/>
          </a:ln>
        </p:spPr>
      </p:sp>
      <p:sp>
        <p:nvSpPr>
          <p:cNvPr id="4" name="Прямоугольник 3"/>
          <p:cNvSpPr/>
          <p:nvPr/>
        </p:nvSpPr>
        <p:spPr>
          <a:xfrm>
            <a:off x="500034" y="500042"/>
            <a:ext cx="82153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Направления коррекционной работы.</a:t>
            </a: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Формирование эмоций, воли и поведения, приемлемого для окружающих.</a:t>
            </a:r>
          </a:p>
          <a:p>
            <a:pPr marL="342900" indent="-342900"/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Недопущение и предупреждение перевозбуждения ребёнка.</a:t>
            </a:r>
          </a:p>
          <a:p>
            <a:pPr marL="342900" indent="-342900"/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3. В момент аффекта внимание на ребёнка не акцентировать.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iranimacii.ru/_ph/30/2/4008397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-428652"/>
            <a:ext cx="10001320" cy="7572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183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41</cp:revision>
  <dcterms:created xsi:type="dcterms:W3CDTF">2015-10-29T16:45:39Z</dcterms:created>
  <dcterms:modified xsi:type="dcterms:W3CDTF">2015-12-05T13:09:27Z</dcterms:modified>
</cp:coreProperties>
</file>