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2"/>
  </p:notesMasterIdLst>
  <p:sldIdLst>
    <p:sldId id="256" r:id="rId2"/>
    <p:sldId id="259" r:id="rId3"/>
    <p:sldId id="257" r:id="rId4"/>
    <p:sldId id="260" r:id="rId5"/>
    <p:sldId id="261" r:id="rId6"/>
    <p:sldId id="268" r:id="rId7"/>
    <p:sldId id="262" r:id="rId8"/>
    <p:sldId id="267" r:id="rId9"/>
    <p:sldId id="263" r:id="rId10"/>
    <p:sldId id="264" r:id="rId11"/>
    <p:sldId id="265" r:id="rId12"/>
    <p:sldId id="266" r:id="rId13"/>
    <p:sldId id="269" r:id="rId14"/>
    <p:sldId id="258" r:id="rId15"/>
    <p:sldId id="270" r:id="rId16"/>
    <p:sldId id="271" r:id="rId17"/>
    <p:sldId id="272" r:id="rId18"/>
    <p:sldId id="273" r:id="rId19"/>
    <p:sldId id="274" r:id="rId20"/>
    <p:sldId id="275" r:id="rId21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MS Gothic" charset="0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MS Gothic" charset="0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MS Gothic" charset="0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MS Gothic" charset="0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MS Gothic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MS Gothic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MS Gothic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MS Gothic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MS Gothic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CC9900"/>
    <a:srgbClr val="99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4" y="-18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fld id="{5B3BBA6F-D689-47F9-A18B-59D8CA56D9E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FEB751A-94B6-4ADB-B681-148308BE7623}" type="slidenum">
              <a:rPr lang="ru-RU"/>
              <a:pPr/>
              <a:t>1</a:t>
            </a:fld>
            <a:endParaRPr lang="ru-RU"/>
          </a:p>
        </p:txBody>
      </p:sp>
      <p:sp>
        <p:nvSpPr>
          <p:cNvPr id="614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D0E573A-D43B-4973-AA2A-55C7D901B387}" type="slidenum">
              <a:rPr lang="ru-RU"/>
              <a:pPr/>
              <a:t>3</a:t>
            </a:fld>
            <a:endParaRPr lang="ru-RU"/>
          </a:p>
        </p:txBody>
      </p:sp>
      <p:sp>
        <p:nvSpPr>
          <p:cNvPr id="716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1E2CD86-E75E-49D0-B6F2-761483FB8BF0}" type="slidenum">
              <a:rPr lang="ru-RU"/>
              <a:pPr/>
              <a:t>14</a:t>
            </a:fld>
            <a:endParaRPr lang="ru-RU"/>
          </a:p>
        </p:txBody>
      </p:sp>
      <p:sp>
        <p:nvSpPr>
          <p:cNvPr id="819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55650" y="5078413"/>
            <a:ext cx="6048375" cy="472122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8BB65C2-3B06-45C0-BA6C-33066DC803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009E047-BA52-4D80-A8F5-3BE3E60C14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5675" y="301625"/>
            <a:ext cx="2266950" cy="64547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0037" cy="64547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DB132CD-FB49-49F6-9E8D-44B5A23BFA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BF21310-B848-4051-84A6-93941B2B5C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D326E33-EC18-465B-A2FC-B4C7B359A7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77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3338" y="1768475"/>
            <a:ext cx="4459287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ED33DE7-414E-4ACA-A988-E5CAE703F2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CCA1812-D1E8-47D4-95D7-6D231FB66B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1FD2EB3-E25C-4DF1-B730-4B549532FC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0F23C23-7B76-42B6-99B3-E88CBC44AD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7370899-7767-47C1-B30B-122FEAB235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5E11E11-778F-49BA-8BF8-3C2974D11C8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9387" cy="126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9387" cy="4987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4050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fld id="{6AD18B27-E8DE-48E4-B1E9-B8D9F2BEE20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2pPr>
      <a:lvl3pPr marL="1143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3pPr>
      <a:lvl4pPr marL="1600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4pPr>
      <a:lvl5pPr marL="20574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9pPr>
    </p:titleStyle>
    <p:bodyStyle>
      <a:lvl1pPr marL="342900" indent="-342900" algn="l" defTabSz="449263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image" Target="../media/image22.gif"/><Relationship Id="rId7" Type="http://schemas.openxmlformats.org/officeDocument/2006/relationships/image" Target="../media/image26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gif"/><Relationship Id="rId9" Type="http://schemas.openxmlformats.org/officeDocument/2006/relationships/image" Target="../media/image28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87;&#1088;&#1077;%20&#1080;%20&#1087;&#1088;&#1080;\zvonok_vdver_mptron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2594" y="636565"/>
            <a:ext cx="3605474" cy="779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99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Приставки.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 descr="D:\Док-ты\картинки\анимашки, смайлики\свои\пре = при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642918"/>
            <a:ext cx="3825898" cy="1350969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2594" y="993755"/>
            <a:ext cx="1784463" cy="722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При…</a:t>
            </a:r>
            <a:endParaRPr lang="ru-RU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11420" y="708003"/>
            <a:ext cx="748923" cy="1122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40114" y="708003"/>
            <a:ext cx="748923" cy="1122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68808" y="708003"/>
            <a:ext cx="748923" cy="1122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6" name="Блок-схема: узел 5"/>
          <p:cNvSpPr/>
          <p:nvPr/>
        </p:nvSpPr>
        <p:spPr bwMode="auto">
          <a:xfrm>
            <a:off x="1897040" y="3708399"/>
            <a:ext cx="457200" cy="457200"/>
          </a:xfrm>
          <a:prstGeom prst="flowChartConnector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7" name="Овал 6"/>
          <p:cNvSpPr/>
          <p:nvPr/>
        </p:nvSpPr>
        <p:spPr bwMode="auto">
          <a:xfrm>
            <a:off x="2039916" y="3851275"/>
            <a:ext cx="1928826" cy="9144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8" name="Улыбающееся лицо 7"/>
          <p:cNvSpPr/>
          <p:nvPr/>
        </p:nvSpPr>
        <p:spPr bwMode="auto">
          <a:xfrm>
            <a:off x="3182924" y="3065457"/>
            <a:ext cx="914400" cy="914400"/>
          </a:xfrm>
          <a:prstGeom prst="smileyFac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9" name="Блок-схема: узел 8"/>
          <p:cNvSpPr/>
          <p:nvPr/>
        </p:nvSpPr>
        <p:spPr bwMode="auto">
          <a:xfrm>
            <a:off x="3111486" y="4637093"/>
            <a:ext cx="785818" cy="457200"/>
          </a:xfrm>
          <a:prstGeom prst="flowChartConnector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12" name="Овал 11"/>
          <p:cNvSpPr/>
          <p:nvPr/>
        </p:nvSpPr>
        <p:spPr bwMode="auto">
          <a:xfrm>
            <a:off x="6826262" y="2565391"/>
            <a:ext cx="357190" cy="1571636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13" name="Овал 12"/>
          <p:cNvSpPr/>
          <p:nvPr/>
        </p:nvSpPr>
        <p:spPr bwMode="auto">
          <a:xfrm>
            <a:off x="7754956" y="2565391"/>
            <a:ext cx="357190" cy="1571636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14" name="Блок-схема: узел 13"/>
          <p:cNvSpPr/>
          <p:nvPr/>
        </p:nvSpPr>
        <p:spPr bwMode="auto">
          <a:xfrm>
            <a:off x="2039916" y="4637093"/>
            <a:ext cx="785818" cy="457200"/>
          </a:xfrm>
          <a:prstGeom prst="flowChartConnector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11486" y="5565787"/>
            <a:ext cx="5362750" cy="722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ПРИСОЕДИНЕНИЕ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725 -0.00483 -0.01308 -0.01156 -0.0208 -0.01492 C -0.02742 -0.02836 -0.04066 -0.03004 -0.04948 -0.04034 C -0.05295 -0.04433 -0.07028 -0.06492 -0.0717 -0.06786 C -0.07548 -0.07563 -0.07942 -0.08404 -0.08604 -0.08698 C -0.09313 -0.09685 -0.10479 -0.10925 -0.11472 -0.11261 C -0.12607 -0.12269 -0.11125 -0.11072 -0.12748 -0.11891 C -0.13568 -0.12311 -0.14167 -0.13025 -0.1497 -0.13383 C -0.15443 -0.13971 -0.16625 -0.14727 -0.17208 -0.15084 C -0.17507 -0.15273 -0.1787 -0.15252 -0.18153 -0.15504 C -0.19272 -0.16492 -0.18799 -0.16072 -0.19587 -0.16765 C -0.19808 -0.16975 -0.20123 -0.16891 -0.20391 -0.16975 C -0.20895 -0.17143 -0.21526 -0.17311 -0.21983 -0.17626 C -0.22881 -0.18215 -0.23858 -0.18572 -0.2485 -0.18887 C -0.25733 -0.19706 -0.26804 -0.2 -0.27876 -0.20168 C -0.29531 -0.19811 -0.31138 -0.1937 -0.32808 -0.19118 C -0.32966 -0.18971 -0.33108 -0.18803 -0.33281 -0.18677 C -0.33439 -0.18572 -0.33659 -0.18635 -0.33769 -0.18467 C -0.33911 -0.18236 -0.33848 -0.17899 -0.33927 -0.17626 C -0.34163 -0.16891 -0.34699 -0.16366 -0.35046 -0.15715 C -0.35156 -0.15294 -0.35251 -0.14853 -0.35361 -0.14433 C -0.35408 -0.14223 -0.35519 -0.13803 -0.35519 -0.13803 C -0.35345 -0.1311 -0.35534 -0.13173 -0.35203 -0.13173 " pathEditMode="relative" ptsTypes="ffffffffffffffffffffffA">
                                      <p:cBhvr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0.01701 C -0.00331 0.01764 -0.00505 0.01785 -0.00647 0.01912 C -0.00773 0.02017 -0.00804 0.02332 -0.00962 0.02353 C -0.0134 0.02416 -0.01702 0.02206 -0.02081 0.02122 C -0.03562 0.01134 -0.0509 0.0021 -0.0654 -0.00841 C -0.08463 -0.02227 -0.07123 -0.01681 -0.08447 -0.02122 C -0.09566 -0.0311 -0.10873 -0.03824 -0.11945 -0.04874 C -0.13017 -0.05925 -0.1382 -0.07395 -0.15144 -0.07836 C -0.15916 -0.08635 -0.16783 -0.09433 -0.17681 -0.09979 C -0.18674 -0.10588 -0.18453 -0.10084 -0.19115 -0.1082 C -0.1943 -0.11177 -0.19588 -0.11765 -0.19919 -0.12101 C -0.20155 -0.12332 -0.2047 -0.12332 -0.20706 -0.12521 C -0.21384 -0.13067 -0.21936 -0.13887 -0.22629 -0.14433 C -0.23496 -0.15105 -0.24457 -0.15799 -0.25324 -0.16555 C -0.26316 -0.17437 -0.27167 -0.18467 -0.28191 -0.19307 C -0.29499 -0.20378 -0.31327 -0.20673 -0.32809 -0.21009 C -0.34038 -0.20946 -0.35267 -0.20967 -0.3648 -0.20799 C -0.36811 -0.20757 -0.37426 -0.20378 -0.37426 -0.20357 C -0.37662 -0.20063 -0.37804 -0.19601 -0.38072 -0.19307 C -0.38198 -0.1916 -0.38403 -0.19202 -0.38544 -0.19097 C -0.38923 -0.18845 -0.39064 -0.18635 -0.39348 -0.18257 C -0.39553 -0.17416 -0.39742 -0.17059 -0.40294 -0.16555 C -0.40861 -0.15021 -0.4157 -0.14433 -0.4157 -0.12521 " pathEditMode="relative" rAng="0" ptsTypes="ffffffffffffffffffffffA">
                                      <p:cBhvr>
                                        <p:cTn id="5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 animBg="1"/>
      <p:bldP spid="8" grpId="0" animBg="1"/>
      <p:bldP spid="9" grpId="0" animBg="1"/>
      <p:bldP spid="12" grpId="0" animBg="1"/>
      <p:bldP spid="12" grpId="1" animBg="1"/>
      <p:bldP spid="13" grpId="0" animBg="1"/>
      <p:bldP spid="13" grpId="1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96974" y="922317"/>
            <a:ext cx="7715304" cy="3870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Винт привинтил, прикрутил колесо,</a:t>
            </a:r>
            <a:b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Приклеил, пришил умело - </a:t>
            </a:r>
            <a:b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Помни, что </a:t>
            </a: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</a:t>
            </a: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говорят обо всем, </a:t>
            </a:r>
            <a:b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добрые руки приделали. 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5404" y="1136631"/>
            <a:ext cx="1685974" cy="6647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школа</a:t>
            </a:r>
            <a:endParaRPr lang="ru-RU" sz="4000" dirty="0"/>
          </a:p>
        </p:txBody>
      </p:sp>
      <p:sp>
        <p:nvSpPr>
          <p:cNvPr id="4" name="Плюс 3"/>
          <p:cNvSpPr/>
          <p:nvPr/>
        </p:nvSpPr>
        <p:spPr bwMode="auto">
          <a:xfrm>
            <a:off x="3111486" y="1065193"/>
            <a:ext cx="914400" cy="914400"/>
          </a:xfrm>
          <a:prstGeom prst="mathPlus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11618" y="1208069"/>
            <a:ext cx="1120820" cy="72205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dirty="0" smtClean="0"/>
              <a:t>при</a:t>
            </a:r>
            <a:endParaRPr lang="ru-RU" sz="4400" dirty="0"/>
          </a:p>
        </p:txBody>
      </p:sp>
      <p:sp>
        <p:nvSpPr>
          <p:cNvPr id="6" name="Равно 5"/>
          <p:cNvSpPr/>
          <p:nvPr/>
        </p:nvSpPr>
        <p:spPr bwMode="auto">
          <a:xfrm>
            <a:off x="5254626" y="1136631"/>
            <a:ext cx="914400" cy="914400"/>
          </a:xfrm>
          <a:prstGeom prst="mathEqual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98436" y="1208069"/>
            <a:ext cx="3782189" cy="72205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400" dirty="0" smtClean="0"/>
              <a:t>пришкольный</a:t>
            </a:r>
            <a:endParaRPr lang="ru-RU" sz="4400" dirty="0"/>
          </a:p>
        </p:txBody>
      </p:sp>
      <p:sp>
        <p:nvSpPr>
          <p:cNvPr id="8" name="Стрелка вниз 7"/>
          <p:cNvSpPr/>
          <p:nvPr/>
        </p:nvSpPr>
        <p:spPr bwMode="auto">
          <a:xfrm>
            <a:off x="4754560" y="2279639"/>
            <a:ext cx="714380" cy="642942"/>
          </a:xfrm>
          <a:prstGeom prst="downArrow">
            <a:avLst/>
          </a:prstGeom>
          <a:solidFill>
            <a:srgbClr val="C00000"/>
          </a:solidFill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5470" y="3208333"/>
            <a:ext cx="7987443" cy="95103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6000" dirty="0" smtClean="0"/>
              <a:t>Близость к чему-либо</a:t>
            </a:r>
            <a:endParaRPr lang="ru-RU" sz="6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46" y="993755"/>
            <a:ext cx="7929618" cy="4500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пригорке придорожном </a:t>
            </a:r>
            <a:b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пригороде приморском</a:t>
            </a:r>
            <a:b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пришкольном участке пригожем</a:t>
            </a:r>
            <a:b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Даже привередливому - приволье. </a:t>
            </a:r>
            <a:b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718" y="779441"/>
            <a:ext cx="907262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07943" hangingPunct="1">
              <a:lnSpc>
                <a:spcPct val="100000"/>
              </a:lnSpc>
              <a:buClrTx/>
              <a:buSzTx/>
            </a:pP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Приставка 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ПРЕ-</a:t>
            </a: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очень добрая, очень гордая, очень серьезная. 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ПРЕ-</a:t>
            </a: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дружила с прилагательными и играла с ними в новые слова: </a:t>
            </a:r>
            <a:r>
              <a:rPr lang="ru-RU" sz="32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очень добрая – предобрая, очень гордая – прегордая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D:\Док-ты\картинки\анимашки, смайлики\смайлы\399363941.jpg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12212" y="6137291"/>
            <a:ext cx="619125" cy="8572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39784" y="3565523"/>
            <a:ext cx="8572560" cy="1924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Предлинный достанет до крыши рукой, </a:t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Прежадный не даст вам конфету. </a:t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очень такой или очень сякой - </a:t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ПРЕ- мы пишем при этом. 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280" y="708003"/>
            <a:ext cx="9286940" cy="2840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Приставка </a:t>
            </a:r>
            <a:r>
              <a:rPr lang="ru-RU" sz="3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пре</a:t>
            </a:r>
            <a:r>
              <a:rPr lang="ru-RU" sz="32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дочь приставки </a:t>
            </a:r>
            <a:r>
              <a:rPr lang="ru-RU" sz="3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пере-</a:t>
            </a: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, она очень похожа на мать. Только одну букву она не взяла от своей матери, букву </a:t>
            </a:r>
            <a:r>
              <a:rPr lang="ru-RU" sz="3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е</a:t>
            </a: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 Благодаря сходству в значении она может заменять </a:t>
            </a:r>
            <a:r>
              <a:rPr lang="ru-RU" sz="3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пере</a:t>
            </a:r>
            <a:r>
              <a:rPr lang="ru-RU" sz="32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в глаголах: </a:t>
            </a:r>
            <a:r>
              <a:rPr lang="ru-RU" sz="3200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пере</a:t>
            </a:r>
            <a:r>
              <a:rPr lang="ru-RU" sz="32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городить – </a:t>
            </a:r>
            <a:r>
              <a:rPr lang="ru-RU" sz="3200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пре</a:t>
            </a:r>
            <a:r>
              <a:rPr lang="ru-RU" sz="32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градить, </a:t>
            </a:r>
            <a:r>
              <a:rPr lang="ru-RU" sz="3200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пере</a:t>
            </a:r>
            <a:r>
              <a:rPr lang="ru-RU" sz="32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ступить – </a:t>
            </a:r>
            <a:r>
              <a:rPr lang="ru-RU" sz="3200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пре</a:t>
            </a:r>
            <a:r>
              <a:rPr lang="ru-RU" sz="32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ступить.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96908" y="3851275"/>
            <a:ext cx="8715436" cy="1924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Дожди непрерывные льют в октябре,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Но грамотным дождь - не преграда.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Где очень похожи ПЕРЕ- и ПРЕ-, 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Там только ПРЕ- ставить надо... 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754032" y="1065193"/>
            <a:ext cx="8826526" cy="550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MS Gothic" charset="0"/>
              </a:rPr>
              <a:t>исключения: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MS Gothic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MS Gothic" charset="0"/>
              </a:rPr>
              <a:t>прискорбный, причудливый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MS Gothic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2660" y="2208201"/>
            <a:ext cx="7500990" cy="1924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Трудно объяснить правописание.</a:t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Пренебрегать, преследовать, презрение.</a:t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Запомни их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разумное решение.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472497" y="1259929"/>
            <a:ext cx="8584342" cy="50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794" tIns="50397" rIns="100794" bIns="50397" numCol="1" anchor="ctr" anchorCtr="0" compatLnSpc="1">
            <a:prstTxWarp prst="textNoShape">
              <a:avLst/>
            </a:prstTxWarp>
            <a:spAutoFit/>
          </a:bodyPr>
          <a:lstStyle/>
          <a:p>
            <a:pPr defTabSz="1007943" hangingPunct="1">
              <a:lnSpc>
                <a:spcPct val="100000"/>
              </a:lnSpc>
              <a:buClrTx/>
              <a:buSzTx/>
            </a:pPr>
            <a:r>
              <a:rPr lang="ru-RU" sz="26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Определить слово с приставкой, записать (на время).</a:t>
            </a:r>
            <a:endParaRPr lang="ru-RU" sz="2600" dirty="0"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1296" y="2126147"/>
            <a:ext cx="5040313" cy="2763661"/>
          </a:xfrm>
          <a:prstGeom prst="rect">
            <a:avLst/>
          </a:prstGeom>
        </p:spPr>
        <p:txBody>
          <a:bodyPr lIns="100794" tIns="50397" rIns="100794" bIns="50397">
            <a:spAutoFit/>
          </a:bodyPr>
          <a:lstStyle/>
          <a:p>
            <a:r>
              <a:rPr lang="ru-RU" sz="3100" dirty="0"/>
              <a:t>Грач качался в гамаке,</a:t>
            </a:r>
            <a:br>
              <a:rPr lang="ru-RU" sz="3100" dirty="0"/>
            </a:br>
            <a:r>
              <a:rPr lang="ru-RU" sz="3100" dirty="0"/>
              <a:t>Гуси – в волнах на реке.</a:t>
            </a:r>
            <a:br>
              <a:rPr lang="ru-RU" sz="3100" dirty="0"/>
            </a:br>
            <a:r>
              <a:rPr lang="ru-RU" sz="3100" dirty="0"/>
              <a:t>Мимо голуби летели</a:t>
            </a:r>
            <a:br>
              <a:rPr lang="ru-RU" sz="3100" dirty="0"/>
            </a:br>
            <a:r>
              <a:rPr lang="ru-RU" sz="3100" dirty="0"/>
              <a:t>И на веточку присели.</a:t>
            </a:r>
            <a:br>
              <a:rPr lang="ru-RU" sz="3100" dirty="0"/>
            </a:br>
            <a:r>
              <a:rPr lang="ru-RU" sz="3100" dirty="0"/>
              <a:t>Веточка качается –</a:t>
            </a:r>
            <a:br>
              <a:rPr lang="ru-RU" sz="3100" dirty="0"/>
            </a:br>
            <a:r>
              <a:rPr lang="ru-RU" sz="3100" dirty="0"/>
              <a:t>Неплохо получается.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47606" y="2047400"/>
            <a:ext cx="5040313" cy="3650955"/>
          </a:xfrm>
          <a:prstGeom prst="rect">
            <a:avLst/>
          </a:prstGeom>
        </p:spPr>
        <p:txBody>
          <a:bodyPr lIns="100794" tIns="50397" rIns="100794" bIns="50397">
            <a:spAutoFit/>
          </a:bodyPr>
          <a:lstStyle/>
          <a:p>
            <a:r>
              <a:rPr lang="ru-RU" sz="3100" dirty="0"/>
              <a:t>Грустный клоун – </a:t>
            </a:r>
            <a:br>
              <a:rPr lang="ru-RU" sz="3100" dirty="0"/>
            </a:br>
            <a:r>
              <a:rPr lang="ru-RU" sz="3100" dirty="0"/>
              <a:t>Бегемот</a:t>
            </a:r>
            <a:br>
              <a:rPr lang="ru-RU" sz="3100" dirty="0"/>
            </a:br>
            <a:r>
              <a:rPr lang="ru-RU" sz="3100" dirty="0"/>
              <a:t>Грустным голосом</a:t>
            </a:r>
            <a:br>
              <a:rPr lang="ru-RU" sz="3100" dirty="0"/>
            </a:br>
            <a:r>
              <a:rPr lang="ru-RU" sz="3100" dirty="0"/>
              <a:t>Поет.</a:t>
            </a:r>
            <a:br>
              <a:rPr lang="ru-RU" sz="3100" dirty="0"/>
            </a:br>
            <a:r>
              <a:rPr lang="ru-RU" sz="3100" dirty="0"/>
              <a:t>Песню грустную –</a:t>
            </a:r>
            <a:br>
              <a:rPr lang="ru-RU" sz="3100" dirty="0"/>
            </a:br>
            <a:r>
              <a:rPr lang="ru-RU" sz="3100" dirty="0"/>
              <a:t>Прегрустную:</a:t>
            </a:r>
            <a:br>
              <a:rPr lang="ru-RU" sz="3100" dirty="0"/>
            </a:br>
            <a:r>
              <a:rPr lang="ru-RU" sz="3100" dirty="0"/>
              <a:t>– Я люблю лягушку вкусную.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47606" y="2992366"/>
            <a:ext cx="5040313" cy="1876367"/>
          </a:xfrm>
          <a:prstGeom prst="rect">
            <a:avLst/>
          </a:prstGeom>
        </p:spPr>
        <p:txBody>
          <a:bodyPr lIns="100794" tIns="50397" rIns="100794" bIns="50397">
            <a:spAutoFit/>
          </a:bodyPr>
          <a:lstStyle/>
          <a:p>
            <a:r>
              <a:rPr lang="ru-RU" sz="3100" dirty="0"/>
              <a:t>В лес дремучий я пойду,</a:t>
            </a:r>
            <a:br>
              <a:rPr lang="ru-RU" sz="3100" dirty="0"/>
            </a:br>
            <a:r>
              <a:rPr lang="ru-RU" sz="3100" dirty="0"/>
              <a:t>Зайца серого найду.</a:t>
            </a:r>
            <a:br>
              <a:rPr lang="ru-RU" sz="3100" dirty="0"/>
            </a:br>
            <a:r>
              <a:rPr lang="ru-RU" sz="3100" dirty="0"/>
              <a:t>Принесу его домой –</a:t>
            </a:r>
            <a:br>
              <a:rPr lang="ru-RU" sz="3100" dirty="0"/>
            </a:br>
            <a:r>
              <a:rPr lang="ru-RU" sz="3100" dirty="0"/>
              <a:t>Будет этот зайка мой.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968850" y="2677377"/>
            <a:ext cx="5040313" cy="1876367"/>
          </a:xfrm>
          <a:prstGeom prst="rect">
            <a:avLst/>
          </a:prstGeom>
        </p:spPr>
        <p:txBody>
          <a:bodyPr lIns="100794" tIns="50397" rIns="100794" bIns="50397">
            <a:spAutoFit/>
          </a:bodyPr>
          <a:lstStyle/>
          <a:p>
            <a:r>
              <a:rPr lang="ru-RU" sz="3100" dirty="0"/>
              <a:t>Приходили к мухе блошки</a:t>
            </a:r>
            <a:br>
              <a:rPr lang="ru-RU" sz="3100" dirty="0"/>
            </a:br>
            <a:r>
              <a:rPr lang="ru-RU" sz="3100" dirty="0"/>
              <a:t>Приносили ей сапожки.</a:t>
            </a:r>
            <a:br>
              <a:rPr lang="ru-RU" sz="3100" dirty="0"/>
            </a:br>
            <a:r>
              <a:rPr lang="ru-RU" sz="3100" dirty="0"/>
              <a:t>А сапожки не простые</a:t>
            </a:r>
            <a:br>
              <a:rPr lang="ru-RU" sz="3100" dirty="0"/>
            </a:br>
            <a:r>
              <a:rPr lang="ru-RU" sz="3100" dirty="0"/>
              <a:t>В них застежки золотые.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181296" y="3622344"/>
            <a:ext cx="6851687" cy="1051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794" tIns="50397" rIns="100794" bIns="50397" numCol="1" anchor="ctr" anchorCtr="0" compatLnSpc="1">
            <a:prstTxWarp prst="textNoShape">
              <a:avLst/>
            </a:prstTxWarp>
            <a:spAutoFit/>
          </a:bodyPr>
          <a:lstStyle/>
          <a:p>
            <a:pPr defTabSz="1007943" hangingPunct="1">
              <a:lnSpc>
                <a:spcPct val="100000"/>
              </a:lnSpc>
              <a:buClrTx/>
              <a:buSzTx/>
            </a:pPr>
            <a:r>
              <a:rPr lang="ru-RU" sz="3100" i="1" dirty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Присели. Прегрустную. Принесу. Приходили. Приносили.</a:t>
            </a:r>
            <a:endParaRPr lang="ru-RU" sz="3100" i="1" dirty="0">
              <a:solidFill>
                <a:srgbClr val="FF0000"/>
              </a:solidFill>
              <a:latin typeface="Arial" pitchFamily="34" charset="0"/>
            </a:endParaRPr>
          </a:p>
        </p:txBody>
      </p:sp>
      <p:pic>
        <p:nvPicPr>
          <p:cNvPr id="12" name="Рисунок 11" descr="0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7954" y="5669770"/>
            <a:ext cx="945059" cy="944959"/>
          </a:xfrm>
          <a:prstGeom prst="rect">
            <a:avLst/>
          </a:prstGeom>
        </p:spPr>
      </p:pic>
      <p:pic>
        <p:nvPicPr>
          <p:cNvPr id="13" name="Рисунок 12" descr="2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4164" y="5851539"/>
            <a:ext cx="787554" cy="787472"/>
          </a:xfrm>
          <a:prstGeom prst="rect">
            <a:avLst/>
          </a:prstGeom>
        </p:spPr>
      </p:pic>
      <p:pic>
        <p:nvPicPr>
          <p:cNvPr id="14" name="Рисунок 13" descr="4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8938" y="5984758"/>
            <a:ext cx="728488" cy="629977"/>
          </a:xfrm>
          <a:prstGeom prst="rect">
            <a:avLst/>
          </a:prstGeom>
        </p:spPr>
      </p:pic>
      <p:pic>
        <p:nvPicPr>
          <p:cNvPr id="15" name="Рисунок 14" descr="37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61557" y="5906011"/>
            <a:ext cx="1063198" cy="70872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536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708764" y="2047400"/>
            <a:ext cx="7717997" cy="310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794" tIns="50397" rIns="100794" bIns="50397" numCol="1" anchor="ctr" anchorCtr="0" compatLnSpc="1">
            <a:prstTxWarp prst="textNoShape">
              <a:avLst/>
            </a:prstTxWarp>
            <a:spAutoFit/>
          </a:bodyPr>
          <a:lstStyle/>
          <a:p>
            <a:pPr defTabSz="1007943" hangingPunct="1">
              <a:lnSpc>
                <a:spcPct val="100000"/>
              </a:lnSpc>
              <a:buClrTx/>
              <a:buSzTx/>
            </a:pPr>
            <a:r>
              <a:rPr lang="ru-RU" sz="31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Если ты в пр</a:t>
            </a:r>
            <a:r>
              <a:rPr lang="ru-RU" sz="3100" b="1" dirty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…</a:t>
            </a:r>
            <a:r>
              <a:rPr lang="ru-RU" sz="31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школьный сад</a:t>
            </a:r>
            <a:br>
              <a:rPr lang="ru-RU" sz="31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31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</a:t>
            </a:r>
            <a:r>
              <a:rPr lang="ru-RU" sz="3100" b="1" dirty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…</a:t>
            </a:r>
            <a:r>
              <a:rPr lang="ru-RU" sz="31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бежал пр</a:t>
            </a:r>
            <a:r>
              <a:rPr lang="ru-RU" sz="3100" b="1" dirty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…</a:t>
            </a:r>
            <a:r>
              <a:rPr lang="ru-RU" sz="31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крыть салат,</a:t>
            </a:r>
            <a:br>
              <a:rPr lang="ru-RU" sz="31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31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Или дерево пр</a:t>
            </a:r>
            <a:r>
              <a:rPr lang="ru-RU" sz="3100" b="1" dirty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…</a:t>
            </a:r>
            <a:r>
              <a:rPr lang="ru-RU" sz="31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вить,</a:t>
            </a:r>
            <a:br>
              <a:rPr lang="ru-RU" sz="31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31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Иль теплицу пр</a:t>
            </a:r>
            <a:r>
              <a:rPr lang="ru-RU" sz="3100" b="1" dirty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…</a:t>
            </a:r>
            <a:r>
              <a:rPr lang="ru-RU" sz="31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открыть, </a:t>
            </a:r>
            <a:br>
              <a:rPr lang="ru-RU" sz="31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31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Знай, что здесь приставка </a:t>
            </a:r>
            <a:r>
              <a:rPr lang="ru-RU" sz="4000" b="1" dirty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?</a:t>
            </a:r>
          </a:p>
          <a:p>
            <a:pPr defTabSz="1007943" hangingPunct="1">
              <a:lnSpc>
                <a:spcPct val="100000"/>
              </a:lnSpc>
              <a:buClrTx/>
              <a:buSzTx/>
            </a:pPr>
            <a:r>
              <a:rPr lang="ru-RU" sz="31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Ее значенье повтори.</a:t>
            </a:r>
            <a:endParaRPr lang="ru-RU" sz="3100" dirty="0"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05117" y="944940"/>
            <a:ext cx="7092174" cy="602685"/>
          </a:xfrm>
          <a:prstGeom prst="rect">
            <a:avLst/>
          </a:prstGeom>
        </p:spPr>
        <p:txBody>
          <a:bodyPr wrap="none" lIns="100794" tIns="50397" rIns="100794" bIns="50397">
            <a:spAutoFit/>
          </a:bodyPr>
          <a:lstStyle/>
          <a:p>
            <a:r>
              <a:rPr lang="ru-RU" sz="3500" b="1" dirty="0">
                <a:solidFill>
                  <a:srgbClr val="009900"/>
                </a:solidFill>
              </a:rPr>
              <a:t>Вставить пропущенные буквы</a:t>
            </a:r>
          </a:p>
        </p:txBody>
      </p:sp>
      <p:pic>
        <p:nvPicPr>
          <p:cNvPr id="4" name="Рисунок 3" descr="baby1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585" y="5512276"/>
            <a:ext cx="787549" cy="1123452"/>
          </a:xfrm>
          <a:prstGeom prst="rect">
            <a:avLst/>
          </a:prstGeom>
        </p:spPr>
      </p:pic>
      <p:pic>
        <p:nvPicPr>
          <p:cNvPr id="5" name="Рисунок 4" descr="baby8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960" y="5433529"/>
            <a:ext cx="934558" cy="1018456"/>
          </a:xfrm>
          <a:prstGeom prst="rect">
            <a:avLst/>
          </a:prstGeom>
        </p:spPr>
      </p:pic>
      <p:pic>
        <p:nvPicPr>
          <p:cNvPr id="6" name="Рисунок 5" descr="constructions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1557" y="5276034"/>
            <a:ext cx="1575109" cy="1227712"/>
          </a:xfrm>
          <a:prstGeom prst="rect">
            <a:avLst/>
          </a:prstGeom>
        </p:spPr>
      </p:pic>
      <p:pic>
        <p:nvPicPr>
          <p:cNvPr id="7" name="Рисунок 6" descr="baby120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5465" y="5354781"/>
            <a:ext cx="1396587" cy="944959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14987" y="236216"/>
            <a:ext cx="9371861" cy="5026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794" tIns="50397" rIns="100794" bIns="50397" numCol="1" anchor="ctr" anchorCtr="0" compatLnSpc="1">
            <a:prstTxWarp prst="textNoShape">
              <a:avLst/>
            </a:prstTxWarp>
            <a:spAutoFit/>
          </a:bodyPr>
          <a:lstStyle/>
          <a:p>
            <a:pPr defTabSz="1007943" hangingPunct="1">
              <a:lnSpc>
                <a:spcPct val="100000"/>
              </a:lnSpc>
              <a:buClrTx/>
              <a:buSzTx/>
            </a:pPr>
            <a:r>
              <a:rPr lang="ru-RU" sz="40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Записать словосочетания, выделить приставку, объяснить ее написание.</a:t>
            </a:r>
            <a:endParaRPr lang="ru-RU" sz="4000" dirty="0">
              <a:latin typeface="Arial" pitchFamily="34" charset="0"/>
            </a:endParaRPr>
          </a:p>
          <a:p>
            <a:pPr defTabSz="1007943" eaLnBrk="0">
              <a:lnSpc>
                <a:spcPct val="100000"/>
              </a:lnSpc>
              <a:buClrTx/>
              <a:buSzTx/>
            </a:pPr>
            <a:r>
              <a:rPr lang="ru-RU" sz="4000" i="1" dirty="0">
                <a:solidFill>
                  <a:srgbClr val="008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Пр…интересный рассказ, пр…остановить движение, пр…</a:t>
            </a:r>
            <a:r>
              <a:rPr lang="ru-RU" sz="4000" i="1" dirty="0" err="1">
                <a:solidFill>
                  <a:srgbClr val="008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рывать</a:t>
            </a:r>
            <a:r>
              <a:rPr lang="ru-RU" sz="4000" i="1" dirty="0">
                <a:solidFill>
                  <a:srgbClr val="008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изложение, пр…дорожный цветок, пр…школьный участок, пр…поднять стол, пр…</a:t>
            </a:r>
            <a:r>
              <a:rPr lang="ru-RU" sz="4000" i="1" dirty="0" err="1">
                <a:solidFill>
                  <a:srgbClr val="008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землиться</a:t>
            </a:r>
            <a:r>
              <a:rPr lang="ru-RU" sz="4000" i="1" dirty="0">
                <a:solidFill>
                  <a:srgbClr val="008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неудачно, пр…</a:t>
            </a:r>
            <a:r>
              <a:rPr lang="ru-RU" sz="4000" i="1" dirty="0" err="1">
                <a:solidFill>
                  <a:srgbClr val="008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терпевать</a:t>
            </a:r>
            <a:r>
              <a:rPr lang="ru-RU" sz="4000" i="1" dirty="0">
                <a:solidFill>
                  <a:srgbClr val="008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изменения.</a:t>
            </a:r>
            <a:endParaRPr lang="ru-RU" sz="4000" dirty="0">
              <a:solidFill>
                <a:srgbClr val="008000"/>
              </a:solidFill>
              <a:latin typeface="Arial" pitchFamily="34" charset="0"/>
            </a:endParaRPr>
          </a:p>
        </p:txBody>
      </p:sp>
      <p:pic>
        <p:nvPicPr>
          <p:cNvPr id="3" name="Рисунок 2" descr="aluno0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486" y="4637093"/>
            <a:ext cx="1023821" cy="1717196"/>
          </a:xfrm>
          <a:prstGeom prst="rect">
            <a:avLst/>
          </a:prstGeom>
        </p:spPr>
      </p:pic>
      <p:pic>
        <p:nvPicPr>
          <p:cNvPr id="4" name="Рисунок 3" descr="2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2660" y="5637225"/>
            <a:ext cx="1102568" cy="1175949"/>
          </a:xfrm>
          <a:prstGeom prst="rect">
            <a:avLst/>
          </a:prstGeom>
        </p:spPr>
      </p:pic>
      <p:pic>
        <p:nvPicPr>
          <p:cNvPr id="5" name="Рисунок 4" descr="baby08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4230" y="6280167"/>
            <a:ext cx="1060566" cy="986958"/>
          </a:xfrm>
          <a:prstGeom prst="rect">
            <a:avLst/>
          </a:prstGeom>
        </p:spPr>
      </p:pic>
      <p:pic>
        <p:nvPicPr>
          <p:cNvPr id="6" name="Рисунок 5" descr="3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3320" y="5065721"/>
            <a:ext cx="924057" cy="2267903"/>
          </a:xfrm>
          <a:prstGeom prst="rect">
            <a:avLst/>
          </a:prstGeom>
        </p:spPr>
      </p:pic>
      <p:pic>
        <p:nvPicPr>
          <p:cNvPr id="7" name="Рисунок 6" descr="B_Fly02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5932" y="5494349"/>
            <a:ext cx="1680104" cy="1679928"/>
          </a:xfrm>
          <a:prstGeom prst="rect">
            <a:avLst/>
          </a:prstGeom>
        </p:spPr>
      </p:pic>
      <p:pic>
        <p:nvPicPr>
          <p:cNvPr id="9" name="Рисунок 8" descr="lt4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83650" y="4279903"/>
            <a:ext cx="1076318" cy="1076205"/>
          </a:xfrm>
          <a:prstGeom prst="rect">
            <a:avLst/>
          </a:prstGeom>
        </p:spPr>
      </p:pic>
      <p:pic>
        <p:nvPicPr>
          <p:cNvPr id="10" name="Рисунок 9" descr="mw029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26328" y="4922845"/>
            <a:ext cx="756047" cy="1259946"/>
          </a:xfrm>
          <a:prstGeom prst="rect">
            <a:avLst/>
          </a:prstGeom>
        </p:spPr>
      </p:pic>
      <p:pic>
        <p:nvPicPr>
          <p:cNvPr id="12" name="Рисунок 11" descr="Aladdinani5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05551" y="5984759"/>
            <a:ext cx="712219" cy="136494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77650" y="1889906"/>
            <a:ext cx="5366830" cy="674243"/>
          </a:xfrm>
          <a:prstGeom prst="rect">
            <a:avLst/>
          </a:prstGeom>
        </p:spPr>
        <p:txBody>
          <a:bodyPr wrap="none" lIns="100794" tIns="50397" rIns="100794" bIns="50397">
            <a:spAutoFit/>
          </a:bodyPr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Лингвистическая сказка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1253" y="2598631"/>
            <a:ext cx="5471409" cy="1761848"/>
          </a:xfrm>
          <a:prstGeom prst="rect">
            <a:avLst/>
          </a:prstGeom>
        </p:spPr>
        <p:txBody>
          <a:bodyPr wrap="none" lIns="100794" tIns="50397" rIns="100794" bIns="50397">
            <a:spAutoFit/>
          </a:bodyPr>
          <a:lstStyle/>
          <a:p>
            <a:r>
              <a:rPr lang="ru-RU" sz="3200" dirty="0">
                <a:solidFill>
                  <a:schemeClr val="tx2">
                    <a:lumMod val="50000"/>
                  </a:schemeClr>
                </a:solidFill>
              </a:rPr>
              <a:t>Жили-были две приставки. </a:t>
            </a:r>
            <a:endParaRPr lang="en-US" sz="32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en-US" sz="26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en-US" sz="26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3200" smtClean="0">
                <a:solidFill>
                  <a:schemeClr val="tx2">
                    <a:lumMod val="50000"/>
                  </a:schemeClr>
                </a:solidFill>
              </a:rPr>
              <a:t>Одна 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54164" y="3708399"/>
            <a:ext cx="1178182" cy="616984"/>
          </a:xfrm>
          <a:prstGeom prst="rect">
            <a:avLst/>
          </a:prstGeom>
        </p:spPr>
        <p:txBody>
          <a:bodyPr wrap="none" lIns="100794" tIns="50397" rIns="100794" bIns="50397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пре-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68610" y="3636961"/>
            <a:ext cx="1802521" cy="559724"/>
          </a:xfrm>
          <a:prstGeom prst="rect">
            <a:avLst/>
          </a:prstGeom>
        </p:spPr>
        <p:txBody>
          <a:bodyPr wrap="none" lIns="100794" tIns="50397" rIns="100794" bIns="50397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</a:rPr>
              <a:t>, другая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825998" y="3636961"/>
            <a:ext cx="953762" cy="559724"/>
          </a:xfrm>
          <a:prstGeom prst="rect">
            <a:avLst/>
          </a:prstGeom>
        </p:spPr>
        <p:txBody>
          <a:bodyPr wrap="none" lIns="100794" tIns="50397" rIns="100794" bIns="50397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при</a:t>
            </a:r>
            <a:endParaRPr lang="ru-RU" sz="3200" i="1" dirty="0">
              <a:solidFill>
                <a:srgbClr val="FF0000"/>
              </a:solidFill>
            </a:endParaRPr>
          </a:p>
        </p:txBody>
      </p:sp>
      <p:pic>
        <p:nvPicPr>
          <p:cNvPr id="11" name="Рисунок 10" descr="icon_daumenhoch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0530" y="6047751"/>
            <a:ext cx="945065" cy="94496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8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80"/>
                            </p:stCondLst>
                            <p:childTnLst>
                              <p:par>
                                <p:cTn id="3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4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400"/>
                            </p:stCondLst>
                            <p:childTnLst>
                              <p:par>
                                <p:cTn id="42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>
          <a:xfrm>
            <a:off x="504031" y="306238"/>
            <a:ext cx="9072563" cy="743717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b="1" smtClean="0"/>
              <a:t>ТЕСТ</a:t>
            </a:r>
          </a:p>
        </p:txBody>
      </p:sp>
      <p:sp>
        <p:nvSpPr>
          <p:cNvPr id="1229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756047" y="1478687"/>
            <a:ext cx="4200260" cy="515877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dirty="0"/>
              <a:t>1.</a:t>
            </a:r>
            <a:r>
              <a:rPr lang="ru-RU" sz="2000" b="1" u="sng" dirty="0"/>
              <a:t> В каком примере неправильно объяснено значение приставки: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1800" b="1" u="sng" dirty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1500" b="1" u="sng" dirty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200" dirty="0"/>
              <a:t>-Приклеить- «присоединение»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200" dirty="0"/>
              <a:t>-Притихнуть- «неполное      действие»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200" dirty="0"/>
              <a:t>-Приморозить- «нахождение вблизи чего- либо»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200" dirty="0"/>
              <a:t>-Преобразить – «изменение существующего положения»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200" dirty="0"/>
          </a:p>
        </p:txBody>
      </p:sp>
      <p:sp>
        <p:nvSpPr>
          <p:cNvPr id="12292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5124318" y="1557434"/>
            <a:ext cx="4200260" cy="516227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dirty="0"/>
              <a:t>2. </a:t>
            </a:r>
            <a:r>
              <a:rPr lang="ru-RU" sz="2000" b="1" u="sng" dirty="0"/>
              <a:t>В какой строке все слова пишутся с  </a:t>
            </a:r>
            <a:r>
              <a:rPr lang="ru-RU" sz="2000" b="1" i="1" u="sng" dirty="0">
                <a:solidFill>
                  <a:srgbClr val="FF3399"/>
                </a:solidFill>
              </a:rPr>
              <a:t>И</a:t>
            </a:r>
            <a:r>
              <a:rPr lang="ru-RU" sz="2000" b="1" u="sng" dirty="0"/>
              <a:t> ?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000" b="1" u="sng" dirty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200" dirty="0"/>
              <a:t>-Пр</a:t>
            </a:r>
            <a:r>
              <a:rPr lang="ru-RU" sz="2200" dirty="0" smtClean="0"/>
              <a:t>..</a:t>
            </a:r>
            <a:r>
              <a:rPr lang="ru-RU" sz="2200" dirty="0" err="1" smtClean="0"/>
              <a:t>ручить</a:t>
            </a:r>
            <a:r>
              <a:rPr lang="ru-RU" sz="2200" dirty="0"/>
              <a:t>, пр</a:t>
            </a:r>
            <a:r>
              <a:rPr lang="ru-RU" sz="2200" dirty="0" smtClean="0"/>
              <a:t>..</a:t>
            </a:r>
            <a:r>
              <a:rPr lang="ru-RU" sz="2200" dirty="0" err="1" smtClean="0"/>
              <a:t>творяться</a:t>
            </a:r>
            <a:r>
              <a:rPr lang="ru-RU" sz="2200" dirty="0" smtClean="0"/>
              <a:t> </a:t>
            </a:r>
            <a:r>
              <a:rPr lang="ru-RU" sz="2200" dirty="0"/>
              <a:t>(больным), пр</a:t>
            </a:r>
            <a:r>
              <a:rPr lang="ru-RU" sz="2200" dirty="0" smtClean="0"/>
              <a:t>..</a:t>
            </a:r>
            <a:r>
              <a:rPr lang="ru-RU" sz="2200" dirty="0" err="1" smtClean="0"/>
              <a:t>нципиально</a:t>
            </a:r>
            <a:r>
              <a:rPr lang="ru-RU" sz="2200" dirty="0"/>
              <a:t>, </a:t>
            </a:r>
            <a:r>
              <a:rPr lang="ru-RU" sz="2200" dirty="0" err="1"/>
              <a:t>пр.лагать</a:t>
            </a:r>
            <a:r>
              <a:rPr lang="ru-RU" sz="2200" dirty="0"/>
              <a:t> (силу)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200" dirty="0"/>
              <a:t>-пр</a:t>
            </a:r>
            <a:r>
              <a:rPr lang="ru-RU" sz="2200" dirty="0" smtClean="0"/>
              <a:t>..</a:t>
            </a:r>
            <a:r>
              <a:rPr lang="ru-RU" sz="2200" dirty="0" err="1" smtClean="0"/>
              <a:t>волье</a:t>
            </a:r>
            <a:r>
              <a:rPr lang="ru-RU" sz="2200" dirty="0"/>
              <a:t>, </a:t>
            </a:r>
            <a:r>
              <a:rPr lang="ru-RU" sz="2200" dirty="0" smtClean="0"/>
              <a:t>пр..</a:t>
            </a:r>
            <a:r>
              <a:rPr lang="ru-RU" sz="2200" dirty="0"/>
              <a:t>восходить, </a:t>
            </a:r>
            <a:r>
              <a:rPr lang="ru-RU" sz="2200" dirty="0" err="1"/>
              <a:t>пр.митивный</a:t>
            </a:r>
            <a:r>
              <a:rPr lang="ru-RU" sz="2200" dirty="0"/>
              <a:t>, пр.думать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200" dirty="0"/>
              <a:t>-пр</a:t>
            </a:r>
            <a:r>
              <a:rPr lang="ru-RU" sz="2200" dirty="0" smtClean="0"/>
              <a:t>..</a:t>
            </a:r>
            <a:r>
              <a:rPr lang="ru-RU" sz="2200" dirty="0" err="1" smtClean="0"/>
              <a:t>ветливый</a:t>
            </a:r>
            <a:r>
              <a:rPr lang="ru-RU" sz="2200" dirty="0"/>
              <a:t>, пр</a:t>
            </a:r>
            <a:r>
              <a:rPr lang="ru-RU" sz="2200" dirty="0" smtClean="0"/>
              <a:t>..</a:t>
            </a:r>
            <a:r>
              <a:rPr lang="ru-RU" sz="2200" dirty="0" err="1" smtClean="0"/>
              <a:t>зидент</a:t>
            </a:r>
            <a:r>
              <a:rPr lang="ru-RU" sz="2200" dirty="0"/>
              <a:t>, пр</a:t>
            </a:r>
            <a:r>
              <a:rPr lang="ru-RU" sz="2200" dirty="0" smtClean="0"/>
              <a:t>..умолкнуть</a:t>
            </a:r>
            <a:r>
              <a:rPr lang="ru-RU" sz="2200" dirty="0"/>
              <a:t>, пр</a:t>
            </a:r>
            <a:r>
              <a:rPr lang="ru-RU" sz="2200" dirty="0" smtClean="0"/>
              <a:t>..</a:t>
            </a:r>
            <a:r>
              <a:rPr lang="ru-RU" sz="2200" dirty="0" err="1" smtClean="0"/>
              <a:t>сутствовать</a:t>
            </a:r>
            <a:r>
              <a:rPr lang="ru-RU" sz="2200" dirty="0"/>
              <a:t>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200" dirty="0"/>
              <a:t>-пр</a:t>
            </a:r>
            <a:r>
              <a:rPr lang="ru-RU" sz="2200" dirty="0" smtClean="0"/>
              <a:t>..сесть</a:t>
            </a:r>
            <a:r>
              <a:rPr lang="ru-RU" sz="2200" dirty="0"/>
              <a:t>, пр</a:t>
            </a:r>
            <a:r>
              <a:rPr lang="ru-RU" sz="2200" dirty="0" smtClean="0"/>
              <a:t>..</a:t>
            </a:r>
            <a:r>
              <a:rPr lang="ru-RU" sz="2200" dirty="0" err="1" smtClean="0"/>
              <a:t>градить</a:t>
            </a:r>
            <a:r>
              <a:rPr lang="ru-RU" sz="2200" dirty="0"/>
              <a:t>, пр</a:t>
            </a:r>
            <a:r>
              <a:rPr lang="ru-RU" sz="2200" dirty="0" smtClean="0"/>
              <a:t>..</a:t>
            </a:r>
            <a:r>
              <a:rPr lang="ru-RU" sz="2200" dirty="0" err="1" smtClean="0"/>
              <a:t>помнить,пр</a:t>
            </a:r>
            <a:r>
              <a:rPr lang="ru-RU" sz="2200" dirty="0" smtClean="0"/>
              <a:t>..жались</a:t>
            </a:r>
            <a:r>
              <a:rPr lang="ru-RU" sz="2200" dirty="0"/>
              <a:t>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200" dirty="0"/>
          </a:p>
        </p:txBody>
      </p:sp>
      <p:pic>
        <p:nvPicPr>
          <p:cNvPr id="6" name="Рисунок 5" descr="icon_mega_oh_gott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2758" y="5748517"/>
            <a:ext cx="1006037" cy="94496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auto">
          <a:xfrm>
            <a:off x="539718" y="1636697"/>
            <a:ext cx="1771656" cy="1571636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 bwMode="auto">
          <a:xfrm>
            <a:off x="396842" y="350813"/>
            <a:ext cx="2071702" cy="1285884"/>
          </a:xfrm>
          <a:prstGeom prst="triangl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754032" y="1993887"/>
            <a:ext cx="1357322" cy="78581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pic>
        <p:nvPicPr>
          <p:cNvPr id="15" name="zvonok_vdver_mptro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9398030" y="708003"/>
            <a:ext cx="304800" cy="304800"/>
          </a:xfrm>
          <a:prstGeom prst="rect">
            <a:avLst/>
          </a:prstGeom>
        </p:spPr>
      </p:pic>
      <p:sp>
        <p:nvSpPr>
          <p:cNvPr id="19" name="Семиугольник 18"/>
          <p:cNvSpPr/>
          <p:nvPr/>
        </p:nvSpPr>
        <p:spPr bwMode="auto">
          <a:xfrm>
            <a:off x="2897172" y="1493821"/>
            <a:ext cx="357190" cy="357190"/>
          </a:xfrm>
          <a:prstGeom prst="heptagon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cxnSp>
        <p:nvCxnSpPr>
          <p:cNvPr id="22" name="Прямая соединительная линия 21"/>
          <p:cNvCxnSpPr>
            <a:stCxn id="6" idx="4"/>
          </p:cNvCxnSpPr>
          <p:nvPr/>
        </p:nvCxnSpPr>
        <p:spPr bwMode="auto">
          <a:xfrm rot="16200000" flipH="1">
            <a:off x="2754296" y="1350945"/>
            <a:ext cx="1588" cy="571504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682594" y="2136763"/>
            <a:ext cx="1571636" cy="6647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11156" y="3565523"/>
            <a:ext cx="8929750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Приставка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 – хорошо воспитанная барышня. Не топнет, а </a:t>
            </a:r>
            <a:endParaRPr lang="ru-RU" sz="2800" dirty="0"/>
          </a:p>
        </p:txBody>
      </p:sp>
      <p:sp>
        <p:nvSpPr>
          <p:cNvPr id="44" name="Овал 43"/>
          <p:cNvSpPr/>
          <p:nvPr/>
        </p:nvSpPr>
        <p:spPr bwMode="auto">
          <a:xfrm>
            <a:off x="2968610" y="4208465"/>
            <a:ext cx="914400" cy="914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45" name="Хорда 44"/>
          <p:cNvSpPr/>
          <p:nvPr/>
        </p:nvSpPr>
        <p:spPr bwMode="auto">
          <a:xfrm rot="5929179">
            <a:off x="2669153" y="4975593"/>
            <a:ext cx="422751" cy="525884"/>
          </a:xfrm>
          <a:prstGeom prst="chord">
            <a:avLst>
              <a:gd name="adj1" fmla="val 3507787"/>
              <a:gd name="adj2" fmla="val 1620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46" name="Хорда 45"/>
          <p:cNvSpPr/>
          <p:nvPr/>
        </p:nvSpPr>
        <p:spPr bwMode="auto">
          <a:xfrm rot="5929179">
            <a:off x="3692418" y="5051970"/>
            <a:ext cx="422751" cy="525884"/>
          </a:xfrm>
          <a:prstGeom prst="chord">
            <a:avLst>
              <a:gd name="adj1" fmla="val 3507787"/>
              <a:gd name="adj2" fmla="val 1620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183188" y="5851539"/>
            <a:ext cx="2017091" cy="5502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топнет</a:t>
            </a:r>
            <a:endParaRPr lang="ru-RU" sz="3200" dirty="0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741 -0.01471 0.00347 -0.03278 0.01434 -0.04244 C 0.02143 -0.02773 0.02159 -0.00378 0.01434 0.01071 C 0.01119 0.01008 0.00757 0.01071 0.00473 0.00861 C 0.00331 0.00756 0.00315 0.00441 0.00315 0.0021 C 0.00315 -0.01135 0.00568 -0.02815 0.01277 -0.03824 C 0.01482 -0.0374 0.01734 -0.03782 0.01907 -0.03593 C 0.02033 -0.03446 0.02065 -0.03194 0.02065 -0.02963 C 0.02065 -0.01912 0.02128 -0.00799 0.01907 0.0021 C 0.01797 0.00693 0.01119 0.01281 0.01119 0.01281 C 0.00851 0.01218 0.00378 0.01428 0.00315 0.01071 C 0.00079 -0.00252 0 -0.02689 0.01119 -0.03173 C 0.0186 -0.03845 0.01797 -0.03509 0.02396 -0.02752 C 0.02285 -0.01324 0.02396 0.0021 0.01592 0.01281 " pathEditMode="relative" ptsTypes="fffffffffffffA">
                                      <p:cBhvr>
                                        <p:cTn id="2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724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247"/>
                            </p:stCondLst>
                            <p:childTnLst>
                              <p:par>
                                <p:cTn id="36" presetID="16" presetClass="entr" presetSubtype="2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9" grpId="0" animBg="1"/>
      <p:bldP spid="26" grpId="0"/>
      <p:bldP spid="44" grpId="0" animBg="1"/>
      <p:bldP spid="45" grpId="0" animBg="1"/>
      <p:bldP spid="46" grpId="0" animBg="1"/>
      <p:bldP spid="46" grpId="1" animBg="1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346" y="993755"/>
            <a:ext cx="1913922" cy="493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 сядет, а </a:t>
            </a:r>
            <a:endParaRPr lang="ru-RU" sz="2800" dirty="0"/>
          </a:p>
        </p:txBody>
      </p:sp>
      <p:cxnSp>
        <p:nvCxnSpPr>
          <p:cNvPr id="12" name="Прямая соединительная линия 11"/>
          <p:cNvCxnSpPr/>
          <p:nvPr/>
        </p:nvCxnSpPr>
        <p:spPr bwMode="auto">
          <a:xfrm rot="5400000" flipH="1" flipV="1">
            <a:off x="5540378" y="3351209"/>
            <a:ext cx="642942" cy="35719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 bwMode="auto">
          <a:xfrm>
            <a:off x="6040444" y="3208333"/>
            <a:ext cx="1143008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 bwMode="auto">
          <a:xfrm rot="16200000" flipH="1">
            <a:off x="7040576" y="3351209"/>
            <a:ext cx="642942" cy="35719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 bwMode="auto">
          <a:xfrm rot="5400000" flipH="1" flipV="1">
            <a:off x="6683386" y="2708267"/>
            <a:ext cx="1000132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 bwMode="auto">
          <a:xfrm>
            <a:off x="1039784" y="2779705"/>
            <a:ext cx="914400" cy="914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20" name="Хорда 19"/>
          <p:cNvSpPr/>
          <p:nvPr/>
        </p:nvSpPr>
        <p:spPr bwMode="auto">
          <a:xfrm rot="6681489">
            <a:off x="1822850" y="3461104"/>
            <a:ext cx="448251" cy="760343"/>
          </a:xfrm>
          <a:prstGeom prst="chord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21" name="Хорда 20"/>
          <p:cNvSpPr/>
          <p:nvPr/>
        </p:nvSpPr>
        <p:spPr bwMode="auto">
          <a:xfrm rot="6681489">
            <a:off x="1108471" y="3532542"/>
            <a:ext cx="448251" cy="760343"/>
          </a:xfrm>
          <a:prstGeom prst="chord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111750" y="5708663"/>
            <a:ext cx="2012410" cy="607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сядет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245 -0.00231 0.02443 -0.00441 0.03656 -0.0084 C 0.04334 -0.01071 0.05185 -0.01638 0.05894 -0.0168 C 0.10511 -0.01891 0.19745 -0.02122 0.19745 -0.02122 C 0.22172 -0.02647 0.24551 -0.02374 0.26915 -0.03382 C 0.28569 -0.04937 0.31122 -0.04538 0.32966 -0.04664 C 0.33691 -0.04916 0.34479 -0.04937 0.35188 -0.05294 C 0.35408 -0.05399 0.35613 -0.05588 0.35834 -0.05714 C 0.35991 -0.05798 0.36149 -0.05861 0.36306 -0.05945 C 0.37835 -0.05567 0.38481 -0.05441 0.40293 -0.05294 C 0.40577 -0.04916 0.40955 -0.04243 0.41396 -0.04243 " pathEditMode="relative" ptsTypes="ffffffffffA">
                                      <p:cBhvr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58 -0.00567 0.00993 -0.02773 0.01434 -0.03172 C 0.01576 -0.03298 0.01765 -0.03319 0.01922 -0.03382 C 0.03593 -0.0313 0.05232 -0.02668 0.06855 -0.02121 C 0.07091 -0.0084 0.07249 0.00421 0.07485 0.01702 C 0.07721 0.0124 0.08068 0.00904 0.08289 0.00442 C 0.08635 -0.00273 0.08541 -0.00861 0.0925 -0.0126 C 0.09455 -0.01365 0.09675 -0.01386 0.0988 -0.0147 C 0.10211 -0.01596 0.10841 -0.01911 0.10841 -0.01911 C 0.11267 -0.01827 0.11708 -0.01869 0.12102 -0.0168 C 0.12465 -0.01512 0.12701 -0.01008 0.13063 -0.0084 C 0.13221 -0.00777 0.13378 -0.00693 0.13536 -0.0063 C 0.13646 -0.0042 0.13788 -0.00231 0.13867 0 C 0.14009 0.00421 0.14182 0.01282 0.14182 0.01282 C 0.1434 0.01219 0.1456 0.01261 0.14655 0.01072 C 0.14844 0.00715 0.14781 0.00169 0.1497 -0.0021 C 0.15191 -0.0063 0.15396 -0.0105 0.15616 -0.0147 C 0.15711 -0.01659 0.15931 -0.01617 0.16089 -0.0168 C 0.16514 -0.01848 0.17365 -0.02121 0.17365 -0.02121 C 0.17838 -0.02058 0.18342 -0.02079 0.18799 -0.01911 C 0.18941 -0.01848 0.19004 -0.01596 0.19114 -0.0147 C 0.19603 -0.00945 0.19871 -0.00714 0.20233 0 C 0.2028 0.00295 0.20328 0.00568 0.20391 0.00862 C 0.20438 0.01072 0.20438 0.0166 0.20548 0.01492 C 0.20911 0.00988 0.208 -0.00042 0.21021 -0.0063 C 0.21525 -0.01932 0.22203 -0.02226 0.22944 -0.03172 C 0.23763 -0.02962 0.23668 -0.03067 0.24378 -0.02542 C 0.2474 -0.02268 0.25071 -0.01827 0.25481 -0.0168 C 0.25843 -0.01554 0.26221 -0.01533 0.26599 -0.0147 C 0.2693 -0.01323 0.27324 -0.01218 0.27561 -0.0084 C 0.27813 -0.00462 0.28191 0.00442 0.28191 0.00442 C 0.28238 0.00715 0.28159 0.01429 0.28349 0.01282 C 0.28727 0.01009 0.28427 0.00084 0.28664 -0.0042 C 0.28995 -0.01113 0.30019 -0.01638 0.30586 -0.01911 C 0.31437 -0.01701 0.32304 -0.01617 0.33123 -0.0126 C 0.33612 -0.00651 0.33911 -0.00462 0.34557 -0.0021 C 0.34888 -0.00084 0.35518 0.00211 0.35518 0.00211 C 0.35739 -0.00651 0.35865 -0.01596 0.36306 -0.02331 C 0.36763 -0.03088 0.38166 -0.03718 0.38859 -0.04033 C 0.39537 -0.03739 0.40104 -0.03004 0.40608 -0.02331 C 0.40656 -0.02121 0.4064 -0.01848 0.40766 -0.0168 C 0.40892 -0.01512 0.41254 -0.0147 0.41254 -0.0147 " pathEditMode="relative" ptsTypes="fffffffffffffffffffffffffffffffffffffffffA"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378 -0.00672 0.00662 -0.01933 0.01276 -0.02353 C 0.01575 -0.02563 0.02222 -0.02773 0.02222 -0.02773 C 0.02679 -0.02164 0.03136 -0.01786 0.03498 -0.01072 C 0.03608 0 0.03577 0.01113 0.03829 0.02122 C 0.03939 0.02542 0.03923 0.0126 0.03986 0.0084 C 0.04018 0.0063 0.04049 0.00399 0.04144 0.0021 C 0.04585 -0.00693 0.05326 -0.01597 0.05893 -0.02353 C 0.06161 -0.0271 0.06854 -0.03193 0.06854 -0.03193 C 0.07154 -0.03067 0.07579 -0.0292 0.078 -0.02563 C 0.0791 -0.02374 0.07879 -0.02122 0.07957 -0.01912 C 0.08273 -0.01072 0.08525 -0.00147 0.08919 0.0063 C 0.08966 0.0105 0.08997 0.01491 0.09076 0.01912 C 0.09155 0.02332 0.09391 0.03172 0.09391 0.03172 C 0.09659 0.01702 0.09785 0.00525 0.10983 0 C 0.11755 -0.0103 0.11377 -0.0063 0.12102 -0.01282 C 0.12795 -0.02689 0.1248 -0.02416 0.14812 -0.01702 C 0.15001 -0.01639 0.15017 -0.01282 0.15127 -0.01072 C 0.15332 -0.00714 0.15521 -0.00315 0.15758 0 C 0.16325 0.00756 0.17333 0.0166 0.17995 0.02332 C 0.17727 0.0084 0.17995 0.00714 0.18783 -0.0021 C 0.19918 -0.01534 0.1913 -0.01072 0.2006 -0.01492 C 0.20154 -0.01471 0.22077 -0.01114 0.2214 -0.01072 C 0.24157 0.00588 0.2266 -0.00147 0.23574 0.0105 C 0.23715 0.01218 0.23905 0.01302 0.24046 0.0147 C 0.24157 0.01597 0.24251 0.01765 0.24361 0.01912 C 0.24314 0.02122 0.24062 0.02437 0.24204 0.02542 C 0.24472 0.02731 0.2496 0.01554 0.25008 0.0147 C 0.25275 0.0105 0.25512 0.00588 0.25795 0.0021 C 0.26221 -0.00357 0.26552 -0.00567 0.26914 -0.01282 C 0.2734 -0.01219 0.27797 -0.01303 0.28191 -0.01072 C 0.28348 -0.00988 0.28206 -0.00567 0.28348 -0.00441 C 0.286 -0.00189 0.29562 0.00084 0.2994 0.0021 C 0.30082 0.01533 0.30334 0.025 0.30885 0.03592 C 0.31531 0.02773 0.31185 0.01533 0.31689 0.0063 C 0.32209 -0.00315 0.32918 -0.01114 0.33753 -0.01492 C 0.34557 -0.01429 0.35345 -0.01366 0.36148 -0.01282 C 0.36574 -0.0124 0.37047 -0.01345 0.37425 -0.01072 C 0.37567 -0.00967 0.37283 -0.00672 0.37267 -0.00441 C 0.3722 0.00273 0.37267 0.00966 0.37267 0.01681 " pathEditMode="relative" ptsTypes="fffffffffffffffffffffffffffffffffffffffA">
                                      <p:cBhvr>
                                        <p:cTn id="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2660" y="850879"/>
            <a:ext cx="3152017" cy="6647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 откроет, а 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4540246" y="1851011"/>
            <a:ext cx="1928826" cy="112274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p3d extrusionH="57150">
              <a:bevelT w="38100" h="38100"/>
            </a:sp3d>
          </a:bodyPr>
          <a:lstStyle/>
          <a:p>
            <a:r>
              <a:rPr lang="ru-RU" sz="72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при</a:t>
            </a:r>
            <a:endParaRPr lang="ru-RU" sz="7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4611684" y="1993887"/>
            <a:ext cx="1857388" cy="9144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54560" y="3708399"/>
            <a:ext cx="3086871" cy="722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откроет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4400" dirty="0"/>
          </a:p>
        </p:txBody>
      </p:sp>
      <p:sp>
        <p:nvSpPr>
          <p:cNvPr id="6" name="Выгнутая вправо стрелка 5"/>
          <p:cNvSpPr/>
          <p:nvPr/>
        </p:nvSpPr>
        <p:spPr bwMode="auto">
          <a:xfrm>
            <a:off x="8040708" y="4137027"/>
            <a:ext cx="1160148" cy="1359028"/>
          </a:xfrm>
          <a:prstGeom prst="curvedLef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68544" y="5637225"/>
            <a:ext cx="5397760" cy="6647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неполнота действия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363 -0.00714 0.00504 -0.00988 0.01119 -0.01261 C 0.02002 -0.0208 0.01592 -0.01912 0.03341 -0.01492 C 0.03672 -0.01408 0.04302 -0.01051 0.04302 -0.01051 C 0.04633 0.00252 0.0457 0.0105 0.05579 0.01491 C 0.06619 0.0126 0.06303 0.01596 0.06697 0.01071 " pathEditMode="relative" ptsTypes="fffff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  <p:bldP spid="6" grpId="0" animBg="1"/>
      <p:bldP spid="6" grpId="1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39784" y="922317"/>
            <a:ext cx="8001056" cy="3870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Язык прикусил - не совсем откусил. </a:t>
            </a:r>
            <a:b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Пригорела - не значит горит.</a:t>
            </a:r>
            <a:b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Помни, что сделано, но не совсем,</a:t>
            </a:r>
            <a:b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Пишут с приставкой </a:t>
            </a: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</a:t>
            </a: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-. 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Волна 14"/>
          <p:cNvSpPr/>
          <p:nvPr/>
        </p:nvSpPr>
        <p:spPr bwMode="auto">
          <a:xfrm rot="945560">
            <a:off x="3061744" y="3299502"/>
            <a:ext cx="6600673" cy="1030934"/>
          </a:xfrm>
          <a:prstGeom prst="wave">
            <a:avLst>
              <a:gd name="adj1" fmla="val 9505"/>
              <a:gd name="adj2" fmla="val 0"/>
            </a:avLst>
          </a:prstGeom>
          <a:solidFill>
            <a:srgbClr val="CC99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pic>
        <p:nvPicPr>
          <p:cNvPr id="7" name="Рисунок 6" descr="home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966" y="922317"/>
            <a:ext cx="2857520" cy="2857520"/>
          </a:xfrm>
          <a:prstGeom prst="rect">
            <a:avLst/>
          </a:prstGeom>
        </p:spPr>
      </p:pic>
      <p:pic>
        <p:nvPicPr>
          <p:cNvPr id="9" name="Рисунок 8" descr="2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01361">
            <a:off x="8620891" y="4097616"/>
            <a:ext cx="990600" cy="809625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2611420" y="4994283"/>
            <a:ext cx="3086422" cy="865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</a:t>
            </a:r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ехать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82 0.00084 C -0.07107 -0.0021 -0.0739 -0.00798 -0.08162 -0.01408 C -0.08667 -0.01807 -0.10321 -0.01828 -0.10384 -0.01828 C -0.10794 -0.02395 -0.11156 -0.02563 -0.11661 -0.02899 C -0.12181 -0.03256 -0.12527 -0.03845 -0.12937 -0.04391 C -0.13047 -0.04538 -0.13252 -0.04538 -0.1341 -0.04601 C -0.14655 -0.05042 -0.14513 -0.04979 -0.15647 -0.05231 C -0.16467 -0.05588 -0.17334 -0.05609 -0.18184 -0.05862 C -0.18925 -0.06072 -0.19681 -0.06471 -0.20422 -0.06723 C -0.20958 -0.06891 -0.21856 -0.07773 -0.21856 -0.07773 C -0.23574 -0.11303 -0.27293 -0.10841 -0.29971 -0.10967 C -0.30633 -0.11261 -0.31169 -0.11618 -0.31878 -0.11807 C -0.32241 -0.12059 -0.32666 -0.12164 -0.32997 -0.12458 C -0.34163 -0.13488 -0.32824 -0.12815 -0.33958 -0.13298 C -0.35061 -0.14286 -0.34589 -0.13866 -0.35392 -0.1458 C -0.3607 -0.15189 -0.36306 -0.16618 -0.37299 -0.16912 C -0.37772 -0.17059 -0.3826 -0.17059 -0.38733 -0.17122 C -0.41601 -0.18067 -0.37472 -0.16765 -0.45729 -0.17542 C -0.45887 -0.17563 -0.45934 -0.17857 -0.4606 -0.17962 C -0.46533 -0.18341 -0.47148 -0.1853 -0.47652 -0.18824 C -0.48266 -0.1916 -0.48802 -0.19685 -0.49401 -0.20084 C -0.50016 -0.20946 -0.49354 -0.20168 -0.50346 -0.20735 C -0.5052 -0.20841 -0.50662 -0.21051 -0.50835 -0.21156 C -0.51197 -0.21366 -0.51591 -0.21408 -0.51954 -0.21576 C -0.53309 -0.21429 -0.54207 -0.21093 -0.55452 -0.21366 C -0.55767 -0.21513 -0.56082 -0.21639 -0.56398 -0.21786 C -0.56555 -0.21849 -0.56728 -0.21933 -0.56886 -0.21996 C -0.57044 -0.22059 -0.57359 -0.22206 -0.57359 -0.22206 C -0.57469 -0.21996 -0.57595 -0.21807 -0.57674 -0.21576 C -0.57753 -0.21387 -0.5769 -0.21051 -0.57832 -0.20946 C -0.58021 -0.20798 -0.58257 -0.20946 -0.58478 -0.20946 " pathEditMode="relative" ptsTypes="ffffffffffffffffffffffffffffff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5405" y="993755"/>
            <a:ext cx="9755220" cy="3870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Прибыл ли поезд, приплыл пароход, </a:t>
            </a:r>
            <a:b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Космонавт прилетел из Вселенной - </a:t>
            </a:r>
            <a:b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 всех, кто придет, прилетит, приплывет </a:t>
            </a:r>
            <a:b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Пишется </a:t>
            </a: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</a:t>
            </a: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-, несомненно</a:t>
            </a:r>
            <a:r>
              <a:rPr lang="ru-RU" sz="4400" dirty="0"/>
              <a:t>.</a:t>
            </a:r>
            <a:br>
              <a:rPr lang="ru-RU" sz="4400" dirty="0"/>
            </a:br>
            <a:endParaRPr lang="ru-RU" sz="4400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Рабочий стол\3MB.Ru_01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5404" y="565127"/>
            <a:ext cx="1676400" cy="2095500"/>
          </a:xfrm>
          <a:prstGeom prst="rect">
            <a:avLst/>
          </a:prstGeom>
          <a:noFill/>
        </p:spPr>
      </p:pic>
      <p:pic>
        <p:nvPicPr>
          <p:cNvPr id="9220" name="Picture 4" descr="C:\Documents and Settings\Admin\Рабочий стол\2163799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3966" y="2279639"/>
            <a:ext cx="9826659" cy="2214573"/>
          </a:xfrm>
          <a:prstGeom prst="rect">
            <a:avLst/>
          </a:prstGeom>
          <a:noFill/>
        </p:spPr>
      </p:pic>
      <p:pic>
        <p:nvPicPr>
          <p:cNvPr id="2" name="Рисунок 1" descr="16.ППППППgif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16827">
            <a:off x="8275433" y="2493953"/>
            <a:ext cx="1408343" cy="109537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111222" y="4922845"/>
            <a:ext cx="2483372" cy="6647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rgbClr val="002060"/>
                </a:solidFill>
              </a:rPr>
              <a:t>при</a:t>
            </a:r>
            <a:r>
              <a:rPr lang="ru-RU" sz="4000" dirty="0"/>
              <a:t>плыть</a:t>
            </a:r>
          </a:p>
        </p:txBody>
      </p:sp>
      <p:sp>
        <p:nvSpPr>
          <p:cNvPr id="13" name="Стрелка вправо 12"/>
          <p:cNvSpPr/>
          <p:nvPr/>
        </p:nvSpPr>
        <p:spPr bwMode="auto">
          <a:xfrm>
            <a:off x="4183056" y="5065721"/>
            <a:ext cx="978408" cy="484632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cs typeface="MS Gothic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54692" y="5137159"/>
            <a:ext cx="3621248" cy="6647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приближение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2332E-6 -3.10924E-6 C -0.00583 -0.01197 -0.00883 -0.01848 -0.01907 -0.02353 C -0.02395 -0.03319 -0.03105 -0.03613 -0.03814 -0.04264 C -0.06051 -0.04138 -0.08305 -0.04306 -0.10511 -0.03823 C -0.10999 -0.03718 -0.11551 -0.03067 -0.12102 -0.02983 C -0.1278 -0.02878 -0.13473 -0.02836 -0.14167 -0.02773 C -0.16436 -0.02184 -0.18547 -0.02437 -0.20864 -0.02563 C -0.21226 -0.03277 -0.21762 -0.03592 -0.2214 -0.04264 C -0.22802 -0.0542 -0.23101 -0.06323 -0.24204 -0.06806 C -0.25764 -0.06659 -0.26379 -0.06554 -0.27703 -0.06155 C -0.28002 -0.05903 -0.28585 -0.0542 -0.28821 -0.05105 C -0.29531 -0.04159 -0.2868 -0.04663 -0.29625 -0.04264 C -0.2994 -0.03844 -0.30192 -0.03319 -0.30571 -0.02983 C -0.31138 -0.02479 -0.31705 -0.01974 -0.32162 -0.01281 C -0.33391 0.0061 -0.34053 0.03068 -0.35676 0.04454 C -0.36039 0.04391 -0.36417 0.04391 -0.36779 0.04244 C -0.36968 0.0416 -0.37094 0.03908 -0.37268 0.03803 C -0.37804 0.03488 -0.3845 0.03215 -0.39017 0.02963 C -0.39789 0.01933 -0.39316 0.02647 -0.4012 0.01051 C -0.4023 0.00841 -0.40451 0.00421 -0.40451 0.00421 C -0.40577 -0.03718 -0.39742 -0.04138 -0.41554 -0.05735 C -0.42011 -0.06638 -0.42562 -0.07121 -0.43319 -0.07437 C -0.44028 -0.07247 -0.44406 -0.06869 -0.45068 -0.06596 C -0.45919 -0.05798 -0.46234 -0.04411 -0.47132 -0.03613 C -0.47573 -0.02731 -0.4781 -0.02752 -0.48409 -0.02121 C -0.48755 -0.01743 -0.49055 -0.01281 -0.4937 -0.00861 C -0.49512 -0.00693 -0.49512 -0.00315 -0.49685 -0.00231 C -0.50189 -3.10924E-6 -0.50741 -0.00084 -0.51277 -3.10924E-6 C -0.51434 0.00063 -0.51576 0.0021 -0.51749 0.0021 C -0.53136 0.0021 -0.54523 0.0021 -0.55894 -3.10924E-6 C -0.56051 -0.00021 -0.56099 -0.00315 -0.56209 -0.00441 C -0.56603 -0.00882 -0.5706 -0.01323 -0.57485 -0.01701 C -0.57832 -0.03172 -0.57359 -0.01428 -0.58116 -0.03193 C -0.58383 -0.03802 -0.58541 -0.04811 -0.58919 -0.05315 C -0.59723 -0.06386 -0.60274 -0.06533 -0.61299 -0.06806 C -0.6144 -0.06785 -0.62953 -0.06533 -0.63221 -0.06386 C -0.63851 -0.06071 -0.64277 -0.05546 -0.6497 -0.05315 C -0.6631 -0.04117 -0.66704 -0.0479 -0.68784 -0.05105 C -0.69288 -0.05546 -0.69493 -0.06029 -0.69902 -0.06596 C -0.70092 -0.07353 -0.70123 -0.07941 -0.70549 -0.08508 C -0.70596 -0.08823 -0.7069 -0.1 -0.70864 -0.1042 C -0.71053 -0.10861 -0.71494 -0.1168 -0.71494 -0.1168 C -0.71793 -0.12941 -0.72424 -0.1334 -0.73086 -0.14222 " pathEditMode="relative" ptsTypes="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6|1.3|6.3|7.9|4.2|2.2|1.7|1.5|1.3"/>
</p:tagLst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"/>
        <a:cs typeface="MS Gothic"/>
      </a:majorFont>
      <a:minorFont>
        <a:latin typeface="Arial"/>
        <a:ea typeface=""/>
        <a:cs typeface="MS Gothic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cs typeface="MS Gothic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cs typeface="MS Gothic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362</Words>
  <PresentationFormat>Произвольный</PresentationFormat>
  <Paragraphs>68</Paragraphs>
  <Slides>20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Times New Roman</vt:lpstr>
      <vt:lpstr>Arial</vt:lpstr>
      <vt:lpstr>MS Gothic</vt:lpstr>
      <vt:lpstr>Arial Unicode MS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ТЕСТ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32</cp:revision>
  <cp:lastPrinted>1601-01-01T00:00:00Z</cp:lastPrinted>
  <dcterms:created xsi:type="dcterms:W3CDTF">2010-10-28T08:00:51Z</dcterms:created>
  <dcterms:modified xsi:type="dcterms:W3CDTF">2011-10-10T16:35:47Z</dcterms:modified>
</cp:coreProperties>
</file>