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70" r:id="rId11"/>
    <p:sldId id="265" r:id="rId12"/>
    <p:sldId id="266" r:id="rId13"/>
    <p:sldId id="267" r:id="rId14"/>
    <p:sldId id="269"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28"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1.png"/><Relationship Id="rId7"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12.png"/><Relationship Id="rId4" Type="http://schemas.openxmlformats.org/officeDocument/2006/relationships/image" Target="../media/image10.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11" name="Picture 2" descr="http://s43.radikal.ru/i099/1306/7f/1863f3e653ec.png"/>
          <p:cNvPicPr>
            <a:picLocks noChangeAspect="1" noChangeArrowheads="1"/>
          </p:cNvPicPr>
          <p:nvPr/>
        </p:nvPicPr>
        <p:blipFill>
          <a:blip r:embed="rId2" cstate="screen"/>
          <a:srcRect/>
          <a:stretch>
            <a:fillRect/>
          </a:stretch>
        </p:blipFill>
        <p:spPr bwMode="auto">
          <a:xfrm>
            <a:off x="0" y="0"/>
            <a:ext cx="9144000" cy="6858000"/>
          </a:xfrm>
          <a:prstGeom prst="rect">
            <a:avLst/>
          </a:prstGeom>
          <a:noFill/>
        </p:spPr>
      </p:pic>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7092C59C-6179-43ED-9C61-92BF125E9404}" type="datetimeFigureOut">
              <a:rPr lang="ru-RU" smtClean="0"/>
              <a:pPr/>
              <a:t>03.12.2015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2D3CDF8-70C9-494E-8EFF-5F1525A102E9}" type="slidenum">
              <a:rPr lang="ru-RU" smtClean="0"/>
              <a:pPr/>
              <a:t>‹#›</a:t>
            </a:fld>
            <a:endParaRPr lang="ru-RU"/>
          </a:p>
        </p:txBody>
      </p:sp>
      <p:pic>
        <p:nvPicPr>
          <p:cNvPr id="14" name="Picture 2" descr="http://www.picshare.ru/uploads/140715/U58bIM0g3k.png"/>
          <p:cNvPicPr>
            <a:picLocks noChangeAspect="1" noChangeArrowheads="1"/>
          </p:cNvPicPr>
          <p:nvPr/>
        </p:nvPicPr>
        <p:blipFill>
          <a:blip r:embed="rId3" cstate="screen"/>
          <a:srcRect/>
          <a:stretch>
            <a:fillRect/>
          </a:stretch>
        </p:blipFill>
        <p:spPr bwMode="auto">
          <a:xfrm>
            <a:off x="0" y="4509120"/>
            <a:ext cx="4227747" cy="1728192"/>
          </a:xfrm>
          <a:prstGeom prst="rect">
            <a:avLst/>
          </a:prstGeom>
          <a:noFill/>
        </p:spPr>
      </p:pic>
      <p:pic>
        <p:nvPicPr>
          <p:cNvPr id="10" name="Picture 6" descr="http://migalaite.blog.tut.by/files/2012/05/0_625cd_ea1f50e9_XL-150x150.png"/>
          <p:cNvPicPr>
            <a:picLocks noChangeAspect="1" noChangeArrowheads="1"/>
          </p:cNvPicPr>
          <p:nvPr/>
        </p:nvPicPr>
        <p:blipFill>
          <a:blip r:embed="rId4" cstate="screen"/>
          <a:srcRect/>
          <a:stretch>
            <a:fillRect/>
          </a:stretch>
        </p:blipFill>
        <p:spPr bwMode="auto">
          <a:xfrm rot="17377728">
            <a:off x="140034" y="3929074"/>
            <a:ext cx="1008112" cy="1008112"/>
          </a:xfrm>
          <a:prstGeom prst="rect">
            <a:avLst/>
          </a:prstGeom>
          <a:noFill/>
        </p:spPr>
      </p:pic>
      <p:pic>
        <p:nvPicPr>
          <p:cNvPr id="16" name="Picture 2" descr="http://img-fotki.yandex.ru/get/6723/16969765.1fc/0_8c9a9_93de2f9b_orig.png"/>
          <p:cNvPicPr>
            <a:picLocks noChangeAspect="1" noChangeArrowheads="1"/>
          </p:cNvPicPr>
          <p:nvPr/>
        </p:nvPicPr>
        <p:blipFill>
          <a:blip r:embed="rId5" cstate="screen"/>
          <a:srcRect/>
          <a:stretch>
            <a:fillRect/>
          </a:stretch>
        </p:blipFill>
        <p:spPr bwMode="auto">
          <a:xfrm>
            <a:off x="179512" y="0"/>
            <a:ext cx="2937140" cy="6858000"/>
          </a:xfrm>
          <a:prstGeom prst="rect">
            <a:avLst/>
          </a:prstGeom>
          <a:noFill/>
        </p:spPr>
      </p:pic>
      <p:pic>
        <p:nvPicPr>
          <p:cNvPr id="15" name="Picture 6" descr="http://migalaite.blog.tut.by/files/2012/05/0_625cd_ea1f50e9_XL-150x150.png"/>
          <p:cNvPicPr>
            <a:picLocks noChangeAspect="1" noChangeArrowheads="1"/>
          </p:cNvPicPr>
          <p:nvPr/>
        </p:nvPicPr>
        <p:blipFill>
          <a:blip r:embed="rId4" cstate="screen"/>
          <a:srcRect/>
          <a:stretch>
            <a:fillRect/>
          </a:stretch>
        </p:blipFill>
        <p:spPr bwMode="auto">
          <a:xfrm rot="163665">
            <a:off x="1931121" y="3884465"/>
            <a:ext cx="1008112" cy="1008112"/>
          </a:xfrm>
          <a:prstGeom prst="rect">
            <a:avLst/>
          </a:prstGeom>
          <a:noFill/>
        </p:spPr>
      </p:pic>
      <p:pic>
        <p:nvPicPr>
          <p:cNvPr id="13" name="Picture 6" descr="http://migalaite.blog.tut.by/files/2012/05/0_625cd_ea1f50e9_XL-150x150.png"/>
          <p:cNvPicPr>
            <a:picLocks noChangeAspect="1" noChangeArrowheads="1"/>
          </p:cNvPicPr>
          <p:nvPr/>
        </p:nvPicPr>
        <p:blipFill>
          <a:blip r:embed="rId4" cstate="screen"/>
          <a:srcRect/>
          <a:stretch>
            <a:fillRect/>
          </a:stretch>
        </p:blipFill>
        <p:spPr bwMode="auto">
          <a:xfrm rot="19571294">
            <a:off x="560921" y="165383"/>
            <a:ext cx="853956" cy="853956"/>
          </a:xfrm>
          <a:prstGeom prst="rect">
            <a:avLst/>
          </a:prstGeom>
          <a:noFill/>
        </p:spPr>
      </p:pic>
      <p:pic>
        <p:nvPicPr>
          <p:cNvPr id="12" name="Picture 6" descr="http://migalaite.blog.tut.by/files/2012/05/0_625cd_ea1f50e9_XL-150x150.png"/>
          <p:cNvPicPr>
            <a:picLocks noChangeAspect="1" noChangeArrowheads="1"/>
          </p:cNvPicPr>
          <p:nvPr/>
        </p:nvPicPr>
        <p:blipFill>
          <a:blip r:embed="rId6" cstate="screen"/>
          <a:srcRect/>
          <a:stretch>
            <a:fillRect/>
          </a:stretch>
        </p:blipFill>
        <p:spPr bwMode="auto">
          <a:xfrm rot="1488942">
            <a:off x="2535920" y="124160"/>
            <a:ext cx="758544" cy="758544"/>
          </a:xfrm>
          <a:prstGeom prst="rect">
            <a:avLst/>
          </a:prstGeom>
          <a:noFill/>
        </p:spPr>
      </p:pic>
      <p:pic>
        <p:nvPicPr>
          <p:cNvPr id="17" name="Picture 4" descr="http://s39.radikal.ru/i084/1009/ae/fe0c93152f1a.png"/>
          <p:cNvPicPr>
            <a:picLocks noChangeAspect="1" noChangeArrowheads="1"/>
          </p:cNvPicPr>
          <p:nvPr/>
        </p:nvPicPr>
        <p:blipFill>
          <a:blip r:embed="rId7" cstate="screen"/>
          <a:srcRect/>
          <a:stretch>
            <a:fillRect/>
          </a:stretch>
        </p:blipFill>
        <p:spPr bwMode="auto">
          <a:xfrm>
            <a:off x="1547664" y="692696"/>
            <a:ext cx="628434" cy="576064"/>
          </a:xfrm>
          <a:prstGeom prst="rect">
            <a:avLst/>
          </a:prstGeom>
          <a:noFill/>
        </p:spPr>
      </p:pic>
      <p:pic>
        <p:nvPicPr>
          <p:cNvPr id="18" name="Picture 4" descr="http://s39.radikal.ru/i084/1009/ae/fe0c93152f1a.png"/>
          <p:cNvPicPr>
            <a:picLocks noChangeAspect="1" noChangeArrowheads="1"/>
          </p:cNvPicPr>
          <p:nvPr/>
        </p:nvPicPr>
        <p:blipFill>
          <a:blip r:embed="rId7" cstate="screen"/>
          <a:srcRect/>
          <a:stretch>
            <a:fillRect/>
          </a:stretch>
        </p:blipFill>
        <p:spPr bwMode="auto">
          <a:xfrm>
            <a:off x="4067944" y="5661248"/>
            <a:ext cx="628434" cy="576064"/>
          </a:xfrm>
          <a:prstGeom prst="rect">
            <a:avLst/>
          </a:prstGeom>
          <a:noFill/>
        </p:spPr>
      </p:pic>
      <p:pic>
        <p:nvPicPr>
          <p:cNvPr id="19" name="Picture 4" descr="http://s39.radikal.ru/i084/1009/ae/fe0c93152f1a.png"/>
          <p:cNvPicPr>
            <a:picLocks noChangeAspect="1" noChangeArrowheads="1"/>
          </p:cNvPicPr>
          <p:nvPr/>
        </p:nvPicPr>
        <p:blipFill>
          <a:blip r:embed="rId7" cstate="screen"/>
          <a:srcRect/>
          <a:stretch>
            <a:fillRect/>
          </a:stretch>
        </p:blipFill>
        <p:spPr bwMode="auto">
          <a:xfrm>
            <a:off x="4860032" y="4653136"/>
            <a:ext cx="628434" cy="576064"/>
          </a:xfrm>
          <a:prstGeom prst="rect">
            <a:avLst/>
          </a:prstGeom>
          <a:noFill/>
        </p:spPr>
      </p:pic>
      <p:pic>
        <p:nvPicPr>
          <p:cNvPr id="20" name="Picture 4" descr="http://s39.radikal.ru/i084/1009/ae/fe0c93152f1a.png"/>
          <p:cNvPicPr>
            <a:picLocks noChangeAspect="1" noChangeArrowheads="1"/>
          </p:cNvPicPr>
          <p:nvPr/>
        </p:nvPicPr>
        <p:blipFill>
          <a:blip r:embed="rId7" cstate="screen"/>
          <a:srcRect/>
          <a:stretch>
            <a:fillRect/>
          </a:stretch>
        </p:blipFill>
        <p:spPr bwMode="auto">
          <a:xfrm>
            <a:off x="179512" y="1772816"/>
            <a:ext cx="628434" cy="576064"/>
          </a:xfrm>
          <a:prstGeom prst="rect">
            <a:avLst/>
          </a:prstGeom>
          <a:noFill/>
        </p:spPr>
      </p:pic>
      <p:pic>
        <p:nvPicPr>
          <p:cNvPr id="21" name="Picture 4" descr="http://s39.radikal.ru/i084/1009/ae/fe0c93152f1a.png"/>
          <p:cNvPicPr>
            <a:picLocks noChangeAspect="1" noChangeArrowheads="1"/>
          </p:cNvPicPr>
          <p:nvPr/>
        </p:nvPicPr>
        <p:blipFill>
          <a:blip r:embed="rId7" cstate="screen"/>
          <a:srcRect/>
          <a:stretch>
            <a:fillRect/>
          </a:stretch>
        </p:blipFill>
        <p:spPr bwMode="auto">
          <a:xfrm>
            <a:off x="1187624" y="2564904"/>
            <a:ext cx="628434" cy="576064"/>
          </a:xfrm>
          <a:prstGeom prst="rect">
            <a:avLst/>
          </a:prstGeom>
          <a:noFill/>
        </p:spPr>
      </p:pic>
      <p:pic>
        <p:nvPicPr>
          <p:cNvPr id="22" name="Picture 4" descr="http://s39.radikal.ru/i084/1009/ae/fe0c93152f1a.png"/>
          <p:cNvPicPr>
            <a:picLocks noChangeAspect="1" noChangeArrowheads="1"/>
          </p:cNvPicPr>
          <p:nvPr/>
        </p:nvPicPr>
        <p:blipFill>
          <a:blip r:embed="rId8" cstate="screen"/>
          <a:srcRect/>
          <a:stretch>
            <a:fillRect/>
          </a:stretch>
        </p:blipFill>
        <p:spPr bwMode="auto">
          <a:xfrm>
            <a:off x="1187624" y="4797152"/>
            <a:ext cx="392771" cy="360040"/>
          </a:xfrm>
          <a:prstGeom prst="rect">
            <a:avLst/>
          </a:prstGeom>
          <a:noFill/>
        </p:spPr>
      </p:pic>
      <p:pic>
        <p:nvPicPr>
          <p:cNvPr id="23" name="Picture 4" descr="http://s39.radikal.ru/i084/1009/ae/fe0c93152f1a.png"/>
          <p:cNvPicPr>
            <a:picLocks noChangeAspect="1" noChangeArrowheads="1"/>
          </p:cNvPicPr>
          <p:nvPr/>
        </p:nvPicPr>
        <p:blipFill>
          <a:blip r:embed="rId8" cstate="screen"/>
          <a:srcRect/>
          <a:stretch>
            <a:fillRect/>
          </a:stretch>
        </p:blipFill>
        <p:spPr bwMode="auto">
          <a:xfrm>
            <a:off x="1259632" y="1412776"/>
            <a:ext cx="392771" cy="360040"/>
          </a:xfrm>
          <a:prstGeom prst="rect">
            <a:avLst/>
          </a:prstGeom>
          <a:noFill/>
        </p:spPr>
      </p:pic>
      <p:pic>
        <p:nvPicPr>
          <p:cNvPr id="24" name="Picture 4" descr="http://s39.radikal.ru/i084/1009/ae/fe0c93152f1a.png"/>
          <p:cNvPicPr>
            <a:picLocks noChangeAspect="1" noChangeArrowheads="1"/>
          </p:cNvPicPr>
          <p:nvPr/>
        </p:nvPicPr>
        <p:blipFill>
          <a:blip r:embed="rId8" cstate="screen"/>
          <a:srcRect/>
          <a:stretch>
            <a:fillRect/>
          </a:stretch>
        </p:blipFill>
        <p:spPr bwMode="auto">
          <a:xfrm>
            <a:off x="1403648" y="4293096"/>
            <a:ext cx="392771" cy="360040"/>
          </a:xfrm>
          <a:prstGeom prst="rect">
            <a:avLst/>
          </a:prstGeom>
          <a:noFill/>
        </p:spPr>
      </p:pic>
      <p:pic>
        <p:nvPicPr>
          <p:cNvPr id="25" name="Picture 4" descr="http://s39.radikal.ru/i084/1009/ae/fe0c93152f1a.png"/>
          <p:cNvPicPr>
            <a:picLocks noChangeAspect="1" noChangeArrowheads="1"/>
          </p:cNvPicPr>
          <p:nvPr/>
        </p:nvPicPr>
        <p:blipFill>
          <a:blip r:embed="rId8" cstate="screen"/>
          <a:srcRect/>
          <a:stretch>
            <a:fillRect/>
          </a:stretch>
        </p:blipFill>
        <p:spPr bwMode="auto">
          <a:xfrm>
            <a:off x="3059832" y="188640"/>
            <a:ext cx="392771" cy="360040"/>
          </a:xfrm>
          <a:prstGeom prst="rect">
            <a:avLst/>
          </a:prstGeom>
          <a:noFill/>
        </p:spPr>
      </p:pic>
      <p:pic>
        <p:nvPicPr>
          <p:cNvPr id="26" name="Picture 4" descr="http://s39.radikal.ru/i084/1009/ae/fe0c93152f1a.png"/>
          <p:cNvPicPr>
            <a:picLocks noChangeAspect="1" noChangeArrowheads="1"/>
          </p:cNvPicPr>
          <p:nvPr/>
        </p:nvPicPr>
        <p:blipFill>
          <a:blip r:embed="rId9" cstate="screen"/>
          <a:srcRect/>
          <a:stretch>
            <a:fillRect/>
          </a:stretch>
        </p:blipFill>
        <p:spPr bwMode="auto">
          <a:xfrm>
            <a:off x="2339752" y="836712"/>
            <a:ext cx="235663" cy="216024"/>
          </a:xfrm>
          <a:prstGeom prst="rect">
            <a:avLst/>
          </a:prstGeom>
          <a:noFill/>
        </p:spPr>
      </p:pic>
      <p:pic>
        <p:nvPicPr>
          <p:cNvPr id="27" name="Picture 4" descr="http://s39.radikal.ru/i084/1009/ae/fe0c93152f1a.png"/>
          <p:cNvPicPr>
            <a:picLocks noChangeAspect="1" noChangeArrowheads="1"/>
          </p:cNvPicPr>
          <p:nvPr/>
        </p:nvPicPr>
        <p:blipFill>
          <a:blip r:embed="rId8" cstate="screen"/>
          <a:srcRect/>
          <a:stretch>
            <a:fillRect/>
          </a:stretch>
        </p:blipFill>
        <p:spPr bwMode="auto">
          <a:xfrm>
            <a:off x="251520" y="1196752"/>
            <a:ext cx="392771" cy="360040"/>
          </a:xfrm>
          <a:prstGeom prst="rect">
            <a:avLst/>
          </a:prstGeom>
          <a:noFill/>
        </p:spPr>
      </p:pic>
      <p:pic>
        <p:nvPicPr>
          <p:cNvPr id="28" name="Picture 4" descr="http://s39.radikal.ru/i084/1009/ae/fe0c93152f1a.png"/>
          <p:cNvPicPr>
            <a:picLocks noChangeAspect="1" noChangeArrowheads="1"/>
          </p:cNvPicPr>
          <p:nvPr/>
        </p:nvPicPr>
        <p:blipFill>
          <a:blip r:embed="rId10" cstate="screen"/>
          <a:srcRect/>
          <a:stretch>
            <a:fillRect/>
          </a:stretch>
        </p:blipFill>
        <p:spPr bwMode="auto">
          <a:xfrm>
            <a:off x="323528" y="4077072"/>
            <a:ext cx="207640" cy="190336"/>
          </a:xfrm>
          <a:prstGeom prst="rect">
            <a:avLst/>
          </a:prstGeom>
          <a:noFill/>
        </p:spPr>
      </p:pic>
      <p:pic>
        <p:nvPicPr>
          <p:cNvPr id="29" name="Picture 2" descr="07.png"/>
          <p:cNvPicPr>
            <a:picLocks noChangeAspect="1" noChangeArrowheads="1"/>
          </p:cNvPicPr>
          <p:nvPr/>
        </p:nvPicPr>
        <p:blipFill>
          <a:blip r:embed="rId11" cstate="screen"/>
          <a:srcRect/>
          <a:stretch>
            <a:fillRect/>
          </a:stretch>
        </p:blipFill>
        <p:spPr bwMode="auto">
          <a:xfrm>
            <a:off x="3923928" y="5301208"/>
            <a:ext cx="326587" cy="320055"/>
          </a:xfrm>
          <a:prstGeom prst="rect">
            <a:avLst/>
          </a:prstGeom>
          <a:noFill/>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092C59C-6179-43ED-9C61-92BF125E9404}" type="datetimeFigureOut">
              <a:rPr lang="ru-RU" smtClean="0"/>
              <a:pPr/>
              <a:t>03.12.2015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C2D3CDF8-70C9-494E-8EFF-5F1525A102E9}" type="slidenum">
              <a:rPr lang="ru-RU" smtClean="0"/>
              <a:pPr/>
              <a:t>‹#›</a:t>
            </a:fld>
            <a:endParaRPr lang="ru-RU"/>
          </a:p>
        </p:txBody>
      </p:sp>
      <p:pic>
        <p:nvPicPr>
          <p:cNvPr id="9" name="Picture 2" descr="http://www.picshare.ru/uploads/140715/U58bIM0g3k.png"/>
          <p:cNvPicPr>
            <a:picLocks noChangeAspect="1" noChangeArrowheads="1"/>
          </p:cNvPicPr>
          <p:nvPr/>
        </p:nvPicPr>
        <p:blipFill>
          <a:blip r:embed="rId2" cstate="screen"/>
          <a:srcRect/>
          <a:stretch>
            <a:fillRect/>
          </a:stretch>
        </p:blipFill>
        <p:spPr bwMode="auto">
          <a:xfrm>
            <a:off x="2483768" y="2204864"/>
            <a:ext cx="6458766" cy="2640174"/>
          </a:xfrm>
          <a:prstGeom prst="rect">
            <a:avLst/>
          </a:prstGeom>
          <a:noFill/>
        </p:spPr>
      </p:pic>
      <p:sp>
        <p:nvSpPr>
          <p:cNvPr id="11" name="Прямоугольник 10"/>
          <p:cNvSpPr/>
          <p:nvPr/>
        </p:nvSpPr>
        <p:spPr>
          <a:xfrm>
            <a:off x="0" y="0"/>
            <a:ext cx="9144000" cy="6858000"/>
          </a:xfrm>
          <a:prstGeom prst="rect">
            <a:avLst/>
          </a:prstGeom>
          <a:solidFill>
            <a:schemeClr val="bg1">
              <a:alpha val="79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prst="relaxedInset"/>
            </a:sp3d>
          </a:bodyPr>
          <a:lstStyle/>
          <a:p>
            <a:pPr algn="ctr"/>
            <a:endParaRPr lang="ru-RU"/>
          </a:p>
        </p:txBody>
      </p:sp>
      <p:pic>
        <p:nvPicPr>
          <p:cNvPr id="8194" name="Picture 2" descr="http://s019.radikal.ru/i639/1306/65/cbd5deb0b914.png"/>
          <p:cNvPicPr>
            <a:picLocks noChangeAspect="1" noChangeArrowheads="1"/>
          </p:cNvPicPr>
          <p:nvPr/>
        </p:nvPicPr>
        <p:blipFill>
          <a:blip r:embed="rId3" cstate="screen"/>
          <a:srcRect/>
          <a:stretch>
            <a:fillRect/>
          </a:stretch>
        </p:blipFill>
        <p:spPr bwMode="auto">
          <a:xfrm>
            <a:off x="0" y="0"/>
            <a:ext cx="2360187" cy="6858000"/>
          </a:xfrm>
          <a:prstGeom prst="rect">
            <a:avLst/>
          </a:prstGeom>
          <a:noFill/>
        </p:spPr>
      </p:pic>
      <p:pic>
        <p:nvPicPr>
          <p:cNvPr id="7170" name="Picture 2" descr="07.png"/>
          <p:cNvPicPr>
            <a:picLocks noChangeAspect="1" noChangeArrowheads="1"/>
          </p:cNvPicPr>
          <p:nvPr/>
        </p:nvPicPr>
        <p:blipFill>
          <a:blip r:embed="rId4" cstate="screen"/>
          <a:srcRect/>
          <a:stretch>
            <a:fillRect/>
          </a:stretch>
        </p:blipFill>
        <p:spPr bwMode="auto">
          <a:xfrm>
            <a:off x="539552" y="4149080"/>
            <a:ext cx="326587" cy="320055"/>
          </a:xfrm>
          <a:prstGeom prst="rect">
            <a:avLst/>
          </a:prstGeom>
          <a:noFill/>
        </p:spPr>
      </p:pic>
      <p:pic>
        <p:nvPicPr>
          <p:cNvPr id="14" name="Picture 2" descr="http://img-fotki.yandex.ru/get/6723/16969765.1fc/0_8c9a9_93de2f9b_orig.png"/>
          <p:cNvPicPr>
            <a:picLocks noChangeAspect="1" noChangeArrowheads="1"/>
          </p:cNvPicPr>
          <p:nvPr/>
        </p:nvPicPr>
        <p:blipFill>
          <a:blip r:embed="rId5" cstate="screen"/>
          <a:srcRect/>
          <a:stretch>
            <a:fillRect/>
          </a:stretch>
        </p:blipFill>
        <p:spPr bwMode="auto">
          <a:xfrm>
            <a:off x="0" y="0"/>
            <a:ext cx="2932623" cy="6858000"/>
          </a:xfrm>
          <a:prstGeom prst="rect">
            <a:avLst/>
          </a:prstGeom>
          <a:noFill/>
        </p:spPr>
      </p:pic>
      <p:pic>
        <p:nvPicPr>
          <p:cNvPr id="15" name="Picture 4" descr="http://s39.radikal.ru/i084/1009/ae/fe0c93152f1a.png"/>
          <p:cNvPicPr>
            <a:picLocks noChangeAspect="1" noChangeArrowheads="1"/>
          </p:cNvPicPr>
          <p:nvPr/>
        </p:nvPicPr>
        <p:blipFill>
          <a:blip r:embed="rId6" cstate="screen"/>
          <a:srcRect/>
          <a:stretch>
            <a:fillRect/>
          </a:stretch>
        </p:blipFill>
        <p:spPr bwMode="auto">
          <a:xfrm>
            <a:off x="251520" y="260648"/>
            <a:ext cx="628434" cy="576064"/>
          </a:xfrm>
          <a:prstGeom prst="rect">
            <a:avLst/>
          </a:prstGeom>
          <a:noFill/>
        </p:spPr>
      </p:pic>
      <p:pic>
        <p:nvPicPr>
          <p:cNvPr id="16" name="Picture 4" descr="http://s39.radikal.ru/i084/1009/ae/fe0c93152f1a.png"/>
          <p:cNvPicPr>
            <a:picLocks noChangeAspect="1" noChangeArrowheads="1"/>
          </p:cNvPicPr>
          <p:nvPr/>
        </p:nvPicPr>
        <p:blipFill>
          <a:blip r:embed="rId6" cstate="screen"/>
          <a:srcRect/>
          <a:stretch>
            <a:fillRect/>
          </a:stretch>
        </p:blipFill>
        <p:spPr bwMode="auto">
          <a:xfrm>
            <a:off x="1259632" y="2132856"/>
            <a:ext cx="628434" cy="576064"/>
          </a:xfrm>
          <a:prstGeom prst="rect">
            <a:avLst/>
          </a:prstGeom>
          <a:noFill/>
        </p:spPr>
      </p:pic>
      <p:pic>
        <p:nvPicPr>
          <p:cNvPr id="17" name="Picture 4" descr="http://s39.radikal.ru/i084/1009/ae/fe0c93152f1a.png"/>
          <p:cNvPicPr>
            <a:picLocks noChangeAspect="1" noChangeArrowheads="1"/>
          </p:cNvPicPr>
          <p:nvPr/>
        </p:nvPicPr>
        <p:blipFill>
          <a:blip r:embed="rId6" cstate="screen"/>
          <a:srcRect/>
          <a:stretch>
            <a:fillRect/>
          </a:stretch>
        </p:blipFill>
        <p:spPr bwMode="auto">
          <a:xfrm>
            <a:off x="1043608" y="4941168"/>
            <a:ext cx="628434" cy="576064"/>
          </a:xfrm>
          <a:prstGeom prst="rect">
            <a:avLst/>
          </a:prstGeom>
          <a:noFill/>
        </p:spPr>
      </p:pic>
      <p:pic>
        <p:nvPicPr>
          <p:cNvPr id="18" name="Picture 4" descr="http://s39.radikal.ru/i084/1009/ae/fe0c93152f1a.png"/>
          <p:cNvPicPr>
            <a:picLocks noChangeAspect="1" noChangeArrowheads="1"/>
          </p:cNvPicPr>
          <p:nvPr/>
        </p:nvPicPr>
        <p:blipFill>
          <a:blip r:embed="rId6" cstate="screen"/>
          <a:srcRect/>
          <a:stretch>
            <a:fillRect/>
          </a:stretch>
        </p:blipFill>
        <p:spPr bwMode="auto">
          <a:xfrm>
            <a:off x="0" y="6281936"/>
            <a:ext cx="628434" cy="576064"/>
          </a:xfrm>
          <a:prstGeom prst="rect">
            <a:avLst/>
          </a:prstGeom>
          <a:noFill/>
        </p:spPr>
      </p:pic>
      <p:pic>
        <p:nvPicPr>
          <p:cNvPr id="19" name="Picture 4" descr="http://s39.radikal.ru/i084/1009/ae/fe0c93152f1a.png"/>
          <p:cNvPicPr>
            <a:picLocks noChangeAspect="1" noChangeArrowheads="1"/>
          </p:cNvPicPr>
          <p:nvPr/>
        </p:nvPicPr>
        <p:blipFill>
          <a:blip r:embed="rId7" cstate="screen"/>
          <a:srcRect/>
          <a:stretch>
            <a:fillRect/>
          </a:stretch>
        </p:blipFill>
        <p:spPr bwMode="auto">
          <a:xfrm>
            <a:off x="1547664" y="3861048"/>
            <a:ext cx="360040" cy="330036"/>
          </a:xfrm>
          <a:prstGeom prst="rect">
            <a:avLst/>
          </a:prstGeom>
          <a:noFill/>
        </p:spPr>
      </p:pic>
      <p:pic>
        <p:nvPicPr>
          <p:cNvPr id="20" name="Picture 4" descr="http://s39.radikal.ru/i084/1009/ae/fe0c93152f1a.png"/>
          <p:cNvPicPr>
            <a:picLocks noChangeAspect="1" noChangeArrowheads="1"/>
          </p:cNvPicPr>
          <p:nvPr/>
        </p:nvPicPr>
        <p:blipFill>
          <a:blip r:embed="rId7" cstate="screen"/>
          <a:srcRect/>
          <a:stretch>
            <a:fillRect/>
          </a:stretch>
        </p:blipFill>
        <p:spPr bwMode="auto">
          <a:xfrm>
            <a:off x="827584" y="1556792"/>
            <a:ext cx="360040" cy="330036"/>
          </a:xfrm>
          <a:prstGeom prst="rect">
            <a:avLst/>
          </a:prstGeom>
          <a:noFill/>
        </p:spPr>
      </p:pic>
      <p:pic>
        <p:nvPicPr>
          <p:cNvPr id="21" name="Picture 4" descr="http://s39.radikal.ru/i084/1009/ae/fe0c93152f1a.png"/>
          <p:cNvPicPr>
            <a:picLocks noChangeAspect="1" noChangeArrowheads="1"/>
          </p:cNvPicPr>
          <p:nvPr/>
        </p:nvPicPr>
        <p:blipFill>
          <a:blip r:embed="rId7" cstate="screen"/>
          <a:srcRect/>
          <a:stretch>
            <a:fillRect/>
          </a:stretch>
        </p:blipFill>
        <p:spPr bwMode="auto">
          <a:xfrm>
            <a:off x="251520" y="5805264"/>
            <a:ext cx="360040" cy="330036"/>
          </a:xfrm>
          <a:prstGeom prst="rect">
            <a:avLst/>
          </a:prstGeom>
          <a:noFill/>
        </p:spPr>
      </p:pic>
      <p:pic>
        <p:nvPicPr>
          <p:cNvPr id="13" name="Picture 6" descr="http://migalaite.blog.tut.by/files/2012/05/0_625cd_ea1f50e9_XL-150x150.png"/>
          <p:cNvPicPr>
            <a:picLocks noChangeAspect="1" noChangeArrowheads="1"/>
          </p:cNvPicPr>
          <p:nvPr/>
        </p:nvPicPr>
        <p:blipFill>
          <a:blip r:embed="rId8" cstate="screen"/>
          <a:srcRect/>
          <a:stretch>
            <a:fillRect/>
          </a:stretch>
        </p:blipFill>
        <p:spPr bwMode="auto">
          <a:xfrm rot="17668445">
            <a:off x="382425" y="1759706"/>
            <a:ext cx="1010134" cy="1010134"/>
          </a:xfrm>
          <a:prstGeom prst="rect">
            <a:avLst/>
          </a:prstGeom>
          <a:noFill/>
        </p:spPr>
      </p:pic>
      <p:pic>
        <p:nvPicPr>
          <p:cNvPr id="12" name="Picture 6" descr="http://migalaite.blog.tut.by/files/2012/05/0_625cd_ea1f50e9_XL-150x150.png"/>
          <p:cNvPicPr>
            <a:picLocks noChangeAspect="1" noChangeArrowheads="1"/>
          </p:cNvPicPr>
          <p:nvPr/>
        </p:nvPicPr>
        <p:blipFill>
          <a:blip r:embed="rId8" cstate="screen"/>
          <a:srcRect/>
          <a:stretch>
            <a:fillRect/>
          </a:stretch>
        </p:blipFill>
        <p:spPr bwMode="auto">
          <a:xfrm rot="163665">
            <a:off x="1283049" y="5036593"/>
            <a:ext cx="1008112" cy="1008112"/>
          </a:xfrm>
          <a:prstGeom prst="rect">
            <a:avLst/>
          </a:prstGeom>
          <a:noFill/>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92C59C-6179-43ED-9C61-92BF125E9404}" type="datetimeFigureOut">
              <a:rPr lang="ru-RU" smtClean="0"/>
              <a:pPr/>
              <a:t>03.12.2015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D3CDF8-70C9-494E-8EFF-5F1525A102E9}"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1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1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6.gif"/><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8.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4716016" y="4797152"/>
            <a:ext cx="4139952" cy="1752600"/>
          </a:xfrm>
        </p:spPr>
        <p:txBody>
          <a:bodyPr/>
          <a:lstStyle/>
          <a:p>
            <a:pPr algn="r"/>
            <a:r>
              <a:rPr lang="ru-RU" dirty="0" smtClean="0">
                <a:latin typeface="Garamond" pitchFamily="18" charset="0"/>
              </a:rPr>
              <a:t>Подготовила : </a:t>
            </a:r>
          </a:p>
          <a:p>
            <a:pPr algn="r"/>
            <a:r>
              <a:rPr lang="ru-RU" dirty="0" smtClean="0">
                <a:latin typeface="Garamond" pitchFamily="18" charset="0"/>
              </a:rPr>
              <a:t>воспитатель </a:t>
            </a:r>
          </a:p>
          <a:p>
            <a:pPr algn="r"/>
            <a:r>
              <a:rPr lang="ru-RU" dirty="0" smtClean="0">
                <a:latin typeface="Garamond" pitchFamily="18" charset="0"/>
              </a:rPr>
              <a:t>М.А.Сивохина</a:t>
            </a:r>
            <a:endParaRPr lang="ru-RU" dirty="0">
              <a:latin typeface="Garamond" pitchFamily="18" charset="0"/>
            </a:endParaRPr>
          </a:p>
        </p:txBody>
      </p:sp>
      <p:sp>
        <p:nvSpPr>
          <p:cNvPr id="4" name="Прямоугольник 3"/>
          <p:cNvSpPr/>
          <p:nvPr/>
        </p:nvSpPr>
        <p:spPr>
          <a:xfrm>
            <a:off x="1835696" y="1340768"/>
            <a:ext cx="7092326" cy="1107996"/>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ru-RU" sz="6600" b="1" cap="all" spc="0" dirty="0" smtClean="0">
                <a:ln w="0">
                  <a:solidFill>
                    <a:sysClr val="windowText" lastClr="000000"/>
                  </a:solidFill>
                </a:ln>
                <a:solidFill>
                  <a:srgbClr val="00CC00"/>
                </a:solidFill>
                <a:effectLst>
                  <a:reflection blurRad="12700" stA="50000" endPos="50000" dist="5000" dir="5400000" sy="-100000" rotWithShape="0"/>
                </a:effectLst>
              </a:rPr>
              <a:t>Уголок природы</a:t>
            </a:r>
            <a:endParaRPr lang="ru-RU" sz="6600" b="1" cap="all" spc="0" dirty="0">
              <a:ln w="0">
                <a:solidFill>
                  <a:sysClr val="windowText" lastClr="000000"/>
                </a:solidFill>
              </a:ln>
              <a:solidFill>
                <a:srgbClr val="00CC00"/>
              </a:solidFill>
              <a:effectLst>
                <a:reflection blurRad="12700" stA="50000" endPos="50000" dist="5000" dir="5400000" sy="-100000" rotWithShape="0"/>
              </a:effectLst>
            </a:endParaRPr>
          </a:p>
        </p:txBody>
      </p:sp>
      <p:sp>
        <p:nvSpPr>
          <p:cNvPr id="5" name="Заголовок 1"/>
          <p:cNvSpPr>
            <a:spLocks noGrp="1"/>
          </p:cNvSpPr>
          <p:nvPr>
            <p:ph type="ctrTitle"/>
          </p:nvPr>
        </p:nvSpPr>
        <p:spPr>
          <a:xfrm>
            <a:off x="1547664" y="2060848"/>
            <a:ext cx="7772400" cy="1470025"/>
          </a:xfrm>
        </p:spPr>
        <p:txBody>
          <a:bodyPr>
            <a:normAutofit/>
          </a:bodyPr>
          <a:lstStyle/>
          <a:p>
            <a:r>
              <a:rPr lang="ru-RU" sz="3200" b="1" dirty="0" smtClean="0">
                <a:latin typeface="Garamond" pitchFamily="18" charset="0"/>
              </a:rPr>
              <a:t>в старшей группе №3</a:t>
            </a:r>
            <a:endParaRPr lang="ru-RU" sz="3200" b="1" dirty="0">
              <a:latin typeface="Garamond"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987824" y="332656"/>
            <a:ext cx="3244799" cy="369332"/>
          </a:xfrm>
          <a:prstGeom prst="rect">
            <a:avLst/>
          </a:prstGeom>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ru-RU"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Georgia" pitchFamily="18" charset="0"/>
              </a:rPr>
              <a:t>Экспериментируем.</a:t>
            </a:r>
            <a:endParaRPr lang="ru-RU"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Georgia" pitchFamily="18" charset="0"/>
            </a:endParaRPr>
          </a:p>
        </p:txBody>
      </p:sp>
      <p:sp>
        <p:nvSpPr>
          <p:cNvPr id="3" name="Прямоугольник 2"/>
          <p:cNvSpPr/>
          <p:nvPr/>
        </p:nvSpPr>
        <p:spPr>
          <a:xfrm>
            <a:off x="3923928" y="908720"/>
            <a:ext cx="5220072" cy="5632311"/>
          </a:xfrm>
          <a:prstGeom prst="rect">
            <a:avLst/>
          </a:prstGeom>
        </p:spPr>
        <p:txBody>
          <a:bodyPr wrap="square">
            <a:spAutoFit/>
          </a:bodyPr>
          <a:lstStyle/>
          <a:p>
            <a:pPr algn="ctr">
              <a:lnSpc>
                <a:spcPct val="150000"/>
              </a:lnSpc>
            </a:pPr>
            <a:r>
              <a:rPr lang="ru-RU" sz="1600" b="1" dirty="0" smtClean="0">
                <a:ln w="10541" cmpd="sng">
                  <a:solidFill>
                    <a:schemeClr val="accent1">
                      <a:shade val="88000"/>
                      <a:satMod val="110000"/>
                    </a:schemeClr>
                  </a:solidFill>
                  <a:prstDash val="solid"/>
                </a:ln>
                <a:latin typeface="Georgia" pitchFamily="18" charset="0"/>
              </a:rPr>
              <a:t>Эксперименты и опыты – это наблюдения, проводящиеся в специально организованных условиях. Специально организованные опытно-экспериментальные ситуации, в отличие от простых наблюдений, позволяют более отчетливо увидеть отдельные свойства, стороны, особенности растений, животных, их жизнедеятельность. Через опыты можно ярко продемонстрировать их связь со средой обитания. Экспериментальная деятельность побуждает дошкольников сравнивать, сопоставлять, идет развитие наблюдательности, мышления, восприятия, воображения.</a:t>
            </a:r>
            <a:endParaRPr lang="ru-RU" sz="1600" b="1" dirty="0">
              <a:ln w="10541" cmpd="sng">
                <a:solidFill>
                  <a:schemeClr val="accent1">
                    <a:shade val="88000"/>
                    <a:satMod val="110000"/>
                  </a:schemeClr>
                </a:solidFill>
                <a:prstDash val="solid"/>
              </a:ln>
            </a:endParaRPr>
          </a:p>
        </p:txBody>
      </p:sp>
      <p:pic>
        <p:nvPicPr>
          <p:cNvPr id="4" name="Picture 3"/>
          <p:cNvPicPr>
            <a:picLocks noChangeAspect="1" noChangeArrowheads="1"/>
          </p:cNvPicPr>
          <p:nvPr/>
        </p:nvPicPr>
        <p:blipFill>
          <a:blip r:embed="rId2" cstate="screen"/>
          <a:srcRect/>
          <a:stretch>
            <a:fillRect/>
          </a:stretch>
        </p:blipFill>
        <p:spPr bwMode="auto">
          <a:xfrm rot="20438186">
            <a:off x="1025159" y="2322852"/>
            <a:ext cx="2808312" cy="210525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627784" y="0"/>
            <a:ext cx="5580112" cy="646331"/>
          </a:xfrm>
          <a:prstGeom prst="rect">
            <a:avLst/>
          </a:prstGeom>
        </p:spPr>
        <p:txBody>
          <a:bodyPr wrap="square">
            <a:spAutoFit/>
          </a:bodyPr>
          <a:lstStyle/>
          <a:p>
            <a:pPr algn="ctr"/>
            <a:r>
              <a:rPr lang="ru-RU" b="1" dirty="0" smtClean="0">
                <a:solidFill>
                  <a:schemeClr val="accent1">
                    <a:lumMod val="75000"/>
                  </a:schemeClr>
                </a:solidFill>
                <a:latin typeface="Georgia" pitchFamily="18" charset="0"/>
              </a:rPr>
              <a:t>Вот так мы заботимся о наших комнатных растениях.</a:t>
            </a:r>
            <a:endParaRPr lang="ru-RU" b="1" dirty="0">
              <a:solidFill>
                <a:schemeClr val="accent1">
                  <a:lumMod val="75000"/>
                </a:schemeClr>
              </a:solidFill>
              <a:latin typeface="Georgia" pitchFamily="18" charset="0"/>
            </a:endParaRPr>
          </a:p>
        </p:txBody>
      </p:sp>
      <p:pic>
        <p:nvPicPr>
          <p:cNvPr id="4" name="Рисунок 3" descr="037.jpg"/>
          <p:cNvPicPr>
            <a:picLocks noChangeAspect="1"/>
          </p:cNvPicPr>
          <p:nvPr/>
        </p:nvPicPr>
        <p:blipFill>
          <a:blip r:embed="rId2" cstate="screen"/>
          <a:stretch>
            <a:fillRect/>
          </a:stretch>
        </p:blipFill>
        <p:spPr>
          <a:xfrm>
            <a:off x="2123728" y="620688"/>
            <a:ext cx="1816224" cy="30270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Рисунок 5" descr="P1100453.JPG"/>
          <p:cNvPicPr>
            <a:picLocks noChangeAspect="1"/>
          </p:cNvPicPr>
          <p:nvPr/>
        </p:nvPicPr>
        <p:blipFill>
          <a:blip r:embed="rId3" cstate="screen"/>
          <a:stretch>
            <a:fillRect/>
          </a:stretch>
        </p:blipFill>
        <p:spPr>
          <a:xfrm>
            <a:off x="1475656" y="4149080"/>
            <a:ext cx="3131840" cy="23488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Рисунок 6" descr="P1100452.JPG"/>
          <p:cNvPicPr>
            <a:picLocks noChangeAspect="1"/>
          </p:cNvPicPr>
          <p:nvPr/>
        </p:nvPicPr>
        <p:blipFill>
          <a:blip r:embed="rId4" cstate="screen"/>
          <a:stretch>
            <a:fillRect/>
          </a:stretch>
        </p:blipFill>
        <p:spPr>
          <a:xfrm>
            <a:off x="4644008" y="836712"/>
            <a:ext cx="3131840" cy="23488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 name="Рисунок 10" descr="021.jpg"/>
          <p:cNvPicPr>
            <a:picLocks noChangeAspect="1"/>
          </p:cNvPicPr>
          <p:nvPr/>
        </p:nvPicPr>
        <p:blipFill>
          <a:blip r:embed="rId5" cstate="screen"/>
          <a:stretch>
            <a:fillRect/>
          </a:stretch>
        </p:blipFill>
        <p:spPr>
          <a:xfrm>
            <a:off x="4932040" y="3356992"/>
            <a:ext cx="1927786" cy="32129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2" name="Рисунок 11" descr="025.jpg"/>
          <p:cNvPicPr>
            <a:picLocks noChangeAspect="1"/>
          </p:cNvPicPr>
          <p:nvPr/>
        </p:nvPicPr>
        <p:blipFill>
          <a:blip r:embed="rId6" cstate="screen"/>
          <a:stretch>
            <a:fillRect/>
          </a:stretch>
        </p:blipFill>
        <p:spPr>
          <a:xfrm>
            <a:off x="7032645" y="3356992"/>
            <a:ext cx="1901011" cy="31683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627784" y="188640"/>
            <a:ext cx="5383205" cy="369332"/>
          </a:xfrm>
          <a:prstGeom prst="rect">
            <a:avLst/>
          </a:prstGeom>
        </p:spPr>
        <p:txBody>
          <a:bodyPr wrap="none">
            <a:spAutoFit/>
          </a:bodyPr>
          <a:lstStyle/>
          <a:p>
            <a:pPr algn="ctr"/>
            <a:r>
              <a:rPr lang="ru-RU" b="1" dirty="0" smtClean="0">
                <a:solidFill>
                  <a:srgbClr val="FF0000"/>
                </a:solidFill>
                <a:latin typeface="Georgia" pitchFamily="18" charset="0"/>
              </a:rPr>
              <a:t>В уголке природы есть паспорт растений.</a:t>
            </a:r>
            <a:endParaRPr lang="ru-RU" b="1" dirty="0">
              <a:solidFill>
                <a:srgbClr val="FF0000"/>
              </a:solidFill>
              <a:latin typeface="Georgia" pitchFamily="18" charset="0"/>
            </a:endParaRPr>
          </a:p>
        </p:txBody>
      </p:sp>
      <p:pic>
        <p:nvPicPr>
          <p:cNvPr id="3" name="Рисунок 2" descr="IMG_20151109_141644.jpg"/>
          <p:cNvPicPr>
            <a:picLocks noChangeAspect="1"/>
          </p:cNvPicPr>
          <p:nvPr/>
        </p:nvPicPr>
        <p:blipFill>
          <a:blip r:embed="rId2" cstate="screen"/>
          <a:stretch>
            <a:fillRect/>
          </a:stretch>
        </p:blipFill>
        <p:spPr>
          <a:xfrm>
            <a:off x="6372200" y="2636912"/>
            <a:ext cx="2160240" cy="3600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Рисунок 3" descr="IMG_20151109_141711.jpg"/>
          <p:cNvPicPr>
            <a:picLocks noChangeAspect="1"/>
          </p:cNvPicPr>
          <p:nvPr/>
        </p:nvPicPr>
        <p:blipFill>
          <a:blip r:embed="rId3" cstate="screen"/>
          <a:stretch>
            <a:fillRect/>
          </a:stretch>
        </p:blipFill>
        <p:spPr>
          <a:xfrm>
            <a:off x="395536" y="620688"/>
            <a:ext cx="2462673" cy="410445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Рисунок 4" descr="IMG_20151109_141804.jpg"/>
          <p:cNvPicPr>
            <a:picLocks noChangeAspect="1"/>
          </p:cNvPicPr>
          <p:nvPr/>
        </p:nvPicPr>
        <p:blipFill>
          <a:blip r:embed="rId4" cstate="screen"/>
          <a:stretch>
            <a:fillRect/>
          </a:stretch>
        </p:blipFill>
        <p:spPr>
          <a:xfrm>
            <a:off x="3419872" y="2564904"/>
            <a:ext cx="2304256" cy="384042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Прямоугольник 5"/>
          <p:cNvSpPr/>
          <p:nvPr/>
        </p:nvSpPr>
        <p:spPr>
          <a:xfrm>
            <a:off x="2987824" y="620688"/>
            <a:ext cx="6156176" cy="1754326"/>
          </a:xfrm>
          <a:prstGeom prst="rect">
            <a:avLst/>
          </a:prstGeom>
        </p:spPr>
        <p:txBody>
          <a:bodyPr wrap="square">
            <a:spAutoFit/>
          </a:bodyPr>
          <a:lstStyle/>
          <a:p>
            <a:pPr algn="ctr"/>
            <a:r>
              <a:rPr lang="ru-RU" b="1" dirty="0" smtClean="0">
                <a:solidFill>
                  <a:srgbClr val="FF0000"/>
                </a:solidFill>
                <a:latin typeface="Georgia" pitchFamily="18" charset="0"/>
              </a:rPr>
              <a:t>В каждом горшочке у растения имеется мини паспорт каждого цветка, который позволяет детям запомнить : что любит данный цветок, при каких условиях оно растет, при какой температуре, сколько нужно воды растению, как надо поливать растение. .</a:t>
            </a:r>
            <a:endParaRPr lang="ru-RU" b="1" dirty="0">
              <a:solidFill>
                <a:srgbClr val="FF0000"/>
              </a:solidFill>
              <a:latin typeface="Georgia"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P1100495.JPG"/>
          <p:cNvPicPr>
            <a:picLocks noChangeAspect="1"/>
          </p:cNvPicPr>
          <p:nvPr/>
        </p:nvPicPr>
        <p:blipFill>
          <a:blip r:embed="rId2" cstate="screen"/>
          <a:stretch>
            <a:fillRect/>
          </a:stretch>
        </p:blipFill>
        <p:spPr>
          <a:xfrm>
            <a:off x="3635896" y="1412776"/>
            <a:ext cx="5256584" cy="39424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 name="Рисунок 2" descr="P1100497.JPG"/>
          <p:cNvPicPr>
            <a:picLocks noChangeAspect="1"/>
          </p:cNvPicPr>
          <p:nvPr/>
        </p:nvPicPr>
        <p:blipFill>
          <a:blip r:embed="rId3" cstate="screen"/>
          <a:stretch>
            <a:fillRect/>
          </a:stretch>
        </p:blipFill>
        <p:spPr>
          <a:xfrm>
            <a:off x="251520" y="3501008"/>
            <a:ext cx="4128459" cy="30963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Прямоугольник 3"/>
          <p:cNvSpPr/>
          <p:nvPr/>
        </p:nvSpPr>
        <p:spPr>
          <a:xfrm>
            <a:off x="2195736" y="188640"/>
            <a:ext cx="6699271"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5400" b="1" cap="none" spc="50" dirty="0" smtClean="0">
                <a:ln w="11430"/>
                <a:solidFill>
                  <a:srgbClr val="00CC00"/>
                </a:solidFill>
                <a:effectLst>
                  <a:outerShdw blurRad="76200" dist="50800" dir="5400000" algn="tl" rotWithShape="0">
                    <a:srgbClr val="000000">
                      <a:alpha val="65000"/>
                    </a:srgbClr>
                  </a:outerShdw>
                </a:effectLst>
                <a:latin typeface="Garamond" pitchFamily="18" charset="0"/>
              </a:rPr>
              <a:t>Огород круглый год!</a:t>
            </a:r>
            <a:endParaRPr lang="ru-RU" sz="5400" b="1" cap="none" spc="50" dirty="0">
              <a:ln w="11430"/>
              <a:solidFill>
                <a:srgbClr val="00CC00"/>
              </a:solidFill>
              <a:effectLst>
                <a:outerShdw blurRad="76200" dist="50800" dir="5400000" algn="tl" rotWithShape="0">
                  <a:srgbClr val="000000">
                    <a:alpha val="65000"/>
                  </a:srgbClr>
                </a:outerShdw>
              </a:effectLst>
              <a:latin typeface="Garamond"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photofacefun_com_1448374127.jpg"/>
          <p:cNvPicPr>
            <a:picLocks noChangeAspect="1"/>
          </p:cNvPicPr>
          <p:nvPr/>
        </p:nvPicPr>
        <p:blipFill>
          <a:blip r:embed="rId2" cstate="screen"/>
          <a:stretch>
            <a:fillRect/>
          </a:stretch>
        </p:blipFill>
        <p:spPr>
          <a:xfrm>
            <a:off x="2987824" y="404664"/>
            <a:ext cx="4790440" cy="34696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Рисунок 6" descr="251766_thumb.gif"/>
          <p:cNvPicPr>
            <a:picLocks noChangeAspect="1"/>
          </p:cNvPicPr>
          <p:nvPr/>
        </p:nvPicPr>
        <p:blipFill>
          <a:blip r:embed="rId3" cstate="screen"/>
          <a:stretch>
            <a:fillRect/>
          </a:stretch>
        </p:blipFill>
        <p:spPr>
          <a:xfrm>
            <a:off x="323528" y="3212976"/>
            <a:ext cx="5067300" cy="2428875"/>
          </a:xfrm>
          <a:prstGeom prst="rect">
            <a:avLst/>
          </a:prstGeom>
        </p:spPr>
      </p:pic>
      <p:sp>
        <p:nvSpPr>
          <p:cNvPr id="8" name="Прямоугольник 7"/>
          <p:cNvSpPr/>
          <p:nvPr/>
        </p:nvSpPr>
        <p:spPr>
          <a:xfrm>
            <a:off x="3491880" y="5085184"/>
            <a:ext cx="4836580" cy="923330"/>
          </a:xfrm>
          <a:prstGeom prst="rect">
            <a:avLst/>
          </a:prstGeom>
          <a:noFill/>
        </p:spPr>
        <p:txBody>
          <a:bodyPr wrap="none" lIns="91440" tIns="45720" rIns="91440" bIns="45720">
            <a:spAutoFit/>
            <a:scene3d>
              <a:camera prst="isometricOffAxis2Left"/>
              <a:lightRig rig="soft" dir="tl">
                <a:rot lat="0" lon="0" rev="0"/>
              </a:lightRig>
            </a:scene3d>
            <a:sp3d extrusionH="57150" contourW="25400" prstMaterial="matte">
              <a:bevelT w="25400" h="55880"/>
              <a:contourClr>
                <a:schemeClr val="accent2">
                  <a:tint val="20000"/>
                </a:schemeClr>
              </a:contourClr>
            </a:sp3d>
          </a:bodyPr>
          <a:lstStyle/>
          <a:p>
            <a:pPr algn="ctr"/>
            <a:r>
              <a:rPr lang="ru-RU" sz="5400" b="1" cap="none" spc="50" dirty="0" smtClean="0">
                <a:ln w="11430"/>
                <a:solidFill>
                  <a:srgbClr val="00CC00"/>
                </a:solidFill>
                <a:effectLst>
                  <a:innerShdw blurRad="63500" dist="50800" dir="18900000">
                    <a:prstClr val="black">
                      <a:alpha val="50000"/>
                    </a:prstClr>
                  </a:innerShdw>
                </a:effectLst>
              </a:rPr>
              <a:t>за внимание!!!</a:t>
            </a:r>
            <a:endParaRPr lang="ru-RU" sz="5400" b="1" cap="none" spc="50" dirty="0">
              <a:ln w="11430"/>
              <a:solidFill>
                <a:srgbClr val="00CC00"/>
              </a:solidFill>
              <a:effectLst>
                <a:innerShdw blurRad="63500" dist="50800" dir="18900000">
                  <a:prstClr val="black">
                    <a:alpha val="50000"/>
                  </a:prstClr>
                </a:innerShdw>
              </a:effectLs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39752" y="332656"/>
            <a:ext cx="6445224" cy="6124754"/>
          </a:xfrm>
          <a:prstGeom prst="rect">
            <a:avLst/>
          </a:prstGeom>
        </p:spPr>
        <p:txBody>
          <a:bodyPr wrap="square">
            <a:spAutoFit/>
          </a:bodyPr>
          <a:lstStyle/>
          <a:p>
            <a:pPr algn="ctr"/>
            <a:r>
              <a:rPr lang="ru-RU" sz="2800" b="1" dirty="0" smtClean="0">
                <a:ln w="900" cmpd="sng">
                  <a:solidFill>
                    <a:schemeClr val="accent1">
                      <a:satMod val="190000"/>
                      <a:alpha val="55000"/>
                    </a:schemeClr>
                  </a:solidFill>
                  <a:prstDash val="solid"/>
                </a:ln>
                <a:solidFill>
                  <a:srgbClr val="00CC00"/>
                </a:solidFill>
                <a:effectLst>
                  <a:innerShdw blurRad="101600" dist="76200" dir="5400000">
                    <a:schemeClr val="accent1">
                      <a:satMod val="190000"/>
                      <a:tint val="100000"/>
                      <a:alpha val="74000"/>
                    </a:schemeClr>
                  </a:innerShdw>
                </a:effectLst>
                <a:latin typeface="Garamond" pitchFamily="18" charset="0"/>
              </a:rPr>
              <a:t>Мир природы никогда нельзя познать только по картинке.</a:t>
            </a:r>
          </a:p>
          <a:p>
            <a:pPr algn="ctr"/>
            <a:r>
              <a:rPr lang="ru-RU" sz="2800" b="1" dirty="0" smtClean="0">
                <a:ln w="900" cmpd="sng">
                  <a:solidFill>
                    <a:schemeClr val="accent1">
                      <a:satMod val="190000"/>
                      <a:alpha val="55000"/>
                    </a:schemeClr>
                  </a:solidFill>
                  <a:prstDash val="solid"/>
                </a:ln>
                <a:solidFill>
                  <a:srgbClr val="00CC00"/>
                </a:solidFill>
                <a:effectLst>
                  <a:innerShdw blurRad="101600" dist="76200" dir="5400000">
                    <a:schemeClr val="accent1">
                      <a:satMod val="190000"/>
                      <a:tint val="100000"/>
                      <a:alpha val="74000"/>
                    </a:schemeClr>
                  </a:innerShdw>
                </a:effectLst>
                <a:latin typeface="Garamond" pitchFamily="18" charset="0"/>
              </a:rPr>
              <a:t>Чтобы ребенок научился понимать окружающий мир, осознавать, что является его частью, устанавливать связи между объектами природы и стал всесторонне развитой гармоничной личностью необходимо погрузить ребенка в соответствующую атмосферу. </a:t>
            </a:r>
          </a:p>
          <a:p>
            <a:pPr algn="ctr"/>
            <a:r>
              <a:rPr lang="ru-RU" sz="2800" b="1" dirty="0" smtClean="0">
                <a:ln w="900" cmpd="sng">
                  <a:solidFill>
                    <a:schemeClr val="accent1">
                      <a:satMod val="190000"/>
                      <a:alpha val="55000"/>
                    </a:schemeClr>
                  </a:solidFill>
                  <a:prstDash val="solid"/>
                </a:ln>
                <a:solidFill>
                  <a:srgbClr val="00CC00"/>
                </a:solidFill>
                <a:effectLst>
                  <a:innerShdw blurRad="101600" dist="76200" dir="5400000">
                    <a:schemeClr val="accent1">
                      <a:satMod val="190000"/>
                      <a:tint val="100000"/>
                      <a:alpha val="74000"/>
                    </a:schemeClr>
                  </a:innerShdw>
                </a:effectLst>
                <a:latin typeface="Garamond" pitchFamily="18" charset="0"/>
              </a:rPr>
              <a:t>В рамках деятельности дошкольного учреждения это возможно путем создания уголков природы в групповых помещениях.</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63688" y="188640"/>
            <a:ext cx="7380312" cy="6278642"/>
          </a:xfrm>
          <a:prstGeom prst="rect">
            <a:avLst/>
          </a:prstGeom>
        </p:spPr>
        <p:txBody>
          <a:bodyPr wrap="square">
            <a:spAutoFit/>
          </a:bodyPr>
          <a:lstStyle/>
          <a:p>
            <a:pPr algn="ctr"/>
            <a:r>
              <a:rPr lang="ru-RU" sz="2400" b="1" u="sng" dirty="0" smtClean="0">
                <a:solidFill>
                  <a:schemeClr val="tx2">
                    <a:lumMod val="75000"/>
                  </a:schemeClr>
                </a:solidFill>
                <a:latin typeface="Georgia" pitchFamily="18" charset="0"/>
              </a:rPr>
              <a:t>Задачи уголка природы в старшей группе:</a:t>
            </a:r>
          </a:p>
          <a:p>
            <a:pPr algn="ctr"/>
            <a:endParaRPr lang="ru-RU" b="1" u="sng" dirty="0" smtClean="0">
              <a:solidFill>
                <a:schemeClr val="tx2">
                  <a:lumMod val="75000"/>
                </a:schemeClr>
              </a:solidFill>
              <a:latin typeface="Georgia" pitchFamily="18" charset="0"/>
            </a:endParaRPr>
          </a:p>
          <a:p>
            <a:pPr lvl="0" algn="just">
              <a:buFont typeface="Wingdings" pitchFamily="2" charset="2"/>
              <a:buChar char="ü"/>
            </a:pPr>
            <a:r>
              <a:rPr lang="ru-RU" dirty="0" smtClean="0">
                <a:solidFill>
                  <a:schemeClr val="tx2">
                    <a:lumMod val="75000"/>
                  </a:schemeClr>
                </a:solidFill>
                <a:latin typeface="Georgia" pitchFamily="18" charset="0"/>
              </a:rPr>
              <a:t>Продолжить формирование у ребенка представлений о живой и неживой природе, умений наблюдать, сравнивать предметы, обобщать и классифицировать по различным признакам (сезонные изменения, почвенное питание, количество света, тепла, влаги), применять полученные знания и умения на практике; </a:t>
            </a:r>
            <a:endParaRPr lang="en-US" dirty="0" smtClean="0">
              <a:solidFill>
                <a:schemeClr val="tx2">
                  <a:lumMod val="75000"/>
                </a:schemeClr>
              </a:solidFill>
              <a:latin typeface="Georgia" pitchFamily="18" charset="0"/>
            </a:endParaRPr>
          </a:p>
          <a:p>
            <a:pPr lvl="0" algn="just">
              <a:buFont typeface="Wingdings" pitchFamily="2" charset="2"/>
              <a:buChar char="ü"/>
            </a:pPr>
            <a:r>
              <a:rPr lang="ru-RU" dirty="0" smtClean="0">
                <a:solidFill>
                  <a:schemeClr val="tx2">
                    <a:lumMod val="75000"/>
                  </a:schemeClr>
                </a:solidFill>
                <a:latin typeface="Georgia" pitchFamily="18" charset="0"/>
              </a:rPr>
              <a:t>Продолжить знакомство детей с растениями, особенностями их внешнего строения. В этот период идет знакомство не только с разнообразием листьев, но и стеблей, и цветов;</a:t>
            </a:r>
            <a:endParaRPr lang="en-US" dirty="0" smtClean="0">
              <a:solidFill>
                <a:schemeClr val="tx2">
                  <a:lumMod val="75000"/>
                </a:schemeClr>
              </a:solidFill>
              <a:latin typeface="Georgia" pitchFamily="18" charset="0"/>
            </a:endParaRPr>
          </a:p>
          <a:p>
            <a:pPr lvl="0" algn="just">
              <a:buFont typeface="Wingdings" pitchFamily="2" charset="2"/>
              <a:buChar char="ü"/>
            </a:pPr>
            <a:r>
              <a:rPr lang="ru-RU" dirty="0" smtClean="0">
                <a:solidFill>
                  <a:schemeClr val="tx2">
                    <a:lumMod val="75000"/>
                  </a:schemeClr>
                </a:solidFill>
                <a:latin typeface="Georgia" pitchFamily="18" charset="0"/>
              </a:rPr>
              <a:t>Развивать интерес к самостоятельному познанию объектов окружающего мира в его разнообразных проявлениях и простейших зависимостях;</a:t>
            </a:r>
            <a:endParaRPr lang="en-US" dirty="0" smtClean="0">
              <a:solidFill>
                <a:schemeClr val="tx2">
                  <a:lumMod val="75000"/>
                </a:schemeClr>
              </a:solidFill>
              <a:latin typeface="Georgia" pitchFamily="18" charset="0"/>
            </a:endParaRPr>
          </a:p>
          <a:p>
            <a:pPr lvl="0" algn="just">
              <a:buFont typeface="Wingdings" pitchFamily="2" charset="2"/>
              <a:buChar char="ü"/>
            </a:pPr>
            <a:r>
              <a:rPr lang="ru-RU" dirty="0" smtClean="0">
                <a:solidFill>
                  <a:schemeClr val="tx2">
                    <a:lumMod val="75000"/>
                  </a:schemeClr>
                </a:solidFill>
                <a:latin typeface="Georgia" pitchFamily="18" charset="0"/>
              </a:rPr>
              <a:t>Развивать познавательную активность дошкольников в процессе экспериментирования, творческий подход к выполнению заданий, нестандартность мышления в процессе проведения эксперимента;</a:t>
            </a:r>
            <a:endParaRPr lang="en-US" dirty="0" smtClean="0">
              <a:solidFill>
                <a:schemeClr val="tx2">
                  <a:lumMod val="75000"/>
                </a:schemeClr>
              </a:solidFill>
              <a:latin typeface="Georgia" pitchFamily="18" charset="0"/>
            </a:endParaRPr>
          </a:p>
          <a:p>
            <a:pPr lvl="0" algn="just">
              <a:buFont typeface="Wingdings" pitchFamily="2" charset="2"/>
              <a:buChar char="ü"/>
            </a:pPr>
            <a:r>
              <a:rPr lang="ru-RU" dirty="0" smtClean="0">
                <a:solidFill>
                  <a:schemeClr val="tx2">
                    <a:lumMod val="75000"/>
                  </a:schemeClr>
                </a:solidFill>
                <a:latin typeface="Georgia" pitchFamily="18" charset="0"/>
              </a:rPr>
              <a:t>Формировать основы экологического воспитания дошкольника;</a:t>
            </a:r>
          </a:p>
          <a:p>
            <a:pPr lvl="0" algn="just">
              <a:buFont typeface="Wingdings" pitchFamily="2" charset="2"/>
              <a:buChar char="ü"/>
            </a:pPr>
            <a:r>
              <a:rPr lang="ru-RU" dirty="0" smtClean="0">
                <a:solidFill>
                  <a:schemeClr val="tx2">
                    <a:lumMod val="75000"/>
                  </a:schemeClr>
                </a:solidFill>
                <a:latin typeface="Georgia" pitchFamily="18" charset="0"/>
              </a:rPr>
              <a:t>Воспитывать бережное отношение ко всему живому, заботливое отношение к объектам живой и неживой природы, как части нашей экосистемы.</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nodeType="with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xEl>
                                              <p:pRg st="0" end="0"/>
                                            </p:txEl>
                                          </p:spTgt>
                                        </p:tgtEl>
                                        <p:attrNameLst>
                                          <p:attrName>ppt_x</p:attrName>
                                          <p:attrName>ppt_y</p:attrName>
                                        </p:attrNameLst>
                                      </p:cBhvr>
                                    </p:animMotion>
                                    <p:animRot by="1500000">
                                      <p:cBhvr>
                                        <p:cTn id="7" dur="125" fill="hold">
                                          <p:stCondLst>
                                            <p:cond delay="0"/>
                                          </p:stCondLst>
                                        </p:cTn>
                                        <p:tgtEl>
                                          <p:spTgt spid="2">
                                            <p:txEl>
                                              <p:pRg st="0" end="0"/>
                                            </p:txEl>
                                          </p:spTgt>
                                        </p:tgtEl>
                                        <p:attrNameLst>
                                          <p:attrName>r</p:attrName>
                                        </p:attrNameLst>
                                      </p:cBhvr>
                                    </p:animRot>
                                    <p:animRot by="-1500000">
                                      <p:cBhvr>
                                        <p:cTn id="8" dur="125" fill="hold">
                                          <p:stCondLst>
                                            <p:cond delay="125"/>
                                          </p:stCondLst>
                                        </p:cTn>
                                        <p:tgtEl>
                                          <p:spTgt spid="2">
                                            <p:txEl>
                                              <p:pRg st="0" end="0"/>
                                            </p:txEl>
                                          </p:spTgt>
                                        </p:tgtEl>
                                        <p:attrNameLst>
                                          <p:attrName>r</p:attrName>
                                        </p:attrNameLst>
                                      </p:cBhvr>
                                    </p:animRot>
                                    <p:animRot by="-1500000">
                                      <p:cBhvr>
                                        <p:cTn id="9" dur="125" fill="hold">
                                          <p:stCondLst>
                                            <p:cond delay="250"/>
                                          </p:stCondLst>
                                        </p:cTn>
                                        <p:tgtEl>
                                          <p:spTgt spid="2">
                                            <p:txEl>
                                              <p:pRg st="0" end="0"/>
                                            </p:txEl>
                                          </p:spTgt>
                                        </p:tgtEl>
                                        <p:attrNameLst>
                                          <p:attrName>r</p:attrName>
                                        </p:attrNameLst>
                                      </p:cBhvr>
                                    </p:animRot>
                                    <p:animRot by="1500000">
                                      <p:cBhvr>
                                        <p:cTn id="10" dur="125" fill="hold">
                                          <p:stCondLst>
                                            <p:cond delay="375"/>
                                          </p:stCondLst>
                                        </p:cTn>
                                        <p:tgtEl>
                                          <p:spTgt spid="2">
                                            <p:txEl>
                                              <p:pRg st="0" end="0"/>
                                            </p:txEl>
                                          </p:spTgt>
                                        </p:tgtEl>
                                        <p:attrNameLst>
                                          <p:attrName>r</p:attrName>
                                        </p:attrNameLst>
                                      </p:cBhvr>
                                    </p:animRot>
                                  </p:childTnLst>
                                </p:cTn>
                              </p:par>
                            </p:childTnLst>
                          </p:cTn>
                        </p:par>
                        <p:par>
                          <p:cTn id="11" fill="hold">
                            <p:stCondLst>
                              <p:cond delay="2150"/>
                            </p:stCondLst>
                            <p:childTnLst>
                              <p:par>
                                <p:cTn id="12" presetID="10" presetClass="entr" presetSubtype="0" fill="hold" nodeType="after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2000"/>
                                        <p:tgtEl>
                                          <p:spTgt spid="2">
                                            <p:txEl>
                                              <p:pRg st="2" end="2"/>
                                            </p:txEl>
                                          </p:spTgt>
                                        </p:tgtEl>
                                      </p:cBhvr>
                                    </p:animEffect>
                                  </p:childTnLst>
                                </p:cTn>
                              </p:par>
                            </p:childTnLst>
                          </p:cTn>
                        </p:par>
                        <p:par>
                          <p:cTn id="15" fill="hold">
                            <p:stCondLst>
                              <p:cond delay="4150"/>
                            </p:stCondLst>
                            <p:childTnLst>
                              <p:par>
                                <p:cTn id="16" presetID="10" presetClass="entr" presetSubtype="0" fill="hold" nodeType="afterEffect">
                                  <p:stCondLst>
                                    <p:cond delay="300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fade">
                                      <p:cBhvr>
                                        <p:cTn id="18" dur="2000"/>
                                        <p:tgtEl>
                                          <p:spTgt spid="2">
                                            <p:txEl>
                                              <p:pRg st="3" end="3"/>
                                            </p:txEl>
                                          </p:spTgt>
                                        </p:tgtEl>
                                      </p:cBhvr>
                                    </p:animEffect>
                                  </p:childTnLst>
                                </p:cTn>
                              </p:par>
                            </p:childTnLst>
                          </p:cTn>
                        </p:par>
                        <p:par>
                          <p:cTn id="19" fill="hold">
                            <p:stCondLst>
                              <p:cond delay="9150"/>
                            </p:stCondLst>
                            <p:childTnLst>
                              <p:par>
                                <p:cTn id="20" presetID="10" presetClass="entr" presetSubtype="0" fill="hold" nodeType="afterEffect">
                                  <p:stCondLst>
                                    <p:cond delay="300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2000"/>
                                        <p:tgtEl>
                                          <p:spTgt spid="2">
                                            <p:txEl>
                                              <p:pRg st="4" end="4"/>
                                            </p:txEl>
                                          </p:spTgt>
                                        </p:tgtEl>
                                      </p:cBhvr>
                                    </p:animEffect>
                                  </p:childTnLst>
                                </p:cTn>
                              </p:par>
                            </p:childTnLst>
                          </p:cTn>
                        </p:par>
                        <p:par>
                          <p:cTn id="23" fill="hold">
                            <p:stCondLst>
                              <p:cond delay="14150"/>
                            </p:stCondLst>
                            <p:childTnLst>
                              <p:par>
                                <p:cTn id="24" presetID="10" presetClass="entr" presetSubtype="0" fill="hold" nodeType="afterEffect">
                                  <p:stCondLst>
                                    <p:cond delay="3000"/>
                                  </p:stCondLst>
                                  <p:childTnLst>
                                    <p:set>
                                      <p:cBhvr>
                                        <p:cTn id="25" dur="1" fill="hold">
                                          <p:stCondLst>
                                            <p:cond delay="0"/>
                                          </p:stCondLst>
                                        </p:cTn>
                                        <p:tgtEl>
                                          <p:spTgt spid="2">
                                            <p:txEl>
                                              <p:pRg st="5" end="5"/>
                                            </p:txEl>
                                          </p:spTgt>
                                        </p:tgtEl>
                                        <p:attrNameLst>
                                          <p:attrName>style.visibility</p:attrName>
                                        </p:attrNameLst>
                                      </p:cBhvr>
                                      <p:to>
                                        <p:strVal val="visible"/>
                                      </p:to>
                                    </p:set>
                                    <p:animEffect transition="in" filter="fade">
                                      <p:cBhvr>
                                        <p:cTn id="26" dur="2000"/>
                                        <p:tgtEl>
                                          <p:spTgt spid="2">
                                            <p:txEl>
                                              <p:pRg st="5" end="5"/>
                                            </p:txEl>
                                          </p:spTgt>
                                        </p:tgtEl>
                                      </p:cBhvr>
                                    </p:animEffect>
                                  </p:childTnLst>
                                </p:cTn>
                              </p:par>
                            </p:childTnLst>
                          </p:cTn>
                        </p:par>
                        <p:par>
                          <p:cTn id="27" fill="hold">
                            <p:stCondLst>
                              <p:cond delay="19150"/>
                            </p:stCondLst>
                            <p:childTnLst>
                              <p:par>
                                <p:cTn id="28" presetID="10" presetClass="entr" presetSubtype="0" fill="hold" nodeType="afterEffect">
                                  <p:stCondLst>
                                    <p:cond delay="2500"/>
                                  </p:stCondLst>
                                  <p:childTnLst>
                                    <p:set>
                                      <p:cBhvr>
                                        <p:cTn id="29" dur="1" fill="hold">
                                          <p:stCondLst>
                                            <p:cond delay="0"/>
                                          </p:stCondLst>
                                        </p:cTn>
                                        <p:tgtEl>
                                          <p:spTgt spid="2">
                                            <p:txEl>
                                              <p:pRg st="6" end="6"/>
                                            </p:txEl>
                                          </p:spTgt>
                                        </p:tgtEl>
                                        <p:attrNameLst>
                                          <p:attrName>style.visibility</p:attrName>
                                        </p:attrNameLst>
                                      </p:cBhvr>
                                      <p:to>
                                        <p:strVal val="visible"/>
                                      </p:to>
                                    </p:set>
                                    <p:animEffect transition="in" filter="fade">
                                      <p:cBhvr>
                                        <p:cTn id="30" dur="2000"/>
                                        <p:tgtEl>
                                          <p:spTgt spid="2">
                                            <p:txEl>
                                              <p:pRg st="6" end="6"/>
                                            </p:txEl>
                                          </p:spTgt>
                                        </p:tgtEl>
                                      </p:cBhvr>
                                    </p:animEffect>
                                  </p:childTnLst>
                                </p:cTn>
                              </p:par>
                            </p:childTnLst>
                          </p:cTn>
                        </p:par>
                        <p:par>
                          <p:cTn id="31" fill="hold">
                            <p:stCondLst>
                              <p:cond delay="23650"/>
                            </p:stCondLst>
                            <p:childTnLst>
                              <p:par>
                                <p:cTn id="32" presetID="10" presetClass="entr" presetSubtype="0" fill="hold" nodeType="afterEffect">
                                  <p:stCondLst>
                                    <p:cond delay="2500"/>
                                  </p:stCondLst>
                                  <p:childTnLst>
                                    <p:set>
                                      <p:cBhvr>
                                        <p:cTn id="33" dur="1" fill="hold">
                                          <p:stCondLst>
                                            <p:cond delay="0"/>
                                          </p:stCondLst>
                                        </p:cTn>
                                        <p:tgtEl>
                                          <p:spTgt spid="2">
                                            <p:txEl>
                                              <p:pRg st="7" end="7"/>
                                            </p:txEl>
                                          </p:spTgt>
                                        </p:tgtEl>
                                        <p:attrNameLst>
                                          <p:attrName>style.visibility</p:attrName>
                                        </p:attrNameLst>
                                      </p:cBhvr>
                                      <p:to>
                                        <p:strVal val="visible"/>
                                      </p:to>
                                    </p:set>
                                    <p:animEffect transition="in" filter="fade">
                                      <p:cBhvr>
                                        <p:cTn id="34" dur="20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955814" y="548680"/>
            <a:ext cx="7188186" cy="1754326"/>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54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Garamond" pitchFamily="18" charset="0"/>
              </a:rPr>
              <a:t>Знакомтесь</a:t>
            </a:r>
            <a:r>
              <a:rPr lang="ru-RU"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Garamond" pitchFamily="18" charset="0"/>
              </a:rPr>
              <a:t> наш </a:t>
            </a:r>
          </a:p>
          <a:p>
            <a:pPr algn="ctr"/>
            <a:r>
              <a:rPr lang="ru-RU"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Garamond" pitchFamily="18" charset="0"/>
              </a:rPr>
              <a:t>УГОЛОК ПРИРОДЫ</a:t>
            </a:r>
            <a:endParaRPr lang="ru-RU"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Garamond" pitchFamily="18" charset="0"/>
            </a:endParaRPr>
          </a:p>
        </p:txBody>
      </p:sp>
      <p:pic>
        <p:nvPicPr>
          <p:cNvPr id="3" name="Рисунок 2" descr="photofacefun_com_1448374127.jpg"/>
          <p:cNvPicPr>
            <a:picLocks noChangeAspect="1"/>
          </p:cNvPicPr>
          <p:nvPr/>
        </p:nvPicPr>
        <p:blipFill>
          <a:blip r:embed="rId2" cstate="screen"/>
          <a:stretch>
            <a:fillRect/>
          </a:stretch>
        </p:blipFill>
        <p:spPr>
          <a:xfrm>
            <a:off x="2195736" y="2348880"/>
            <a:ext cx="6048672" cy="3920733"/>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gtEl>
                                        <p:attrNameLst>
                                          <p:attrName>ppt_x</p:attrName>
                                          <p:attrName>ppt_y</p:attrName>
                                        </p:attrNameLst>
                                      </p:cBhvr>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par>
                          <p:cTn id="11" fill="hold">
                            <p:stCondLst>
                              <p:cond delay="1750"/>
                            </p:stCondLst>
                            <p:childTnLst>
                              <p:par>
                                <p:cTn id="12" presetID="10" presetClass="entr" presetSubtype="0"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979712" y="0"/>
            <a:ext cx="4572000" cy="1200329"/>
          </a:xfrm>
          <a:prstGeom prst="rect">
            <a:avLst/>
          </a:prstGeom>
        </p:spPr>
        <p:txBody>
          <a:bodyPr>
            <a:spAutoFit/>
          </a:bodyPr>
          <a:lstStyle/>
          <a:p>
            <a:pPr algn="ctr"/>
            <a:r>
              <a:rPr lang="ru-RU" b="1" dirty="0" smtClean="0">
                <a:solidFill>
                  <a:srgbClr val="FF0000"/>
                </a:solidFill>
                <a:latin typeface="Georgia" pitchFamily="18" charset="0"/>
              </a:rPr>
              <a:t>Мы погоду наблюдаем,</a:t>
            </a:r>
          </a:p>
          <a:p>
            <a:pPr algn="ctr"/>
            <a:r>
              <a:rPr lang="ru-RU" b="1" dirty="0" smtClean="0">
                <a:solidFill>
                  <a:srgbClr val="FF0000"/>
                </a:solidFill>
                <a:latin typeface="Georgia" pitchFamily="18" charset="0"/>
              </a:rPr>
              <a:t>В календаре природы отмечаем</a:t>
            </a:r>
            <a:r>
              <a:rPr lang="ru-RU" dirty="0" smtClean="0">
                <a:solidFill>
                  <a:srgbClr val="FF0000"/>
                </a:solidFill>
                <a:latin typeface="Georgia" pitchFamily="18" charset="0"/>
              </a:rPr>
              <a:t>. </a:t>
            </a:r>
            <a:endParaRPr lang="en-US" dirty="0" smtClean="0">
              <a:solidFill>
                <a:srgbClr val="FF0000"/>
              </a:solidFill>
              <a:latin typeface="Georgia" pitchFamily="18" charset="0"/>
            </a:endParaRPr>
          </a:p>
          <a:p>
            <a:pPr algn="just"/>
            <a:endParaRPr lang="ru-RU" dirty="0" smtClean="0">
              <a:latin typeface="Georgia" pitchFamily="18" charset="0"/>
            </a:endParaRPr>
          </a:p>
          <a:p>
            <a:pPr algn="just"/>
            <a:r>
              <a:rPr lang="en-US" dirty="0" smtClean="0">
                <a:solidFill>
                  <a:srgbClr val="002060"/>
                </a:solidFill>
                <a:latin typeface="Georgia" pitchFamily="18" charset="0"/>
              </a:rPr>
              <a:t>         </a:t>
            </a:r>
            <a:endParaRPr lang="ru-RU" dirty="0" smtClean="0">
              <a:solidFill>
                <a:srgbClr val="002060"/>
              </a:solidFill>
              <a:latin typeface="Georgia" pitchFamily="18" charset="0"/>
            </a:endParaRPr>
          </a:p>
        </p:txBody>
      </p:sp>
      <p:pic>
        <p:nvPicPr>
          <p:cNvPr id="3" name="Рисунок 2" descr="IMG_20151109_141859.jpg"/>
          <p:cNvPicPr>
            <a:picLocks noChangeAspect="1"/>
          </p:cNvPicPr>
          <p:nvPr/>
        </p:nvPicPr>
        <p:blipFill>
          <a:blip r:embed="rId2" cstate="screen"/>
          <a:stretch>
            <a:fillRect/>
          </a:stretch>
        </p:blipFill>
        <p:spPr>
          <a:xfrm>
            <a:off x="5364088" y="764704"/>
            <a:ext cx="3168352" cy="528058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Рисунок 3" descr="IMG_20150818_114610.jpg"/>
          <p:cNvPicPr>
            <a:picLocks noChangeAspect="1"/>
          </p:cNvPicPr>
          <p:nvPr/>
        </p:nvPicPr>
        <p:blipFill>
          <a:blip r:embed="rId3" cstate="screen"/>
          <a:stretch>
            <a:fillRect/>
          </a:stretch>
        </p:blipFill>
        <p:spPr>
          <a:xfrm>
            <a:off x="1763688" y="908720"/>
            <a:ext cx="2835086" cy="47251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2000"/>
                                        <p:tgtEl>
                                          <p:spTgt spid="3"/>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fade">
                                      <p:cBhvr>
                                        <p:cTn id="15" dur="20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IMG_20151109_141836.jpg"/>
          <p:cNvPicPr>
            <a:picLocks noChangeAspect="1"/>
          </p:cNvPicPr>
          <p:nvPr/>
        </p:nvPicPr>
        <p:blipFill>
          <a:blip r:embed="rId2" cstate="screen"/>
          <a:stretch>
            <a:fillRect/>
          </a:stretch>
        </p:blipFill>
        <p:spPr>
          <a:xfrm>
            <a:off x="323528" y="188641"/>
            <a:ext cx="2808312" cy="46805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 name="Рисунок 2" descr="IMG_20151110_112734.jpg"/>
          <p:cNvPicPr>
            <a:picLocks noChangeAspect="1"/>
          </p:cNvPicPr>
          <p:nvPr/>
        </p:nvPicPr>
        <p:blipFill>
          <a:blip r:embed="rId3" cstate="screen"/>
          <a:stretch>
            <a:fillRect/>
          </a:stretch>
        </p:blipFill>
        <p:spPr>
          <a:xfrm>
            <a:off x="5940152" y="188640"/>
            <a:ext cx="2937926" cy="48965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Рисунок 3" descr="IMG_20151021_084134.jpg"/>
          <p:cNvPicPr>
            <a:picLocks noChangeAspect="1"/>
          </p:cNvPicPr>
          <p:nvPr/>
        </p:nvPicPr>
        <p:blipFill>
          <a:blip r:embed="rId4" cstate="screen"/>
          <a:stretch>
            <a:fillRect/>
          </a:stretch>
        </p:blipFill>
        <p:spPr>
          <a:xfrm>
            <a:off x="3275856" y="1844824"/>
            <a:ext cx="2518251" cy="419708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95936" y="188640"/>
            <a:ext cx="4572000" cy="1323439"/>
          </a:xfrm>
          <a:prstGeom prst="rect">
            <a:avLst/>
          </a:prstGeom>
        </p:spPr>
        <p:txBody>
          <a:bodyPr>
            <a:spAutoFit/>
          </a:bodyPr>
          <a:lstStyle/>
          <a:p>
            <a:pPr algn="ctr"/>
            <a:r>
              <a:rPr lang="ru-RU" sz="2000" b="1" dirty="0" smtClean="0">
                <a:ln w="10541" cmpd="sng">
                  <a:solidFill>
                    <a:schemeClr val="accent1">
                      <a:shade val="88000"/>
                      <a:satMod val="110000"/>
                    </a:schemeClr>
                  </a:solidFill>
                  <a:prstDash val="solid"/>
                </a:ln>
                <a:solidFill>
                  <a:srgbClr val="00CC00"/>
                </a:solidFill>
                <a:latin typeface="Garamond" pitchFamily="18" charset="0"/>
              </a:rPr>
              <a:t>У нас на полках много книг.</a:t>
            </a:r>
          </a:p>
          <a:p>
            <a:pPr algn="ctr"/>
            <a:r>
              <a:rPr lang="ru-RU" sz="2000" b="1" dirty="0" smtClean="0">
                <a:ln w="10541" cmpd="sng">
                  <a:solidFill>
                    <a:schemeClr val="accent1">
                      <a:shade val="88000"/>
                      <a:satMod val="110000"/>
                    </a:schemeClr>
                  </a:solidFill>
                  <a:prstDash val="solid"/>
                </a:ln>
                <a:solidFill>
                  <a:srgbClr val="00CC00"/>
                </a:solidFill>
                <a:latin typeface="Garamond" pitchFamily="18" charset="0"/>
              </a:rPr>
              <a:t>Они ведут нас в мир природы.</a:t>
            </a:r>
          </a:p>
          <a:p>
            <a:pPr algn="ctr"/>
            <a:r>
              <a:rPr lang="ru-RU" sz="2000" b="1" dirty="0" smtClean="0">
                <a:ln w="10541" cmpd="sng">
                  <a:solidFill>
                    <a:schemeClr val="accent1">
                      <a:shade val="88000"/>
                      <a:satMod val="110000"/>
                    </a:schemeClr>
                  </a:solidFill>
                  <a:prstDash val="solid"/>
                </a:ln>
                <a:solidFill>
                  <a:srgbClr val="00CC00"/>
                </a:solidFill>
                <a:latin typeface="Garamond" pitchFamily="18" charset="0"/>
              </a:rPr>
              <a:t>Откроем каждую из них –</a:t>
            </a:r>
          </a:p>
          <a:p>
            <a:pPr algn="ctr"/>
            <a:r>
              <a:rPr lang="ru-RU" sz="2000" b="1" dirty="0" smtClean="0">
                <a:ln w="10541" cmpd="sng">
                  <a:solidFill>
                    <a:schemeClr val="accent1">
                      <a:shade val="88000"/>
                      <a:satMod val="110000"/>
                    </a:schemeClr>
                  </a:solidFill>
                  <a:prstDash val="solid"/>
                </a:ln>
                <a:solidFill>
                  <a:srgbClr val="00CC00"/>
                </a:solidFill>
                <a:latin typeface="Garamond" pitchFamily="18" charset="0"/>
              </a:rPr>
              <a:t>Зверюшки, травы и погода.</a:t>
            </a:r>
            <a:endParaRPr lang="ru-RU" sz="2000" b="1" dirty="0">
              <a:ln w="10541" cmpd="sng">
                <a:solidFill>
                  <a:schemeClr val="accent1">
                    <a:shade val="88000"/>
                    <a:satMod val="110000"/>
                  </a:schemeClr>
                </a:solidFill>
                <a:prstDash val="solid"/>
              </a:ln>
              <a:solidFill>
                <a:srgbClr val="00CC00"/>
              </a:solidFill>
              <a:latin typeface="Garamond" pitchFamily="18" charset="0"/>
            </a:endParaRPr>
          </a:p>
        </p:txBody>
      </p:sp>
      <p:pic>
        <p:nvPicPr>
          <p:cNvPr id="3" name="Рисунок 2" descr="IMG_20151109_141945.jpg"/>
          <p:cNvPicPr>
            <a:picLocks noChangeAspect="1"/>
          </p:cNvPicPr>
          <p:nvPr/>
        </p:nvPicPr>
        <p:blipFill>
          <a:blip r:embed="rId2" cstate="screen"/>
          <a:stretch>
            <a:fillRect/>
          </a:stretch>
        </p:blipFill>
        <p:spPr>
          <a:xfrm>
            <a:off x="395536" y="476672"/>
            <a:ext cx="3312368" cy="55206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Рисунок 3" descr="IMG_20151109_142509.jpg"/>
          <p:cNvPicPr>
            <a:picLocks noChangeAspect="1"/>
          </p:cNvPicPr>
          <p:nvPr/>
        </p:nvPicPr>
        <p:blipFill>
          <a:blip r:embed="rId3" cstate="screen"/>
          <a:stretch>
            <a:fillRect/>
          </a:stretch>
        </p:blipFill>
        <p:spPr>
          <a:xfrm>
            <a:off x="4067944" y="3717032"/>
            <a:ext cx="4788024" cy="287281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Рисунок 5" descr="IMG_20151109_142413.jpg"/>
          <p:cNvPicPr>
            <a:picLocks noChangeAspect="1"/>
          </p:cNvPicPr>
          <p:nvPr/>
        </p:nvPicPr>
        <p:blipFill>
          <a:blip r:embed="rId4" cstate="screen"/>
          <a:stretch>
            <a:fillRect/>
          </a:stretch>
        </p:blipFill>
        <p:spPr>
          <a:xfrm>
            <a:off x="4788024" y="1606894"/>
            <a:ext cx="3240360" cy="19442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cstate="screen"/>
          <a:srcRect/>
          <a:stretch>
            <a:fillRect/>
          </a:stretch>
        </p:blipFill>
        <p:spPr bwMode="auto">
          <a:xfrm>
            <a:off x="7164288" y="5301208"/>
            <a:ext cx="1691680" cy="12681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Рисунок 3" descr="IMG_20151109_142432.jpg"/>
          <p:cNvPicPr>
            <a:picLocks noChangeAspect="1"/>
          </p:cNvPicPr>
          <p:nvPr/>
        </p:nvPicPr>
        <p:blipFill>
          <a:blip r:embed="rId3" cstate="screen"/>
          <a:stretch>
            <a:fillRect/>
          </a:stretch>
        </p:blipFill>
        <p:spPr>
          <a:xfrm>
            <a:off x="179512" y="5373216"/>
            <a:ext cx="2123728" cy="127423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Рисунок 5" descr="IMG_20151109_142539.jpg"/>
          <p:cNvPicPr>
            <a:picLocks noChangeAspect="1"/>
          </p:cNvPicPr>
          <p:nvPr/>
        </p:nvPicPr>
        <p:blipFill>
          <a:blip r:embed="rId4" cstate="screen"/>
          <a:stretch>
            <a:fillRect/>
          </a:stretch>
        </p:blipFill>
        <p:spPr>
          <a:xfrm>
            <a:off x="5004048" y="5373216"/>
            <a:ext cx="1979712" cy="118782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Прямоугольник 6"/>
          <p:cNvSpPr/>
          <p:nvPr/>
        </p:nvSpPr>
        <p:spPr>
          <a:xfrm>
            <a:off x="4211960" y="260648"/>
            <a:ext cx="4572000" cy="1200329"/>
          </a:xfrm>
          <a:prstGeom prst="rect">
            <a:avLst/>
          </a:prstGeom>
        </p:spPr>
        <p:txBody>
          <a:bodyPr>
            <a:spAutoFit/>
          </a:bodyPr>
          <a:lstStyle/>
          <a:p>
            <a:pPr algn="ctr"/>
            <a:r>
              <a:rPr lang="ru-RU" dirty="0" smtClean="0">
                <a:solidFill>
                  <a:schemeClr val="tx2">
                    <a:lumMod val="75000"/>
                  </a:schemeClr>
                </a:solidFill>
                <a:latin typeface="Georgia" pitchFamily="18" charset="0"/>
              </a:rPr>
              <a:t>Развитие ребенка лучше всего происходит через игровую деятельность. </a:t>
            </a:r>
          </a:p>
          <a:p>
            <a:pPr algn="ctr"/>
            <a:r>
              <a:rPr lang="ru-RU" dirty="0" smtClean="0">
                <a:solidFill>
                  <a:schemeClr val="tx2">
                    <a:lumMod val="75000"/>
                  </a:schemeClr>
                </a:solidFill>
                <a:latin typeface="Georgia" pitchFamily="18" charset="0"/>
              </a:rPr>
              <a:t>Мы для этого создаем все условия.</a:t>
            </a:r>
            <a:endParaRPr lang="ru-RU" dirty="0">
              <a:solidFill>
                <a:schemeClr val="tx2">
                  <a:lumMod val="75000"/>
                </a:schemeClr>
              </a:solidFill>
              <a:latin typeface="Georgia" pitchFamily="18" charset="0"/>
            </a:endParaRPr>
          </a:p>
        </p:txBody>
      </p:sp>
      <p:pic>
        <p:nvPicPr>
          <p:cNvPr id="8" name="Рисунок 7" descr="IMG_20151109_142045.jpg"/>
          <p:cNvPicPr>
            <a:picLocks noChangeAspect="1"/>
          </p:cNvPicPr>
          <p:nvPr/>
        </p:nvPicPr>
        <p:blipFill>
          <a:blip r:embed="rId5" cstate="screen"/>
          <a:stretch>
            <a:fillRect/>
          </a:stretch>
        </p:blipFill>
        <p:spPr>
          <a:xfrm>
            <a:off x="323528" y="260648"/>
            <a:ext cx="2403038" cy="40050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 name="Рисунок 2" descr="IMG_20151109_141938.jpg"/>
          <p:cNvPicPr>
            <a:picLocks noChangeAspect="1"/>
          </p:cNvPicPr>
          <p:nvPr/>
        </p:nvPicPr>
        <p:blipFill>
          <a:blip r:embed="rId6" cstate="screen"/>
          <a:stretch>
            <a:fillRect/>
          </a:stretch>
        </p:blipFill>
        <p:spPr>
          <a:xfrm>
            <a:off x="1835696" y="1196752"/>
            <a:ext cx="2345432" cy="390905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Рисунок 4" descr="IMG_20151109_142444.jpg"/>
          <p:cNvPicPr>
            <a:picLocks noChangeAspect="1"/>
          </p:cNvPicPr>
          <p:nvPr/>
        </p:nvPicPr>
        <p:blipFill>
          <a:blip r:embed="rId7" cstate="screen"/>
          <a:stretch>
            <a:fillRect/>
          </a:stretch>
        </p:blipFill>
        <p:spPr>
          <a:xfrm>
            <a:off x="2555776" y="5373216"/>
            <a:ext cx="2160240" cy="12652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Прямоугольник 8"/>
          <p:cNvSpPr/>
          <p:nvPr/>
        </p:nvSpPr>
        <p:spPr>
          <a:xfrm>
            <a:off x="4355976" y="1772816"/>
            <a:ext cx="4572000" cy="3416320"/>
          </a:xfrm>
          <a:prstGeom prst="rect">
            <a:avLst/>
          </a:prstGeom>
        </p:spPr>
        <p:txBody>
          <a:bodyPr>
            <a:spAutoFit/>
          </a:bodyPr>
          <a:lstStyle/>
          <a:p>
            <a:r>
              <a:rPr lang="ru-RU" b="1" dirty="0" smtClean="0">
                <a:solidFill>
                  <a:srgbClr val="00B050"/>
                </a:solidFill>
                <a:latin typeface="Georgia" pitchFamily="18" charset="0"/>
              </a:rPr>
              <a:t>В нашем уголке природы предусмотрено место для дидактических игр, альбомов, выставок достижений. Здесь расположены картотека опытов и экспериментов,  альбомы с фотографиями животных, растений, природных явлений, иллюстрации по временам года, подворье животных и сами дидактические игры различной направленности.</a:t>
            </a:r>
            <a:endParaRPr lang="ru-RU" b="1" dirty="0">
              <a:solidFill>
                <a:srgbClr val="00B05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2000"/>
                                        <p:tgtEl>
                                          <p:spTgt spid="3"/>
                                        </p:tgtEl>
                                      </p:cBhvr>
                                    </p:animEffect>
                                  </p:childTnLst>
                                </p:cTn>
                              </p:par>
                            </p:childTnLst>
                          </p:cTn>
                        </p:par>
                        <p:par>
                          <p:cTn id="12" fill="hold">
                            <p:stCondLst>
                              <p:cond delay="4000"/>
                            </p:stCondLst>
                            <p:childTnLst>
                              <p:par>
                                <p:cTn id="13" presetID="15"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fltVal val="0"/>
                                          </p:val>
                                        </p:tav>
                                        <p:tav tm="100000">
                                          <p:val>
                                            <p:strVal val="#ppt_w"/>
                                          </p:val>
                                        </p:tav>
                                      </p:tavLst>
                                    </p:anim>
                                    <p:anim calcmode="lin" valueType="num">
                                      <p:cBhvr>
                                        <p:cTn id="16" dur="1000" fill="hold"/>
                                        <p:tgtEl>
                                          <p:spTgt spid="4"/>
                                        </p:tgtEl>
                                        <p:attrNameLst>
                                          <p:attrName>ppt_h</p:attrName>
                                        </p:attrNameLst>
                                      </p:cBhvr>
                                      <p:tavLst>
                                        <p:tav tm="0">
                                          <p:val>
                                            <p:fltVal val="0"/>
                                          </p:val>
                                        </p:tav>
                                        <p:tav tm="100000">
                                          <p:val>
                                            <p:strVal val="#ppt_h"/>
                                          </p:val>
                                        </p:tav>
                                      </p:tavLst>
                                    </p:anim>
                                    <p:anim calcmode="lin" valueType="num">
                                      <p:cBhvr>
                                        <p:cTn id="17"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19" fill="hold">
                            <p:stCondLst>
                              <p:cond delay="5000"/>
                            </p:stCondLst>
                            <p:childTnLst>
                              <p:par>
                                <p:cTn id="20" presetID="15" presetClass="entr" presetSubtype="0"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1000" fill="hold"/>
                                        <p:tgtEl>
                                          <p:spTgt spid="5"/>
                                        </p:tgtEl>
                                        <p:attrNameLst>
                                          <p:attrName>ppt_w</p:attrName>
                                        </p:attrNameLst>
                                      </p:cBhvr>
                                      <p:tavLst>
                                        <p:tav tm="0">
                                          <p:val>
                                            <p:fltVal val="0"/>
                                          </p:val>
                                        </p:tav>
                                        <p:tav tm="100000">
                                          <p:val>
                                            <p:strVal val="#ppt_w"/>
                                          </p:val>
                                        </p:tav>
                                      </p:tavLst>
                                    </p:anim>
                                    <p:anim calcmode="lin" valueType="num">
                                      <p:cBhvr>
                                        <p:cTn id="23" dur="1000" fill="hold"/>
                                        <p:tgtEl>
                                          <p:spTgt spid="5"/>
                                        </p:tgtEl>
                                        <p:attrNameLst>
                                          <p:attrName>ppt_h</p:attrName>
                                        </p:attrNameLst>
                                      </p:cBhvr>
                                      <p:tavLst>
                                        <p:tav tm="0">
                                          <p:val>
                                            <p:fltVal val="0"/>
                                          </p:val>
                                        </p:tav>
                                        <p:tav tm="100000">
                                          <p:val>
                                            <p:strVal val="#ppt_h"/>
                                          </p:val>
                                        </p:tav>
                                      </p:tavLst>
                                    </p:anim>
                                    <p:anim calcmode="lin" valueType="num">
                                      <p:cBhvr>
                                        <p:cTn id="24"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25"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6" fill="hold">
                      <p:stCondLst>
                        <p:cond delay="indefinite"/>
                      </p:stCondLst>
                      <p:childTnLst>
                        <p:par>
                          <p:cTn id="27" fill="hold">
                            <p:stCondLst>
                              <p:cond delay="0"/>
                            </p:stCondLst>
                            <p:childTnLst>
                              <p:par>
                                <p:cTn id="28" presetID="15" presetClass="entr" presetSubtype="0"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p:cTn id="30" dur="1000" fill="hold"/>
                                        <p:tgtEl>
                                          <p:spTgt spid="6"/>
                                        </p:tgtEl>
                                        <p:attrNameLst>
                                          <p:attrName>ppt_w</p:attrName>
                                        </p:attrNameLst>
                                      </p:cBhvr>
                                      <p:tavLst>
                                        <p:tav tm="0">
                                          <p:val>
                                            <p:fltVal val="0"/>
                                          </p:val>
                                        </p:tav>
                                        <p:tav tm="100000">
                                          <p:val>
                                            <p:strVal val="#ppt_w"/>
                                          </p:val>
                                        </p:tav>
                                      </p:tavLst>
                                    </p:anim>
                                    <p:anim calcmode="lin" valueType="num">
                                      <p:cBhvr>
                                        <p:cTn id="31" dur="1000" fill="hold"/>
                                        <p:tgtEl>
                                          <p:spTgt spid="6"/>
                                        </p:tgtEl>
                                        <p:attrNameLst>
                                          <p:attrName>ppt_h</p:attrName>
                                        </p:attrNameLst>
                                      </p:cBhvr>
                                      <p:tavLst>
                                        <p:tav tm="0">
                                          <p:val>
                                            <p:fltVal val="0"/>
                                          </p:val>
                                        </p:tav>
                                        <p:tav tm="100000">
                                          <p:val>
                                            <p:strVal val="#ppt_h"/>
                                          </p:val>
                                        </p:tav>
                                      </p:tavLst>
                                    </p:anim>
                                    <p:anim calcmode="lin" valueType="num">
                                      <p:cBhvr>
                                        <p:cTn id="32"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33"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4" fill="hold">
                      <p:stCondLst>
                        <p:cond delay="indefinite"/>
                      </p:stCondLst>
                      <p:childTnLst>
                        <p:par>
                          <p:cTn id="35" fill="hold">
                            <p:stCondLst>
                              <p:cond delay="0"/>
                            </p:stCondLst>
                            <p:childTnLst>
                              <p:par>
                                <p:cTn id="36" presetID="15" presetClass="entr" presetSubtype="0" fill="hold" nodeType="clickEffect">
                                  <p:stCondLst>
                                    <p:cond delay="0"/>
                                  </p:stCondLst>
                                  <p:childTnLst>
                                    <p:set>
                                      <p:cBhvr>
                                        <p:cTn id="37" dur="1" fill="hold">
                                          <p:stCondLst>
                                            <p:cond delay="0"/>
                                          </p:stCondLst>
                                        </p:cTn>
                                        <p:tgtEl>
                                          <p:spTgt spid="2"/>
                                        </p:tgtEl>
                                        <p:attrNameLst>
                                          <p:attrName>style.visibility</p:attrName>
                                        </p:attrNameLst>
                                      </p:cBhvr>
                                      <p:to>
                                        <p:strVal val="visible"/>
                                      </p:to>
                                    </p:set>
                                    <p:anim calcmode="lin" valueType="num">
                                      <p:cBhvr>
                                        <p:cTn id="38" dur="1000" fill="hold"/>
                                        <p:tgtEl>
                                          <p:spTgt spid="2"/>
                                        </p:tgtEl>
                                        <p:attrNameLst>
                                          <p:attrName>ppt_w</p:attrName>
                                        </p:attrNameLst>
                                      </p:cBhvr>
                                      <p:tavLst>
                                        <p:tav tm="0">
                                          <p:val>
                                            <p:fltVal val="0"/>
                                          </p:val>
                                        </p:tav>
                                        <p:tav tm="100000">
                                          <p:val>
                                            <p:strVal val="#ppt_w"/>
                                          </p:val>
                                        </p:tav>
                                      </p:tavLst>
                                    </p:anim>
                                    <p:anim calcmode="lin" valueType="num">
                                      <p:cBhvr>
                                        <p:cTn id="39" dur="1000" fill="hold"/>
                                        <p:tgtEl>
                                          <p:spTgt spid="2"/>
                                        </p:tgtEl>
                                        <p:attrNameLst>
                                          <p:attrName>ppt_h</p:attrName>
                                        </p:attrNameLst>
                                      </p:cBhvr>
                                      <p:tavLst>
                                        <p:tav tm="0">
                                          <p:val>
                                            <p:fltVal val="0"/>
                                          </p:val>
                                        </p:tav>
                                        <p:tav tm="100000">
                                          <p:val>
                                            <p:strVal val="#ppt_h"/>
                                          </p:val>
                                        </p:tav>
                                      </p:tavLst>
                                    </p:anim>
                                    <p:anim calcmode="lin" valueType="num">
                                      <p:cBhvr>
                                        <p:cTn id="40"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1"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42" fill="hold">
                            <p:stCondLst>
                              <p:cond delay="1000"/>
                            </p:stCondLst>
                            <p:childTnLst>
                              <p:par>
                                <p:cTn id="43" presetID="15" presetClass="entr" presetSubtype="0" fill="hold" nodeType="afterEffect">
                                  <p:stCondLst>
                                    <p:cond delay="0"/>
                                  </p:stCondLst>
                                  <p:childTnLst>
                                    <p:set>
                                      <p:cBhvr>
                                        <p:cTn id="44" dur="1" fill="hold">
                                          <p:stCondLst>
                                            <p:cond delay="0"/>
                                          </p:stCondLst>
                                        </p:cTn>
                                        <p:tgtEl>
                                          <p:spTgt spid="2"/>
                                        </p:tgtEl>
                                        <p:attrNameLst>
                                          <p:attrName>style.visibility</p:attrName>
                                        </p:attrNameLst>
                                      </p:cBhvr>
                                      <p:to>
                                        <p:strVal val="visible"/>
                                      </p:to>
                                    </p:set>
                                    <p:anim calcmode="lin" valueType="num">
                                      <p:cBhvr>
                                        <p:cTn id="45" dur="1000" fill="hold"/>
                                        <p:tgtEl>
                                          <p:spTgt spid="2"/>
                                        </p:tgtEl>
                                        <p:attrNameLst>
                                          <p:attrName>ppt_w</p:attrName>
                                        </p:attrNameLst>
                                      </p:cBhvr>
                                      <p:tavLst>
                                        <p:tav tm="0">
                                          <p:val>
                                            <p:fltVal val="0"/>
                                          </p:val>
                                        </p:tav>
                                        <p:tav tm="100000">
                                          <p:val>
                                            <p:strVal val="#ppt_w"/>
                                          </p:val>
                                        </p:tav>
                                      </p:tavLst>
                                    </p:anim>
                                    <p:anim calcmode="lin" valueType="num">
                                      <p:cBhvr>
                                        <p:cTn id="46" dur="1000" fill="hold"/>
                                        <p:tgtEl>
                                          <p:spTgt spid="2"/>
                                        </p:tgtEl>
                                        <p:attrNameLst>
                                          <p:attrName>ppt_h</p:attrName>
                                        </p:attrNameLst>
                                      </p:cBhvr>
                                      <p:tavLst>
                                        <p:tav tm="0">
                                          <p:val>
                                            <p:fltVal val="0"/>
                                          </p:val>
                                        </p:tav>
                                        <p:tav tm="100000">
                                          <p:val>
                                            <p:strVal val="#ppt_h"/>
                                          </p:val>
                                        </p:tav>
                                      </p:tavLst>
                                    </p:anim>
                                    <p:anim calcmode="lin" valueType="num">
                                      <p:cBhvr>
                                        <p:cTn id="47"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8"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55776" y="332656"/>
            <a:ext cx="6300192" cy="369332"/>
          </a:xfrm>
          <a:prstGeom prst="rect">
            <a:avLst/>
          </a:prstGeom>
        </p:spPr>
        <p:txBody>
          <a:bodyPr wrap="square">
            <a:spAutoFit/>
          </a:bodyPr>
          <a:lstStyle/>
          <a:p>
            <a:r>
              <a:rPr lang="ru-RU" b="1" dirty="0" smtClean="0">
                <a:solidFill>
                  <a:srgbClr val="00B050"/>
                </a:solidFill>
                <a:latin typeface="Georgia" pitchFamily="18" charset="0"/>
              </a:rPr>
              <a:t>Работаем с природным материалом</a:t>
            </a:r>
            <a:endParaRPr lang="ru-RU" dirty="0"/>
          </a:p>
        </p:txBody>
      </p:sp>
      <p:pic>
        <p:nvPicPr>
          <p:cNvPr id="3" name="Рисунок 2" descr="IMG_20151109_142019.jpg"/>
          <p:cNvPicPr>
            <a:picLocks noChangeAspect="1"/>
          </p:cNvPicPr>
          <p:nvPr/>
        </p:nvPicPr>
        <p:blipFill>
          <a:blip r:embed="rId2" cstate="screen"/>
          <a:stretch>
            <a:fillRect/>
          </a:stretch>
        </p:blipFill>
        <p:spPr>
          <a:xfrm>
            <a:off x="251520" y="908720"/>
            <a:ext cx="2736304" cy="5229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Рисунок 3" descr="IMG_20151109_143021.jpg"/>
          <p:cNvPicPr>
            <a:picLocks noChangeAspect="1"/>
          </p:cNvPicPr>
          <p:nvPr/>
        </p:nvPicPr>
        <p:blipFill>
          <a:blip r:embed="rId3" cstate="screen"/>
          <a:stretch>
            <a:fillRect/>
          </a:stretch>
        </p:blipFill>
        <p:spPr>
          <a:xfrm>
            <a:off x="7308304" y="260648"/>
            <a:ext cx="1538942" cy="25649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Рисунок 4" descr="IMG_20151109_142635.jpg"/>
          <p:cNvPicPr>
            <a:picLocks noChangeAspect="1"/>
          </p:cNvPicPr>
          <p:nvPr/>
        </p:nvPicPr>
        <p:blipFill>
          <a:blip r:embed="rId4" cstate="screen"/>
          <a:stretch>
            <a:fillRect/>
          </a:stretch>
        </p:blipFill>
        <p:spPr>
          <a:xfrm>
            <a:off x="3275856" y="764704"/>
            <a:ext cx="3419872" cy="205192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Рисунок 6" descr="023.jpg"/>
          <p:cNvPicPr>
            <a:picLocks noChangeAspect="1"/>
          </p:cNvPicPr>
          <p:nvPr/>
        </p:nvPicPr>
        <p:blipFill>
          <a:blip r:embed="rId5" cstate="screen"/>
          <a:stretch>
            <a:fillRect/>
          </a:stretch>
        </p:blipFill>
        <p:spPr>
          <a:xfrm>
            <a:off x="3419872" y="3068960"/>
            <a:ext cx="2014195" cy="33569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Рисунок 8" descr="photofacefun_com_1448382727.jpg"/>
          <p:cNvPicPr>
            <a:picLocks noChangeAspect="1"/>
          </p:cNvPicPr>
          <p:nvPr/>
        </p:nvPicPr>
        <p:blipFill>
          <a:blip r:embed="rId6" cstate="screen"/>
          <a:stretch>
            <a:fillRect/>
          </a:stretch>
        </p:blipFill>
        <p:spPr>
          <a:xfrm>
            <a:off x="5940152" y="3068960"/>
            <a:ext cx="2400565" cy="32849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78">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Тема78</Template>
  <TotalTime>161</TotalTime>
  <Words>454</Words>
  <Application>Microsoft Office PowerPoint</Application>
  <PresentationFormat>Экран (4:3)</PresentationFormat>
  <Paragraphs>37</Paragraphs>
  <Slides>14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Тема78</vt:lpstr>
      <vt:lpstr>в старшей группе №3</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vector>
  </TitlesOfParts>
  <Company>Reanimator Extreme Edition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 старшей группе №3</dc:title>
  <dc:creator>Марина</dc:creator>
  <cp:lastModifiedBy>Марина</cp:lastModifiedBy>
  <cp:revision>2</cp:revision>
  <dcterms:created xsi:type="dcterms:W3CDTF">2015-11-24T14:09:47Z</dcterms:created>
  <dcterms:modified xsi:type="dcterms:W3CDTF">2015-12-03T10:56:50Z</dcterms:modified>
</cp:coreProperties>
</file>