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81" r:id="rId10"/>
    <p:sldId id="271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-5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03.12.2015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eg"/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jpeg"/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jpeg"/><Relationship Id="rId2" Type="http://schemas.openxmlformats.org/officeDocument/2006/relationships/image" Target="../media/image33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jpeg"/><Relationship Id="rId2" Type="http://schemas.openxmlformats.org/officeDocument/2006/relationships/image" Target="../media/image3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8.jpe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jpeg"/><Relationship Id="rId2" Type="http://schemas.openxmlformats.org/officeDocument/2006/relationships/image" Target="../media/image39.jpe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jpe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691680" y="476672"/>
            <a:ext cx="568863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</a:rPr>
              <a:t>Муниципальное    Бюджетное    Дошкольное </a:t>
            </a:r>
          </a:p>
          <a:p>
            <a:pPr algn="ctr"/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</a:rPr>
              <a:t>Образовательное    Учреждение</a:t>
            </a:r>
          </a:p>
          <a:p>
            <a:pPr algn="ctr"/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</a:rPr>
              <a:t>«Детский сад № 5 «Золотая рыбка»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899592" y="1700809"/>
            <a:ext cx="7776864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Многофункциональное</a:t>
            </a:r>
          </a:p>
          <a:p>
            <a:pPr algn="ctr"/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дидактическое пособие</a:t>
            </a:r>
          </a:p>
          <a:p>
            <a:pPr algn="ctr"/>
            <a:endParaRPr lang="ru-RU" sz="32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 algn="ctr"/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«Цилиндры-затейники»</a:t>
            </a:r>
          </a:p>
          <a:p>
            <a:pPr algn="ctr"/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                                                                                            </a:t>
            </a:r>
          </a:p>
          <a:p>
            <a:pPr algn="ctr"/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                                                                                             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</a:rPr>
              <a:t>Выполнила :</a:t>
            </a:r>
          </a:p>
          <a:p>
            <a:pPr algn="ctr"/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</a:rPr>
              <a:t>                                  воспитатель  1квалификационной категории</a:t>
            </a:r>
          </a:p>
          <a:p>
            <a:pPr algn="ctr"/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</a:rPr>
              <a:t>                                                                           Бугрова Анна </a:t>
            </a:r>
            <a:r>
              <a:rPr lang="ru-RU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</a:rPr>
              <a:t>Якимовна</a:t>
            </a:r>
            <a:endParaRPr lang="ru-RU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2060"/>
              </a:solidFill>
            </a:endParaRPr>
          </a:p>
          <a:p>
            <a:pPr algn="ctr"/>
            <a:endParaRPr lang="ru-RU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2060"/>
              </a:solidFill>
            </a:endParaRPr>
          </a:p>
          <a:p>
            <a:pPr algn="ctr"/>
            <a:endParaRPr lang="ru-RU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2060"/>
              </a:solidFill>
            </a:endParaRPr>
          </a:p>
          <a:p>
            <a:pPr algn="ctr"/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</a:rPr>
              <a:t>г.Богородск</a:t>
            </a:r>
          </a:p>
          <a:p>
            <a:pPr algn="ctr"/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</a:rPr>
              <a:t>2015г.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G_213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20666222">
            <a:off x="1306090" y="1375951"/>
            <a:ext cx="2951951" cy="39703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640211">
            <a:off x="5029420" y="1291436"/>
            <a:ext cx="2995553" cy="377439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IMG_204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21371" y="1484784"/>
            <a:ext cx="5757242" cy="386496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Прямоугольник 1"/>
          <p:cNvSpPr/>
          <p:nvPr/>
        </p:nvSpPr>
        <p:spPr>
          <a:xfrm>
            <a:off x="711010" y="692696"/>
            <a:ext cx="818147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dirty="0" smtClean="0">
                <a:ln w="0"/>
                <a:solidFill>
                  <a:srgbClr val="00206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Цилиндр – «Самоцветный камушек»</a:t>
            </a:r>
            <a:endParaRPr lang="ru-RU" sz="3600" b="1" cap="none" spc="0" dirty="0">
              <a:ln w="0"/>
              <a:solidFill>
                <a:srgbClr val="00206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G_206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20873908">
            <a:off x="720519" y="1234812"/>
            <a:ext cx="3359650" cy="409877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" name="Рисунок 2" descr="IMG_209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989586">
            <a:off x="4706482" y="1189546"/>
            <a:ext cx="3572854" cy="400159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G_208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75656" y="1412776"/>
            <a:ext cx="6264696" cy="36004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Прямоугольник 2"/>
          <p:cNvSpPr/>
          <p:nvPr/>
        </p:nvSpPr>
        <p:spPr>
          <a:xfrm>
            <a:off x="1004584" y="548681"/>
            <a:ext cx="7599864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dirty="0" smtClean="0">
                <a:ln w="0"/>
                <a:solidFill>
                  <a:srgbClr val="00206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1, 2, 3, 4, 5-вышли пальчики гулять!</a:t>
            </a:r>
            <a:endParaRPr lang="ru-RU" sz="3600" b="1" cap="none" spc="0" dirty="0">
              <a:ln w="0"/>
              <a:solidFill>
                <a:srgbClr val="00206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IMG_205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6300" y="1985940"/>
            <a:ext cx="4061178" cy="287009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Прямоугольник 1"/>
          <p:cNvSpPr/>
          <p:nvPr/>
        </p:nvSpPr>
        <p:spPr>
          <a:xfrm>
            <a:off x="2406982" y="620689"/>
            <a:ext cx="4901321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dirty="0" smtClean="0">
                <a:ln w="0"/>
                <a:solidFill>
                  <a:srgbClr val="00206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Цилиндр- «ОРЕШЕК»</a:t>
            </a:r>
            <a:endParaRPr lang="ru-RU" sz="3600" b="1" cap="none" spc="0" dirty="0">
              <a:ln w="0"/>
              <a:solidFill>
                <a:srgbClr val="00206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932040" y="1421058"/>
            <a:ext cx="2736304" cy="354351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G_214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21047507">
            <a:off x="1259632" y="1173482"/>
            <a:ext cx="3032045" cy="419111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724381">
            <a:off x="5158950" y="1166661"/>
            <a:ext cx="2873686" cy="385074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G_205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16200000">
            <a:off x="1615892" y="1056516"/>
            <a:ext cx="2088232" cy="366484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" name="Рисунок 2" descr="IMG_205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860032" y="1340768"/>
            <a:ext cx="2678320" cy="352199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Прямоугольник 3"/>
          <p:cNvSpPr/>
          <p:nvPr/>
        </p:nvSpPr>
        <p:spPr>
          <a:xfrm>
            <a:off x="2291534" y="548681"/>
            <a:ext cx="5160785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dirty="0" smtClean="0">
                <a:ln w="0"/>
                <a:solidFill>
                  <a:srgbClr val="00206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Цилиндр- «ЛИПУЧКА»</a:t>
            </a:r>
            <a:endParaRPr lang="ru-RU" sz="3600" b="1" cap="none" spc="0" dirty="0">
              <a:ln w="0"/>
              <a:solidFill>
                <a:srgbClr val="00206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G_209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64223" y="746702"/>
            <a:ext cx="3663226" cy="275430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714264" y="3140968"/>
            <a:ext cx="3803703" cy="254428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G_204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15616" y="973824"/>
            <a:ext cx="3888432" cy="217230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" name="Рисунок 2" descr="IMG_2047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698333" y="3140968"/>
            <a:ext cx="5675325" cy="291790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Прямоугольник 3"/>
          <p:cNvSpPr/>
          <p:nvPr/>
        </p:nvSpPr>
        <p:spPr>
          <a:xfrm>
            <a:off x="1835355" y="332657"/>
            <a:ext cx="6265037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dirty="0" smtClean="0">
                <a:ln w="0"/>
                <a:solidFill>
                  <a:srgbClr val="00206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Цилиндр – для игр с водой</a:t>
            </a:r>
            <a:endParaRPr lang="ru-RU" sz="3600" b="1" cap="none" spc="0" dirty="0">
              <a:ln w="0"/>
              <a:solidFill>
                <a:srgbClr val="00206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G_207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18228" y="620688"/>
            <a:ext cx="4315256" cy="334516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" name="Рисунок 2" descr="IMG_2074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355020" y="2924944"/>
            <a:ext cx="4090144" cy="275430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IMG_203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82390" y="1340768"/>
            <a:ext cx="6760568" cy="331400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Прямоугольник 3"/>
          <p:cNvSpPr/>
          <p:nvPr/>
        </p:nvSpPr>
        <p:spPr>
          <a:xfrm>
            <a:off x="2042173" y="548681"/>
            <a:ext cx="5266131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«Цилиндры-затейники»</a:t>
            </a:r>
            <a:endParaRPr lang="ru-RU" sz="36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G_207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20892286">
            <a:off x="494901" y="1987281"/>
            <a:ext cx="4222909" cy="266429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Рисунок 3" descr="IMG_2085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5932704">
            <a:off x="5144001" y="869340"/>
            <a:ext cx="2941483" cy="352978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Прямоугольник 2"/>
          <p:cNvSpPr/>
          <p:nvPr/>
        </p:nvSpPr>
        <p:spPr>
          <a:xfrm rot="501851">
            <a:off x="3621246" y="631119"/>
            <a:ext cx="6129301" cy="33855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1600" b="1" dirty="0" smtClean="0">
                <a:ln w="0"/>
                <a:solidFill>
                  <a:srgbClr val="00206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«Чья игрушка быстрей доплывёт до берега»</a:t>
            </a:r>
            <a:endParaRPr lang="ru-RU" sz="1600" b="1" cap="none" spc="0" dirty="0">
              <a:ln w="0"/>
              <a:solidFill>
                <a:srgbClr val="00206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 rot="20792364" flipH="1">
            <a:off x="1115616" y="1556792"/>
            <a:ext cx="2425523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b="1" dirty="0" smtClean="0">
                <a:ln w="0"/>
                <a:solidFill>
                  <a:srgbClr val="00206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«Взбиваем пенку»</a:t>
            </a:r>
            <a:endParaRPr lang="ru-RU" b="1" cap="none" spc="0" dirty="0">
              <a:ln w="0"/>
              <a:solidFill>
                <a:srgbClr val="00206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G_208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1136054">
            <a:off x="4154243" y="2143632"/>
            <a:ext cx="4116270" cy="29936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" name="Рисунок 2" descr="IMG_208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20724850">
            <a:off x="836518" y="1083060"/>
            <a:ext cx="4040097" cy="287551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IMG_205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08091" y="1628800"/>
            <a:ext cx="6183801" cy="408171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Прямоугольник 3"/>
          <p:cNvSpPr/>
          <p:nvPr/>
        </p:nvSpPr>
        <p:spPr>
          <a:xfrm>
            <a:off x="2487132" y="548681"/>
            <a:ext cx="4317116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dirty="0" smtClean="0">
                <a:ln w="0"/>
                <a:solidFill>
                  <a:srgbClr val="00206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Цилиндр- «ПУШОК»</a:t>
            </a:r>
            <a:endParaRPr lang="ru-RU" sz="3600" b="1" cap="none" spc="0" dirty="0">
              <a:ln w="0"/>
              <a:solidFill>
                <a:srgbClr val="00206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G_209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347864" y="2924944"/>
            <a:ext cx="2893779" cy="309634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21028199">
            <a:off x="899592" y="717866"/>
            <a:ext cx="2667031" cy="308042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520674">
            <a:off x="6012160" y="692696"/>
            <a:ext cx="2444526" cy="306788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G_204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19672" y="1556792"/>
            <a:ext cx="2520280" cy="364180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Прямоугольник 3"/>
          <p:cNvSpPr/>
          <p:nvPr/>
        </p:nvSpPr>
        <p:spPr>
          <a:xfrm>
            <a:off x="2164096" y="620689"/>
            <a:ext cx="5288224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dirty="0" smtClean="0">
                <a:ln w="0"/>
                <a:solidFill>
                  <a:srgbClr val="00206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Цилиндр – «БУСИНКА»</a:t>
            </a:r>
            <a:endParaRPr lang="ru-RU" sz="3600" b="1" cap="none" spc="0" dirty="0">
              <a:ln w="0"/>
              <a:solidFill>
                <a:srgbClr val="00206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16016" y="1484784"/>
            <a:ext cx="2592288" cy="383658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G_205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95368" y="1772816"/>
            <a:ext cx="5681256" cy="370114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Прямоугольник 2"/>
          <p:cNvSpPr/>
          <p:nvPr/>
        </p:nvSpPr>
        <p:spPr>
          <a:xfrm>
            <a:off x="928826" y="620689"/>
            <a:ext cx="8035661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dirty="0" smtClean="0">
                <a:ln w="0"/>
                <a:solidFill>
                  <a:srgbClr val="00206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Превращение цилиндров в коврики</a:t>
            </a:r>
            <a:endParaRPr lang="ru-RU" sz="3600" b="1" cap="none" spc="0" dirty="0">
              <a:ln w="0"/>
              <a:solidFill>
                <a:srgbClr val="00206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G_207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87722" y="911904"/>
            <a:ext cx="5112568" cy="337463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Прямоугольник 2"/>
          <p:cNvSpPr/>
          <p:nvPr/>
        </p:nvSpPr>
        <p:spPr>
          <a:xfrm>
            <a:off x="1136830" y="332657"/>
            <a:ext cx="739561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dirty="0" smtClean="0">
                <a:ln w="0"/>
                <a:solidFill>
                  <a:srgbClr val="00206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«Затейливая дорожка здоровья»</a:t>
            </a:r>
            <a:endParaRPr lang="ru-RU" sz="3600" b="1" cap="none" spc="0" dirty="0">
              <a:ln w="0"/>
              <a:solidFill>
                <a:srgbClr val="00206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 rot="10800000" flipV="1">
            <a:off x="899590" y="3971527"/>
            <a:ext cx="7488833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dirty="0" smtClean="0">
                <a:ln w="0"/>
                <a:solidFill>
                  <a:srgbClr val="00206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Желаем вам</a:t>
            </a:r>
          </a:p>
          <a:p>
            <a:pPr algn="ctr"/>
            <a:r>
              <a:rPr lang="ru-RU" sz="3600" b="1" dirty="0" smtClean="0">
                <a:ln w="0"/>
                <a:solidFill>
                  <a:srgbClr val="00206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новых творческих идей и весёлых затей!</a:t>
            </a:r>
            <a:endParaRPr lang="ru-RU" sz="3600" b="1" cap="none" spc="0" dirty="0">
              <a:ln w="0"/>
              <a:solidFill>
                <a:srgbClr val="00206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331640" y="404664"/>
            <a:ext cx="7056784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</a:rPr>
              <a:t>Данное   дидактическое  пособие носит многофункциональный характер.</a:t>
            </a:r>
          </a:p>
          <a:p>
            <a:pPr algn="ctr"/>
            <a:r>
              <a:rPr lang="ru-RU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</a:rPr>
              <a:t>Каждый цилиндр решает свою определённую задачу.</a:t>
            </a:r>
          </a:p>
          <a:p>
            <a:pPr algn="ctr"/>
            <a:r>
              <a:rPr lang="ru-RU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</a:rPr>
              <a:t>Несёт в себе </a:t>
            </a:r>
            <a:r>
              <a:rPr lang="ru-RU" sz="20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</a:rPr>
              <a:t>многовариативность</a:t>
            </a:r>
            <a:r>
              <a:rPr lang="ru-RU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</a:rPr>
              <a:t>;</a:t>
            </a:r>
            <a:r>
              <a:rPr lang="ru-RU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</a:rPr>
              <a:t> позволяет детям самостоятельно моделировать,</a:t>
            </a:r>
          </a:p>
          <a:p>
            <a:pPr algn="ctr"/>
            <a:r>
              <a:rPr lang="ru-RU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</a:rPr>
              <a:t>планировать и выполнять разнообразные действия с цилиндрами.</a:t>
            </a:r>
          </a:p>
          <a:p>
            <a:pPr algn="ctr"/>
            <a:r>
              <a:rPr lang="ru-RU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</a:rPr>
              <a:t>Пособие выполнено из бросового материала, который легко можно найти в каждом доме</a:t>
            </a:r>
          </a:p>
          <a:p>
            <a:pPr algn="ctr"/>
            <a:r>
              <a:rPr lang="ru-RU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</a:rPr>
              <a:t>(баночки из-под корма, кофе).</a:t>
            </a:r>
          </a:p>
          <a:p>
            <a:pPr algn="ctr"/>
            <a:r>
              <a:rPr lang="ru-RU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</a:rPr>
              <a:t>Для ковриков используется кожзаменитель, который легко обрабатывается.</a:t>
            </a:r>
          </a:p>
          <a:p>
            <a:pPr algn="ctr"/>
            <a:r>
              <a:rPr lang="ru-RU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</a:rPr>
              <a:t>В качестве наполнителей используется мелкий бросовый материал</a:t>
            </a:r>
          </a:p>
          <a:p>
            <a:pPr algn="ctr"/>
            <a:r>
              <a:rPr lang="ru-RU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</a:rPr>
              <a:t>(пуговицы, грецкие орехи, бусины и прочие)</a:t>
            </a:r>
          </a:p>
          <a:p>
            <a:pPr algn="ctr"/>
            <a:r>
              <a:rPr lang="ru-RU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</a:rPr>
              <a:t>Все детали легко соединяются и моделируются с помощью липучек.</a:t>
            </a:r>
            <a:endParaRPr lang="ru-RU" sz="2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548681"/>
            <a:ext cx="7992888" cy="501675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effectLst/>
              </a:rPr>
              <a:t>Цель: Развитие мелкой моторики пальцев рук и стоп ног.</a:t>
            </a:r>
          </a:p>
          <a:p>
            <a:pPr algn="ctr"/>
            <a:endParaRPr lang="ru-RU" sz="20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2060"/>
              </a:solidFill>
            </a:endParaRPr>
          </a:p>
          <a:p>
            <a:pPr algn="ctr"/>
            <a:r>
              <a:rPr lang="ru-RU" sz="2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effectLst/>
              </a:rPr>
              <a:t>Задачи: </a:t>
            </a:r>
          </a:p>
          <a:p>
            <a:pPr algn="just"/>
            <a:r>
              <a:rPr lang="ru-RU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</a:rPr>
              <a:t>-Развитие мелкой моторики через действия с разными предметами</a:t>
            </a:r>
          </a:p>
          <a:p>
            <a:pPr algn="just"/>
            <a:r>
              <a:rPr lang="ru-RU" sz="2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effectLst/>
              </a:rPr>
              <a:t>(камушки, пуговицы, карандаши, резиновые и мягкие игрушки);</a:t>
            </a:r>
          </a:p>
          <a:p>
            <a:pPr algn="just"/>
            <a:r>
              <a:rPr lang="ru-RU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</a:rPr>
              <a:t>-Обогащение тактильных ощущений через обследование предметов различной фактуры </a:t>
            </a:r>
            <a:r>
              <a:rPr lang="ru-RU" sz="2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effectLst/>
              </a:rPr>
              <a:t>(мех, резина, липучка, губка);                          </a:t>
            </a:r>
          </a:p>
          <a:p>
            <a:pPr algn="just"/>
            <a:r>
              <a:rPr lang="ru-RU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</a:rPr>
              <a:t>-Снятие мышечного напряжения;</a:t>
            </a:r>
          </a:p>
          <a:p>
            <a:pPr algn="just"/>
            <a:r>
              <a:rPr lang="ru-RU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</a:rPr>
              <a:t>-Развитие творческих способностей, фантазии и воображения;</a:t>
            </a:r>
          </a:p>
          <a:p>
            <a:pPr algn="just"/>
            <a:r>
              <a:rPr lang="ru-RU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</a:rPr>
              <a:t>-Совершенствование умений в выкладывании узоров и рисунков</a:t>
            </a:r>
          </a:p>
          <a:p>
            <a:pPr algn="just"/>
            <a:r>
              <a:rPr lang="ru-RU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</a:rPr>
              <a:t>из различных материалов (пуговиц, карандашей, камушек и прочих),</a:t>
            </a:r>
          </a:p>
          <a:p>
            <a:pPr algn="just"/>
            <a:r>
              <a:rPr lang="ru-RU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</a:rPr>
              <a:t>-Активизация речи детей;</a:t>
            </a:r>
          </a:p>
          <a:p>
            <a:pPr algn="just"/>
            <a:r>
              <a:rPr lang="ru-RU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</a:rPr>
              <a:t>-Развитие диалогической речи;</a:t>
            </a:r>
          </a:p>
          <a:p>
            <a:pPr algn="just"/>
            <a:r>
              <a:rPr lang="ru-RU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</a:rPr>
              <a:t>-Воспитание доброжелательного отношения друг к другу.</a:t>
            </a:r>
          </a:p>
          <a:p>
            <a:pPr algn="ctr"/>
            <a:endParaRPr lang="ru-RU" sz="20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 algn="ctr"/>
            <a:endParaRPr lang="ru-RU" sz="2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G_204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9108" y="1344202"/>
            <a:ext cx="3305304" cy="199716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" name="Рисунок 2" descr="IMG_204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698413" y="3284984"/>
            <a:ext cx="5675165" cy="272190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Прямоугольник 3"/>
          <p:cNvSpPr/>
          <p:nvPr/>
        </p:nvSpPr>
        <p:spPr>
          <a:xfrm>
            <a:off x="1844040" y="692696"/>
            <a:ext cx="6256351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000" b="1" dirty="0" smtClean="0">
                <a:ln w="0"/>
                <a:solidFill>
                  <a:srgbClr val="00206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Цилиндр - «КАРАНДАШ»</a:t>
            </a:r>
            <a:endParaRPr lang="ru-RU" sz="4000" b="1" cap="none" spc="0" dirty="0">
              <a:ln w="0"/>
              <a:solidFill>
                <a:srgbClr val="00206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G_209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20425305">
            <a:off x="1148755" y="798751"/>
            <a:ext cx="3437400" cy="379931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" name="Рисунок 2" descr="IMG_2089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519451">
            <a:off x="4814209" y="1196752"/>
            <a:ext cx="3404014" cy="374441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G_213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20696002">
            <a:off x="1505258" y="1137724"/>
            <a:ext cx="2835295" cy="392688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904903">
            <a:off x="5071388" y="1268997"/>
            <a:ext cx="2697924" cy="364219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G_204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5576" y="836712"/>
            <a:ext cx="3538580" cy="195501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" name="Рисунок 2" descr="IMG_204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57319" y="2780928"/>
            <a:ext cx="5741329" cy="317200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Прямоугольник 3"/>
          <p:cNvSpPr/>
          <p:nvPr/>
        </p:nvSpPr>
        <p:spPr>
          <a:xfrm>
            <a:off x="2239694" y="332657"/>
            <a:ext cx="506861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dirty="0" smtClean="0">
                <a:ln w="0"/>
                <a:solidFill>
                  <a:srgbClr val="00206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Цилиндр – «ПУГОВКА»</a:t>
            </a:r>
            <a:endParaRPr lang="ru-RU" sz="3600" b="1" cap="none" spc="0" dirty="0">
              <a:ln w="0"/>
              <a:solidFill>
                <a:srgbClr val="00206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20754818">
            <a:off x="1260367" y="908720"/>
            <a:ext cx="3526922" cy="432048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731060">
            <a:off x="5023409" y="984639"/>
            <a:ext cx="3186503" cy="393533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="" xmlns:p14="http://schemas.microsoft.com/office/powerpoint/2010/main" val="4142141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353</TotalTime>
  <Words>313</Words>
  <Application>Microsoft Office PowerPoint</Application>
  <PresentationFormat>Экран (4:3)</PresentationFormat>
  <Paragraphs>54</Paragraphs>
  <Slides>26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27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Наталья</cp:lastModifiedBy>
  <cp:revision>32</cp:revision>
  <dcterms:created xsi:type="dcterms:W3CDTF">2015-11-30T16:00:25Z</dcterms:created>
  <dcterms:modified xsi:type="dcterms:W3CDTF">2015-12-03T11:00:25Z</dcterms:modified>
</cp:coreProperties>
</file>