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19" name="Нижний колонтитул 18"/>
          <p:cNvSpPr>
            <a:spLocks noGrp="1"/>
          </p:cNvSpPr>
          <p:nvPr>
            <p:ph type="ftr" sz="quarter" idx="11"/>
          </p:nvPr>
        </p:nvSpPr>
        <p:spPr/>
        <p:txBody>
          <a:bodyPr/>
          <a:lstStyle/>
          <a:p>
            <a:endParaRPr lang="en-US"/>
          </a:p>
        </p:txBody>
      </p:sp>
      <p:sp>
        <p:nvSpPr>
          <p:cNvPr id="27" name="Номер слайда 26"/>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AF463A-BC7C-46EE-9F1E-7F377CCA4891}" type="datetimeFigureOut">
              <a:rPr lang="en-US" smtClean="0"/>
              <a:pPr/>
              <a:t>11/11/2015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077200" y="6356350"/>
            <a:ext cx="609600" cy="365125"/>
          </a:xfrm>
        </p:spPr>
        <p:txBody>
          <a:bodyPr/>
          <a:lstStyle/>
          <a:p>
            <a:fld id="{A483448D-3A78-4528-A469-B745A65DA480}" type="slidenum">
              <a:rPr lang="en-US" smtClean="0"/>
              <a:pPr/>
              <a:t>‹#›</a:t>
            </a:fld>
            <a:endParaRPr lang="en-US"/>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AF463A-BC7C-46EE-9F1E-7F377CCA4891}" type="datetimeFigureOut">
              <a:rPr lang="en-US" smtClean="0"/>
              <a:pPr/>
              <a:t>11/11/2015</a:t>
            </a:fld>
            <a:endParaRPr lang="en-US"/>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83448D-3A78-4528-A469-B745A65DA480}" type="slidenum">
              <a:rPr lang="en-US" smtClean="0"/>
              <a:pPr/>
              <a:t>‹#›</a:t>
            </a:fld>
            <a:endParaRPr lang="en-US"/>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685800"/>
            <a:ext cx="8229600" cy="563562"/>
          </a:xfrm>
        </p:spPr>
        <p:txBody>
          <a:bodyPr>
            <a:normAutofit fontScale="90000"/>
          </a:bodyPr>
          <a:lstStyle/>
          <a:p>
            <a:r>
              <a:rPr lang="ru-RU" dirty="0" smtClean="0"/>
              <a:t>        «</a:t>
            </a:r>
            <a:r>
              <a:rPr lang="ru-RU" dirty="0" smtClean="0"/>
              <a:t>Агрессивный ребенок»</a:t>
            </a:r>
            <a:br>
              <a:rPr lang="ru-RU" dirty="0" smtClean="0"/>
            </a:br>
            <a:endParaRPr lang="ru-RU" dirty="0"/>
          </a:p>
        </p:txBody>
      </p:sp>
      <p:sp>
        <p:nvSpPr>
          <p:cNvPr id="3" name="Содержимое 2"/>
          <p:cNvSpPr>
            <a:spLocks noGrp="1"/>
          </p:cNvSpPr>
          <p:nvPr>
            <p:ph idx="1"/>
          </p:nvPr>
        </p:nvSpPr>
        <p:spPr>
          <a:xfrm>
            <a:off x="533400" y="609600"/>
            <a:ext cx="8153400" cy="6019800"/>
          </a:xfrm>
        </p:spPr>
        <p:txBody>
          <a:bodyPr>
            <a:normAutofit/>
          </a:bodyPr>
          <a:lstStyle/>
          <a:p>
            <a:pPr>
              <a:buNone/>
            </a:pPr>
            <a:r>
              <a:rPr lang="ru-RU" sz="1400" dirty="0" smtClean="0"/>
              <a:t>                  Злой</a:t>
            </a:r>
            <a:r>
              <a:rPr lang="ru-RU" sz="1400" dirty="0" smtClean="0"/>
              <a:t>, агрессивный ребёнок, драчун и забияка – большое родительское огорчение, угроза благополучию детского коллектива, "гроза" дворов, но и несчастное существо, которое никто не понимает, не хочет приласкать и пожалеть. Детская агрессивность – признак внутреннего эмоционального неблагополучия, комплекс негативных переживаний, один из неадекватных способов психологической защиты.</a:t>
            </a:r>
          </a:p>
          <a:p>
            <a:pPr>
              <a:buNone/>
            </a:pPr>
            <a:r>
              <a:rPr lang="ru-RU" sz="1400" dirty="0" smtClean="0"/>
              <a:t>                  Такие </a:t>
            </a:r>
            <a:r>
              <a:rPr lang="ru-RU" sz="1400" dirty="0" smtClean="0"/>
              <a:t>дети используют любую возможность, чтобы толкать, бить, ломать, щипать. Их поведение часто носит провокационный характер. Чтобы вызвать ответное агрессивное поведение, они всегда готовы разозлить маму, воспитателя, сверстников. Они не успокоятся до тех пор, пока взрослые не "взорвутся", а дети не вступят в драку. Например, такой ребёнок будет сознательнее одеваться медленнее, отказываться мыть руки, убирать игрушки, пока не выведет маму из себя и не услышит её крик или не получит шлепок. После этого он готов заплакать и, только получив утешение и ласку от мамы, успокоится. Не правда ли очень странный способ получения внимания? Но это для данного ребёнка единственный механизм "выхода" </a:t>
            </a:r>
            <a:r>
              <a:rPr lang="ru-RU" sz="1400" dirty="0" err="1" smtClean="0"/>
              <a:t>психоэмоционального</a:t>
            </a:r>
            <a:r>
              <a:rPr lang="ru-RU" sz="1400" dirty="0" smtClean="0"/>
              <a:t> напряжения, скопившейся внутренней тревожности.</a:t>
            </a:r>
          </a:p>
          <a:p>
            <a:pPr>
              <a:buNone/>
            </a:pPr>
            <a:r>
              <a:rPr lang="ru-RU" sz="1400" dirty="0" smtClean="0"/>
              <a:t>                 В </a:t>
            </a:r>
            <a:r>
              <a:rPr lang="ru-RU" sz="1400" dirty="0" smtClean="0"/>
              <a:t>нашей жизни, к сожалению, происходит много событий, которые сами по себе могут ожесточить, озлобить, довести до отчаяния и вызвать негативные переживания. Дети чётко улавливают настроения окружающих. Поэтому родителям не стоит при ребёнке допускать обсуждение неприятностей, смотреть передачи про катастрофы и фильмы про убийство и безысходность, оценивать отрицательно поступки других, укорять и угрожать расправой обидчикам. Подобные проявления своего недовольства и обиды являются не лучшим примером для подражания и бумерангом могут вернуться в семью в "исполнении" ребёнка. Взрослые не должны удивляться, почему их ребёнок слово в слово повторяет их ругательные выражения, находится в позиции постоянного сопротивления и неприятия окружающих его людей и событий. Если вы стали замечать, что ваш ребёнок наэлектризован злостью, обзывается, дерётся, обижает и жестоко относится к животным, то первое, что вы должны сделать, это задать себе вопросы:</a:t>
            </a:r>
          </a:p>
          <a:p>
            <a:endParaRPr lang="ru-RU"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381000" y="609600"/>
            <a:ext cx="7772400" cy="6019800"/>
          </a:xfrm>
        </p:spPr>
        <p:txBody>
          <a:bodyPr>
            <a:normAutofit/>
          </a:bodyPr>
          <a:lstStyle/>
          <a:p>
            <a:pPr lvl="0" algn="just"/>
            <a:r>
              <a:rPr lang="ru-RU" sz="1400" dirty="0" smtClean="0"/>
              <a:t>Когда это началось?</a:t>
            </a:r>
          </a:p>
          <a:p>
            <a:pPr lvl="0" algn="just"/>
            <a:r>
              <a:rPr lang="ru-RU" sz="1400" dirty="0" smtClean="0"/>
              <a:t>Как ребёнок проявляет агрессию?</a:t>
            </a:r>
          </a:p>
          <a:p>
            <a:pPr lvl="0" algn="just"/>
            <a:r>
              <a:rPr lang="ru-RU" sz="1400" dirty="0" smtClean="0"/>
              <a:t>В какие моменты ребёнок проявляет агрессию?</a:t>
            </a:r>
          </a:p>
          <a:p>
            <a:pPr lvl="0" algn="just"/>
            <a:r>
              <a:rPr lang="ru-RU" sz="1400" dirty="0" smtClean="0"/>
              <a:t>Что явилось причиной агрессивности?</a:t>
            </a:r>
          </a:p>
          <a:p>
            <a:pPr lvl="0" algn="just"/>
            <a:r>
              <a:rPr lang="ru-RU" sz="1400" dirty="0" smtClean="0"/>
              <a:t>Чем вы реально можете ему помочь?</a:t>
            </a:r>
          </a:p>
          <a:p>
            <a:pPr lvl="0" algn="just"/>
            <a:r>
              <a:rPr lang="ru-RU" sz="1400" dirty="0" smtClean="0"/>
              <a:t>Что </a:t>
            </a:r>
            <a:r>
              <a:rPr lang="ru-RU" sz="1400" dirty="0" smtClean="0"/>
              <a:t>изменилось в поведении ребёнка с того времени?</a:t>
            </a:r>
          </a:p>
          <a:p>
            <a:pPr lvl="0" algn="just"/>
            <a:r>
              <a:rPr lang="ru-RU" sz="1400" dirty="0" smtClean="0"/>
              <a:t>Что </a:t>
            </a:r>
            <a:r>
              <a:rPr lang="ru-RU" sz="1400" dirty="0" smtClean="0"/>
              <a:t>на самом деле хочет ребёнок?</a:t>
            </a:r>
          </a:p>
          <a:p>
            <a:pPr algn="just">
              <a:buNone/>
            </a:pPr>
            <a:r>
              <a:rPr lang="ru-RU" sz="1400" dirty="0" smtClean="0"/>
              <a:t>      Причины </a:t>
            </a:r>
            <a:r>
              <a:rPr lang="ru-RU" sz="1400" dirty="0" smtClean="0"/>
              <a:t>агрессивности почти всегда внешние: семейное неблагополучие, лишение чего-то желаемого, разница между желаемым и возможным. Поэтому работу с агрессией своего ребёнка необходимо начать с самостоятельного анализа внутрисемейных отношений. Это будет главным шагом в решении существующей проблемы.</a:t>
            </a:r>
          </a:p>
          <a:p>
            <a:pPr algn="just">
              <a:buNone/>
            </a:pPr>
            <a:r>
              <a:rPr lang="ru-RU" sz="1400" dirty="0" smtClean="0"/>
              <a:t>       Обнаружив у своего ребёнка признаки агрессивного поведения, поиграйте с ним в игры, представленные ниже. Это можно сделать в кругу семьи, при участии близких родственников (братья, сёстры), а также с друзьями своего ребёнка.</a:t>
            </a:r>
            <a:endParaRPr lang="ru-RU" sz="1400" dirty="0" smtClean="0"/>
          </a:p>
          <a:p>
            <a:pPr algn="just">
              <a:buNone/>
            </a:pPr>
            <a:r>
              <a:rPr lang="ru-RU" sz="1400" b="1" i="1" dirty="0" smtClean="0"/>
              <a:t>       Самое </a:t>
            </a:r>
            <a:r>
              <a:rPr lang="ru-RU" sz="1400" b="1" i="1" dirty="0" smtClean="0"/>
              <a:t>главное – попробуйте раскрепоститься сами, отдайтесь игре, ведь ребёнок непременно почувствует вашу искренность и оценит это.</a:t>
            </a:r>
            <a:endParaRPr lang="ru-RU" sz="1400" dirty="0" smtClean="0"/>
          </a:p>
          <a:p>
            <a:endParaRPr lang="ru-RU"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533400" y="-1143000"/>
            <a:ext cx="8229600" cy="1143000"/>
          </a:xfrm>
        </p:spPr>
        <p:txBody>
          <a:bodyPr/>
          <a:lstStyle/>
          <a:p>
            <a:endParaRPr lang="ru-RU" dirty="0"/>
          </a:p>
        </p:txBody>
      </p:sp>
      <p:pic>
        <p:nvPicPr>
          <p:cNvPr id="4" name="Содержимое 3" descr="0684c55ef50d.jpg"/>
          <p:cNvPicPr>
            <a:picLocks noGrp="1" noChangeAspect="1"/>
          </p:cNvPicPr>
          <p:nvPr>
            <p:ph idx="1"/>
          </p:nvPr>
        </p:nvPicPr>
        <p:blipFill>
          <a:blip r:embed="rId2" cstate="print"/>
          <a:srcRect l="6250" t="37471" r="56250" b="8197"/>
          <a:stretch>
            <a:fillRect/>
          </a:stretch>
        </p:blipFill>
        <p:spPr>
          <a:xfrm>
            <a:off x="152400" y="4495800"/>
            <a:ext cx="2286000" cy="2209800"/>
          </a:xfrm>
        </p:spPr>
      </p:pic>
      <p:pic>
        <p:nvPicPr>
          <p:cNvPr id="5" name="Рисунок 4" descr="0684c55ef50d.jpg"/>
          <p:cNvPicPr>
            <a:picLocks noChangeAspect="1"/>
          </p:cNvPicPr>
          <p:nvPr/>
        </p:nvPicPr>
        <p:blipFill>
          <a:blip r:embed="rId2" cstate="print"/>
          <a:srcRect l="52500" t="20023" r="3750" b="25644"/>
          <a:stretch>
            <a:fillRect/>
          </a:stretch>
        </p:blipFill>
        <p:spPr>
          <a:xfrm>
            <a:off x="6477000" y="4495800"/>
            <a:ext cx="2667000" cy="2209800"/>
          </a:xfrm>
          <a:prstGeom prst="rect">
            <a:avLst/>
          </a:prstGeom>
        </p:spPr>
      </p:pic>
      <p:pic>
        <p:nvPicPr>
          <p:cNvPr id="6" name="Рисунок 5" descr="0684c55ef50d.jpg"/>
          <p:cNvPicPr>
            <a:picLocks noChangeAspect="1"/>
          </p:cNvPicPr>
          <p:nvPr/>
        </p:nvPicPr>
        <p:blipFill>
          <a:blip r:embed="rId2" cstate="print"/>
          <a:srcRect l="3750" t="3162" r="6250" b="79977"/>
          <a:stretch>
            <a:fillRect/>
          </a:stretch>
        </p:blipFill>
        <p:spPr>
          <a:xfrm>
            <a:off x="1905000" y="762000"/>
            <a:ext cx="5486400" cy="685800"/>
          </a:xfrm>
          <a:prstGeom prst="rect">
            <a:avLst/>
          </a:prstGeom>
        </p:spPr>
      </p:pic>
      <p:sp>
        <p:nvSpPr>
          <p:cNvPr id="1025" name="Rectangle 1"/>
          <p:cNvSpPr>
            <a:spLocks noChangeArrowheads="1"/>
          </p:cNvSpPr>
          <p:nvPr/>
        </p:nvSpPr>
        <p:spPr bwMode="auto">
          <a:xfrm>
            <a:off x="762000" y="2144494"/>
            <a:ext cx="71628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17475" algn="l"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"ВЫБИВАЕМ ПЫЛЬ"</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4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Каждому участнику даётся "пыльная подушка". Он должен, усердно колотя руками, хорошенько её "почистить".</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"ДЕТСКИЙ ФУТБОЛ"</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4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Вместо мяча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подушка. Играющие разбиваются на две команды. Количество играющих от 2-х человек. Судья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обязательно взрослый. Играть можно руками и ногами, подушку можно пинать, кидать, отнимать. Главная цель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забить в ворота гол.</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Примечание:</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 </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взрослый следит за соблюдением правил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нельзя пускать в ход руки, ноги, если нет подушки. Штрафники удаляются с поля.</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"ЧАС ТИШИНЫ И ЧАС </a:t>
            </a:r>
            <a:r>
              <a:rPr kumimoji="0" lang="ru-RU" sz="900" b="1"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МОЖНО</a:t>
            </a:r>
            <a:r>
              <a:rPr kumimoji="0" lang="ru-RU" sz="900" b="1"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4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Договоритесь с ребёнком, что иногда, когда вы устали и хотите отдохнуть, в доме будет час тишины. Ребёнок должен вести себя тихо, спокойно играть, рисовать, конструировать. Но иногда у вас будет час "можно", когда ребёнку разрешается делать почти всё: прыгать, кричать, брать мамины наряды и папины инструменты, обнимать родителей и висеть на них и т.д.</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Примечание:</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 </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"часы" можно чередовать, а можно устраивать их в разные дни, главное, чтобы они стали привычными в семье.</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533400" y="-1143000"/>
            <a:ext cx="8229600" cy="1143000"/>
          </a:xfrm>
        </p:spPr>
        <p:txBody>
          <a:bodyPr/>
          <a:lstStyle/>
          <a:p>
            <a:endParaRPr lang="ru-RU" dirty="0"/>
          </a:p>
        </p:txBody>
      </p:sp>
      <p:pic>
        <p:nvPicPr>
          <p:cNvPr id="5" name="Рисунок 4" descr="0684c55ef50d.jpg"/>
          <p:cNvPicPr>
            <a:picLocks noChangeAspect="1"/>
          </p:cNvPicPr>
          <p:nvPr/>
        </p:nvPicPr>
        <p:blipFill>
          <a:blip r:embed="rId2" cstate="print"/>
          <a:srcRect l="52500" t="20023" r="3750" b="25644"/>
          <a:stretch>
            <a:fillRect/>
          </a:stretch>
        </p:blipFill>
        <p:spPr>
          <a:xfrm>
            <a:off x="6477000" y="685800"/>
            <a:ext cx="2667000" cy="2209800"/>
          </a:xfrm>
          <a:prstGeom prst="rect">
            <a:avLst/>
          </a:prstGeom>
        </p:spPr>
      </p:pic>
      <p:pic>
        <p:nvPicPr>
          <p:cNvPr id="8" name="Содержимое 3" descr="0684c55ef50d.jpg"/>
          <p:cNvPicPr>
            <a:picLocks noGrp="1" noChangeAspect="1"/>
          </p:cNvPicPr>
          <p:nvPr>
            <p:ph idx="1"/>
          </p:nvPr>
        </p:nvPicPr>
        <p:blipFill>
          <a:blip r:embed="rId2" cstate="print"/>
          <a:srcRect l="6250" t="37471" r="56250" b="8197"/>
          <a:stretch>
            <a:fillRect/>
          </a:stretch>
        </p:blipFill>
        <p:spPr>
          <a:xfrm>
            <a:off x="152400" y="4495800"/>
            <a:ext cx="2286000" cy="2209778"/>
          </a:xfrm>
        </p:spPr>
      </p:pic>
      <p:sp>
        <p:nvSpPr>
          <p:cNvPr id="15361" name="Rectangle 1"/>
          <p:cNvSpPr>
            <a:spLocks noChangeArrowheads="1"/>
          </p:cNvSpPr>
          <p:nvPr/>
        </p:nvSpPr>
        <p:spPr bwMode="auto">
          <a:xfrm>
            <a:off x="1752600" y="152400"/>
            <a:ext cx="54102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17475" algn="l" defTabSz="914400" rtl="0" eaLnBrk="1" fontAlgn="base" latinLnBrk="0" hangingPunct="1">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"ПАДАЮЩАЯ БАШНЯ"</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5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Из подушек строится высокая башня. Задача каждого участника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штурмом взять её (запрыгнуть), издавая победные крики типа:</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 </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"А-а-а", "Ура!" и т.д. Побеждает тот, кто запрыгивает на башню, не разрушив её стены.</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Примечание:</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Каждый участник может сам себе построить башню такой высоты, которую, по его мнению, он способен покорить.</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После каждого штурма "болельщики" издают громкие крики одобрения и восхищения: "Молодец!", "Здорово!", "Победа!" и т.д.</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"ШТУРМ КРЕПОСТИ"</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5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Из попавшихся "под руку" небьющихся предметов строится крепость (тапки, стулья, кубики, одежда, книги и т.д.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всё собирается в одну большую кучу). У играющих есть "пушечное ядро" (мяч). По очереди каждый со всей силой кидает мяч во вражескую крепость. Игра продолжается, пока вся куча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"крепость" - не разлетится на куски. С каждым удачным попаданием штурмующие издают громкие победные кличи.</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"РУГАЕМСЯ ОВОЩАМИ"</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5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Предложите детям поругаться, но не плохими словами, а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овощами: "Ты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огурец", "А ты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редиска", "Ты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морковка", "А та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тыква" и т.д.</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Примечание:</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 </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Прежде, чем поругать ребёнка плохим словом, вспомните это упражнение.</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"ПО КОЧКАМ"</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5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Подушки раскладываются на полу на расстоянии, которое можно преодолеть в прыжке с некоторым усилием. Играющие </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"лягушки", живущие на болоте. Вместе на одной "кочке" капризным "лягушкам" тесно. Они запрыгивают на подушки соседей и квакают: "Ква-ква, подвинься!" Если двум "лягушкам" тесно на одной подушке, то одна из них прыгает дальше или сталкивает в "болото" соседку, и та ищет себе новую "кочку".</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Примечание:</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 </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взрослый тоже прыгает по "кочкам". Если между "лягушками" дело доходит до серьёзного конфликта, он подскакивает и помогает найти выход.</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"ЖУЖА"</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(для детей с 6 лет)</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a:t>
            </a:r>
            <a:r>
              <a:rPr kumimoji="0" lang="ru-RU" sz="900" b="0" i="0" u="none" strike="noStrike" cap="none" normalizeH="0" baseline="0" dirty="0" err="1" smtClean="0">
                <a:ln>
                  <a:noFill/>
                </a:ln>
                <a:solidFill>
                  <a:srgbClr val="464646"/>
                </a:solidFill>
                <a:effectLst/>
                <a:latin typeface="Verdana" pitchFamily="34" charset="0"/>
                <a:ea typeface="Times New Roman" pitchFamily="18" charset="0"/>
                <a:cs typeface="Times New Roman" pitchFamily="18" charset="0"/>
              </a:rPr>
              <a:t>Жужа</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сидит на стуле с полотенцем в руках. Все остальные бегают вокруг неё, строят рожицы, дразнят, дотрагиваются до неё, щекочут. "</a:t>
            </a:r>
            <a:r>
              <a:rPr kumimoji="0" lang="ru-RU" sz="900" b="0" i="0" u="none" strike="noStrike" cap="none" normalizeH="0" baseline="0" dirty="0" err="1" smtClean="0">
                <a:ln>
                  <a:noFill/>
                </a:ln>
                <a:solidFill>
                  <a:srgbClr val="464646"/>
                </a:solidFill>
                <a:effectLst/>
                <a:latin typeface="Verdana" pitchFamily="34" charset="0"/>
                <a:ea typeface="Times New Roman" pitchFamily="18" charset="0"/>
                <a:cs typeface="Times New Roman" pitchFamily="18" charset="0"/>
              </a:rPr>
              <a:t>Жужа</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терпит, но когда ей всё это надоедает, она вскакивает</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 </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 и начинает гоняться за "обидчиками" вокруг стула, стараясь отхлестать их полотенцем по спинам.</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117475" algn="l" defTabSz="914400" rtl="0" eaLnBrk="0" fontAlgn="base" latinLnBrk="0" hangingPunct="0">
              <a:lnSpc>
                <a:spcPct val="100000"/>
              </a:lnSpc>
              <a:spcBef>
                <a:spcPct val="0"/>
              </a:spcBef>
              <a:spcAft>
                <a:spcPct val="0"/>
              </a:spcAft>
              <a:buClrTx/>
              <a:buSzTx/>
              <a:buFontTx/>
              <a:buNone/>
              <a:tabLst/>
            </a:pPr>
            <a:r>
              <a:rPr kumimoji="0" lang="ru-RU" sz="900" b="1"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Примечание:</a:t>
            </a:r>
            <a:r>
              <a:rPr kumimoji="0" lang="ru-RU" sz="900" b="0" i="0" u="none" strike="noStrike" cap="none" normalizeH="0" baseline="0" dirty="0" smtClean="0">
                <a:ln>
                  <a:noFill/>
                </a:ln>
                <a:solidFill>
                  <a:srgbClr val="464646"/>
                </a:solidFill>
                <a:effectLst/>
                <a:latin typeface="Calibri"/>
                <a:ea typeface="Times New Roman" pitchFamily="18" charset="0"/>
                <a:cs typeface="Times New Roman" pitchFamily="18" charset="0"/>
              </a:rPr>
              <a:t> </a:t>
            </a:r>
            <a:r>
              <a:rPr kumimoji="0" lang="ru-RU" sz="900" b="0" i="0" u="none" strike="noStrike" cap="none" normalizeH="0" baseline="0" dirty="0" smtClean="0">
                <a:ln>
                  <a:noFill/>
                </a:ln>
                <a:solidFill>
                  <a:srgbClr val="464646"/>
                </a:solidFill>
                <a:effectLst/>
                <a:latin typeface="Verdana" pitchFamily="34" charset="0"/>
                <a:ea typeface="Times New Roman" pitchFamily="18" charset="0"/>
                <a:cs typeface="Times New Roman" pitchFamily="18" charset="0"/>
              </a:rPr>
              <a:t>взрослый следит за формой выражения "дразнилок". Они не должны быть обидными и болезненными</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TotalTime>
  <Words>621</Words>
  <Application>Microsoft Office PowerPoint</Application>
  <PresentationFormat>Экран (4:3)</PresentationFormat>
  <Paragraphs>47</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Поток</vt:lpstr>
      <vt:lpstr>        «Агрессивный ребенок» </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ASUS</dc:creator>
  <cp:lastModifiedBy>ASUS</cp:lastModifiedBy>
  <cp:revision>6</cp:revision>
  <dcterms:created xsi:type="dcterms:W3CDTF">2015-11-09T12:05:39Z</dcterms:created>
  <dcterms:modified xsi:type="dcterms:W3CDTF">2015-11-11T15:44:25Z</dcterms:modified>
</cp:coreProperties>
</file>