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9"/>
  </p:notesMasterIdLst>
  <p:sldIdLst>
    <p:sldId id="257" r:id="rId3"/>
    <p:sldId id="258" r:id="rId4"/>
    <p:sldId id="259" r:id="rId5"/>
    <p:sldId id="288" r:id="rId6"/>
    <p:sldId id="260" r:id="rId7"/>
    <p:sldId id="262" r:id="rId8"/>
    <p:sldId id="263" r:id="rId9"/>
    <p:sldId id="264" r:id="rId10"/>
    <p:sldId id="266" r:id="rId11"/>
    <p:sldId id="267" r:id="rId12"/>
    <p:sldId id="283" r:id="rId13"/>
    <p:sldId id="274" r:id="rId14"/>
    <p:sldId id="276" r:id="rId15"/>
    <p:sldId id="279" r:id="rId16"/>
    <p:sldId id="285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93"/>
    <a:srgbClr val="75FF93"/>
    <a:srgbClr val="9BFFB0"/>
    <a:srgbClr val="684500"/>
    <a:srgbClr val="FFC247"/>
    <a:srgbClr val="D68F00"/>
    <a:srgbClr val="8E5F00"/>
    <a:srgbClr val="006600"/>
    <a:srgbClr val="00EA32"/>
    <a:srgbClr val="D08B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497" autoAdjust="0"/>
    <p:restoredTop sz="94660"/>
  </p:normalViewPr>
  <p:slideViewPr>
    <p:cSldViewPr>
      <p:cViewPr varScale="1">
        <p:scale>
          <a:sx n="68" d="100"/>
          <a:sy n="68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1364A-C481-4891-B710-1180536B175F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67F93-3777-4416-82A9-5675D4562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67F93-3777-4416-82A9-5675D4562CA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3322-FE25-4E96-8DFE-E56122CC1E3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9990-D63C-4781-85FF-07BA4D75F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81F3BD-07AE-45C3-821A-75E1DBEEF82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1F3BD-07AE-45C3-821A-75E1DBEEF82D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FFC000"/>
            </a:gs>
            <a:gs pos="35000">
              <a:srgbClr val="FF6600"/>
            </a:gs>
            <a:gs pos="76000">
              <a:srgbClr val="FFC000"/>
            </a:gs>
            <a:gs pos="95000">
              <a:srgbClr val="FF6600"/>
            </a:gs>
            <a:gs pos="99000">
              <a:srgbClr val="C0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3093976"/>
            <a:ext cx="871543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250033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600" i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i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lang="ru-RU" sz="3200" b="1" i="1" dirty="0" smtClean="0"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азвитие </a:t>
            </a:r>
            <a:r>
              <a:rPr lang="ru-RU" sz="3200" b="1" i="1" dirty="0" smtClean="0"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мелкой моторики </a:t>
            </a:r>
            <a:r>
              <a:rPr lang="ru-RU" sz="3200" b="1" i="1" dirty="0" smtClean="0"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рук </a:t>
            </a:r>
            <a:br>
              <a:rPr lang="ru-RU" sz="3200" b="1" i="1" dirty="0" smtClean="0"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200" b="1" i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lang="ru-RU" sz="3200" b="1" i="1" dirty="0" smtClean="0"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детей в старшей логопедической группе</a:t>
            </a:r>
            <a:r>
              <a:rPr lang="ru-RU" sz="3200" i="1" dirty="0" smtClean="0"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(Нетрадиционные игровые приёмы)</a:t>
            </a:r>
            <a:r>
              <a:rPr lang="ru-RU" sz="36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3786190"/>
            <a:ext cx="8372476" cy="2143140"/>
          </a:xfrm>
        </p:spPr>
        <p:txBody>
          <a:bodyPr>
            <a:normAutofit fontScale="85000" lnSpcReduction="10000"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i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Представление,  что   при  любом   двигательном   тренинге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i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упражняются    не   руки,   а    мозг,    вначале    казалось парадоксальным  и  с  трудом  проникло  в  сознание  педагогов.</a:t>
            </a: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800" i="1" dirty="0" smtClean="0"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i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/Н.А.Бернштейн/</a:t>
            </a:r>
            <a:endParaRPr lang="ru-RU" dirty="0"/>
          </a:p>
        </p:txBody>
      </p:sp>
      <p:pic>
        <p:nvPicPr>
          <p:cNvPr id="8" name="Рисунок 7" descr="C:\Documents and Settings\Admin\Рабочий стол\h28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9049761">
            <a:off x="719921" y="5295213"/>
            <a:ext cx="1228752" cy="917315"/>
          </a:xfrm>
          <a:prstGeom prst="rect">
            <a:avLst/>
          </a:prstGeom>
          <a:noFill/>
        </p:spPr>
      </p:pic>
      <p:pic>
        <p:nvPicPr>
          <p:cNvPr id="9" name="Рисунок 8" descr="C:\Documents and Settings\Admin\Рабочий стол\h27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410742">
            <a:off x="3070981" y="5730042"/>
            <a:ext cx="928694" cy="1000132"/>
          </a:xfrm>
          <a:prstGeom prst="rect">
            <a:avLst/>
          </a:prstGeom>
          <a:noFill/>
        </p:spPr>
      </p:pic>
      <p:pic>
        <p:nvPicPr>
          <p:cNvPr id="11" name="Рисунок 10" descr="C:\Documents and Settings\Admin\Рабочий стол\h28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5915693">
            <a:off x="6037102" y="-22831"/>
            <a:ext cx="1228752" cy="917315"/>
          </a:xfrm>
          <a:prstGeom prst="rect">
            <a:avLst/>
          </a:prstGeom>
          <a:noFill/>
        </p:spPr>
      </p:pic>
      <p:pic>
        <p:nvPicPr>
          <p:cNvPr id="12" name="Рисунок 11" descr="C:\Documents and Settings\Admin\Рабочий стол\h28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42457">
            <a:off x="7220778" y="5646108"/>
            <a:ext cx="1228752" cy="917315"/>
          </a:xfrm>
          <a:prstGeom prst="rect">
            <a:avLst/>
          </a:prstGeom>
          <a:noFill/>
        </p:spPr>
      </p:pic>
      <p:pic>
        <p:nvPicPr>
          <p:cNvPr id="13" name="Рисунок 12" descr="C:\Documents and Settings\Admin\Рабочий стол\h28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9049761">
            <a:off x="5006200" y="2866321"/>
            <a:ext cx="1228752" cy="917315"/>
          </a:xfrm>
          <a:prstGeom prst="rect">
            <a:avLst/>
          </a:prstGeom>
          <a:noFill/>
        </p:spPr>
      </p:pic>
      <p:pic>
        <p:nvPicPr>
          <p:cNvPr id="14" name="Рисунок 13" descr="C:\Documents and Settings\Admin\Рабочий стол\h27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275621">
            <a:off x="717042" y="-37721"/>
            <a:ext cx="928694" cy="1000132"/>
          </a:xfrm>
          <a:prstGeom prst="rect">
            <a:avLst/>
          </a:prstGeom>
          <a:noFill/>
        </p:spPr>
      </p:pic>
      <p:pic>
        <p:nvPicPr>
          <p:cNvPr id="15" name="Рисунок 14" descr="C:\Documents and Settings\Admin\Рабочий стол\h27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833967">
            <a:off x="714348" y="2571744"/>
            <a:ext cx="928694" cy="1000132"/>
          </a:xfrm>
          <a:prstGeom prst="rect">
            <a:avLst/>
          </a:prstGeom>
          <a:noFill/>
        </p:spPr>
      </p:pic>
      <p:pic>
        <p:nvPicPr>
          <p:cNvPr id="16" name="Рисунок 15" descr="C:\Documents and Settings\Admin\Рабочий стол\h27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4929198"/>
            <a:ext cx="928694" cy="1000132"/>
          </a:xfrm>
          <a:prstGeom prst="rect">
            <a:avLst/>
          </a:prstGeom>
          <a:noFill/>
        </p:spPr>
      </p:pic>
      <p:pic>
        <p:nvPicPr>
          <p:cNvPr id="17" name="Рисунок 16" descr="C:\Documents and Settings\Admin\Рабочий стол\h27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24" y="1857364"/>
            <a:ext cx="928694" cy="100013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F9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254951"/>
            <a:ext cx="8715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Массаж грецкими орехами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каштанами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061"/>
          <p:cNvPicPr/>
          <p:nvPr/>
        </p:nvPicPr>
        <p:blipFill>
          <a:blip r:embed="rId2" cstate="email">
            <a:duotone>
              <a:prstClr val="black"/>
              <a:srgbClr val="6FF97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85852" y="1428736"/>
            <a:ext cx="1260000" cy="1188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Рисунок 3" descr="049"/>
          <p:cNvPicPr/>
          <p:nvPr/>
        </p:nvPicPr>
        <p:blipFill>
          <a:blip r:embed="rId3" cstate="email">
            <a:duotone>
              <a:prstClr val="black"/>
              <a:srgbClr val="6FF97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5400000">
            <a:off x="4074182" y="2355182"/>
            <a:ext cx="864000" cy="144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 descr="047"/>
          <p:cNvPicPr/>
          <p:nvPr/>
        </p:nvPicPr>
        <p:blipFill>
          <a:blip r:embed="rId4" cstate="email">
            <a:duotone>
              <a:prstClr val="black"/>
              <a:srgbClr val="6FF972">
                <a:tint val="45000"/>
                <a:satMod val="400000"/>
              </a:srgbClr>
            </a:duotone>
          </a:blip>
          <a:srcRect l="5836" r="5902"/>
          <a:stretch>
            <a:fillRect/>
          </a:stretch>
        </p:blipFill>
        <p:spPr bwMode="auto">
          <a:xfrm>
            <a:off x="3857620" y="1071546"/>
            <a:ext cx="1260000" cy="1188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 descr="046"/>
          <p:cNvPicPr/>
          <p:nvPr/>
        </p:nvPicPr>
        <p:blipFill>
          <a:blip r:embed="rId5" cstate="email">
            <a:duotone>
              <a:prstClr val="black"/>
              <a:srgbClr val="6FF97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429388" y="1500174"/>
            <a:ext cx="1260000" cy="1188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 descr="048"/>
          <p:cNvPicPr/>
          <p:nvPr/>
        </p:nvPicPr>
        <p:blipFill>
          <a:blip r:embed="rId6" cstate="email">
            <a:duotone>
              <a:prstClr val="black"/>
              <a:srgbClr val="6FF97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85852" y="3500438"/>
            <a:ext cx="1260000" cy="1188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 descr="062"/>
          <p:cNvPicPr/>
          <p:nvPr/>
        </p:nvPicPr>
        <p:blipFill>
          <a:blip r:embed="rId7" cstate="email">
            <a:duotone>
              <a:prstClr val="black"/>
              <a:srgbClr val="6FF97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57620" y="3929066"/>
            <a:ext cx="1260000" cy="1188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Рисунок 8" descr="050"/>
          <p:cNvPicPr/>
          <p:nvPr/>
        </p:nvPicPr>
        <p:blipFill>
          <a:blip r:embed="rId8" cstate="email">
            <a:duotone>
              <a:prstClr val="black"/>
              <a:srgbClr val="6FF97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57950" y="3571876"/>
            <a:ext cx="1260000" cy="1188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14282" y="5288340"/>
            <a:ext cx="85725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 катаю мой орех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Чтобы стал круглее всех.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5000636"/>
            <a:ext cx="1190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75000"/>
              </a:schemeClr>
            </a:gs>
            <a:gs pos="89000">
              <a:schemeClr val="accent5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Nik\Desktop\презентация к игре\CIMG54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500174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571472" y="4572008"/>
            <a:ext cx="80010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Я с катушечкой играю, </a:t>
            </a:r>
          </a:p>
          <a:p>
            <a:r>
              <a:rPr lang="ru-RU" sz="2800" dirty="0" smtClean="0">
                <a:latin typeface="Monotype Corsiva" pitchFamily="66" charset="0"/>
              </a:rPr>
              <a:t>                 свои пальцы развиваю. </a:t>
            </a:r>
          </a:p>
          <a:p>
            <a:r>
              <a:rPr lang="ru-RU" sz="2800" dirty="0" smtClean="0">
                <a:latin typeface="Monotype Corsiva" pitchFamily="66" charset="0"/>
              </a:rPr>
              <a:t>                                    Ты катушечка держись,</a:t>
            </a:r>
          </a:p>
          <a:p>
            <a:r>
              <a:rPr lang="ru-RU" sz="2800" dirty="0" smtClean="0">
                <a:latin typeface="Monotype Corsiva" pitchFamily="66" charset="0"/>
              </a:rPr>
              <a:t>                                                       с моих пальцев не свались.</a:t>
            </a:r>
          </a:p>
          <a:p>
            <a:endParaRPr lang="ru-RU" dirty="0"/>
          </a:p>
        </p:txBody>
      </p:sp>
      <p:pic>
        <p:nvPicPr>
          <p:cNvPr id="41987" name="Picture 3" descr="C:\Users\Nik\Desktop\презентация к игре\CIMG54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1500174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214282" y="285728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Игры с катушками.</a:t>
            </a:r>
            <a:endParaRPr lang="ru-RU" sz="2800" b="1" i="1" dirty="0">
              <a:latin typeface="Georg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8E5F00"/>
            </a:gs>
            <a:gs pos="89000">
              <a:srgbClr val="FFC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135664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Использование бельевых прищепок .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714348" y="4357694"/>
            <a:ext cx="79296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«Если кто-то с места сдвинется,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На него котенок кинется.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Если что-нибудь покатится,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За него котенок схватится.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Прыг-скок! Цап-царап!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     Не уйдешь от наших лап!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2772" name="Picture 4" descr="C:\Users\Nik\Desktop\презентация к игре\CIMG54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785926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2773" name="Picture 5" descr="C:\Users\Nik\Desktop\презентация к игре\CIMG54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785926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87699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Поочередно «кусать»  ногтевые фаланги прищепками: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3571876"/>
            <a:ext cx="90728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9" name="Рисунок 1" descr="прищепки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40" y="1785926"/>
            <a:ext cx="923925" cy="885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50000"/>
              </a:schemeClr>
            </a:gs>
            <a:gs pos="89000">
              <a:schemeClr val="accent3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71546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Прежде </a:t>
            </a:r>
            <a:r>
              <a:rPr lang="ru-RU" sz="2800" dirty="0">
                <a:latin typeface="Monotype Corsiva" pitchFamily="66" charset="0"/>
              </a:rPr>
              <a:t>чем игру начать</a:t>
            </a:r>
          </a:p>
          <a:p>
            <a:r>
              <a:rPr lang="ru-RU" sz="2800" dirty="0" smtClean="0">
                <a:latin typeface="Monotype Corsiva" pitchFamily="66" charset="0"/>
              </a:rPr>
              <a:t>             Надо </a:t>
            </a:r>
            <a:r>
              <a:rPr lang="ru-RU" sz="2800" dirty="0">
                <a:latin typeface="Monotype Corsiva" pitchFamily="66" charset="0"/>
              </a:rPr>
              <a:t>пальчику сказать:</a:t>
            </a:r>
          </a:p>
          <a:p>
            <a:r>
              <a:rPr lang="ru-RU" sz="2800" dirty="0" smtClean="0">
                <a:latin typeface="Monotype Corsiva" pitchFamily="66" charset="0"/>
              </a:rPr>
              <a:t>                       -</a:t>
            </a:r>
            <a:r>
              <a:rPr lang="ru-RU" sz="2800" dirty="0">
                <a:latin typeface="Monotype Corsiva" pitchFamily="66" charset="0"/>
              </a:rPr>
              <a:t>пальчик, пальчик мой хороший,</a:t>
            </a:r>
          </a:p>
          <a:p>
            <a:r>
              <a:rPr lang="ru-RU" sz="2800" dirty="0" smtClean="0">
                <a:latin typeface="Monotype Corsiva" pitchFamily="66" charset="0"/>
              </a:rPr>
              <a:t>                                     Ты </a:t>
            </a:r>
            <a:r>
              <a:rPr lang="ru-RU" sz="2800" dirty="0">
                <a:latin typeface="Monotype Corsiva" pitchFamily="66" charset="0"/>
              </a:rPr>
              <a:t>прижми к столу горошек,</a:t>
            </a:r>
          </a:p>
          <a:p>
            <a:r>
              <a:rPr lang="ru-RU" sz="2800" dirty="0" smtClean="0">
                <a:latin typeface="Monotype Corsiva" pitchFamily="66" charset="0"/>
              </a:rPr>
              <a:t>                                                  Покрути </a:t>
            </a:r>
            <a:r>
              <a:rPr lang="ru-RU" sz="2800" dirty="0">
                <a:latin typeface="Monotype Corsiva" pitchFamily="66" charset="0"/>
              </a:rPr>
              <a:t>и покатай</a:t>
            </a:r>
          </a:p>
          <a:p>
            <a:r>
              <a:rPr lang="ru-RU" sz="2800" dirty="0" smtClean="0">
                <a:latin typeface="Monotype Corsiva" pitchFamily="66" charset="0"/>
              </a:rPr>
              <a:t>                                                                    И </a:t>
            </a:r>
            <a:r>
              <a:rPr lang="ru-RU" sz="2800" dirty="0">
                <a:latin typeface="Monotype Corsiva" pitchFamily="66" charset="0"/>
              </a:rPr>
              <a:t>другому передай.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1429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Игры с крупами.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35841" name="Picture 1" descr="C:\Users\Nik\Desktop\презентация к игре\CIMG55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3571876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75000"/>
              </a:schemeClr>
            </a:gs>
            <a:gs pos="89000">
              <a:schemeClr val="accent4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21537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atin typeface="Georgia" pitchFamily="18" charset="0"/>
              </a:rPr>
              <a:t>«Прятки» </a:t>
            </a:r>
            <a:endParaRPr lang="ru-RU" sz="3600" b="1" i="1" dirty="0" smtClean="0">
              <a:latin typeface="Georgia" pitchFamily="18" charset="0"/>
            </a:endParaRPr>
          </a:p>
          <a:p>
            <a:pPr algn="ctr"/>
            <a:endParaRPr lang="ru-RU" b="1" i="1" dirty="0">
              <a:latin typeface="Georgia" pitchFamily="18" charset="0"/>
            </a:endParaRPr>
          </a:p>
          <a:p>
            <a:pPr algn="just"/>
            <a:r>
              <a:rPr lang="ru-RU" sz="2800" i="1" dirty="0">
                <a:latin typeface="Monotype Corsiva" pitchFamily="66" charset="0"/>
              </a:rPr>
              <a:t>Мелко нарвать бумагу (путём отщипывания  от листа) и спрятать </a:t>
            </a:r>
            <a:r>
              <a:rPr lang="ru-RU" sz="2800" i="1" dirty="0" smtClean="0">
                <a:latin typeface="Monotype Corsiva" pitchFamily="66" charset="0"/>
              </a:rPr>
              <a:t>мишку, ёлочку под снегом.</a:t>
            </a:r>
            <a:endParaRPr lang="ru-RU" sz="2800" i="1" dirty="0">
              <a:latin typeface="Monotype Corsiva" pitchFamily="66" charset="0"/>
            </a:endParaRPr>
          </a:p>
        </p:txBody>
      </p:sp>
      <p:pic>
        <p:nvPicPr>
          <p:cNvPr id="4098" name="Picture 2" descr="C:\Users\Nik\Desktop\CIMG55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5295008" y="2705992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099" name="Picture 3" descr="C:\Users\Nik\Desktop\CIMG55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786058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-142908" y="1"/>
            <a:ext cx="928690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Пластилинография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 Вместо красок – пластилин. Еще больше укрепит пальчики и подготовит их к письму рисование… пластилином. На картонную основу нужно нанести простой рисунок, а затем отщипывать маленькие кусочки пластилина и размазывать их пальчиками по рисунку, как будто закрашивая.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429084"/>
            <a:ext cx="2790739" cy="242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13781">
            <a:off x="0" y="2428868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61357">
            <a:off x="6302875" y="2242624"/>
            <a:ext cx="27146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214554"/>
            <a:ext cx="300505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rgbClr val="684500"/>
            </a:gs>
            <a:gs pos="89000">
              <a:srgbClr val="FFDB9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14282" y="275846"/>
            <a:ext cx="871543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Песочная терапия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– игры с песком позитивно влияют на эмоциональное самочувствие детей, снимает психическое напряжение.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7890" name="Picture 2" descr="C:\Users\Nik\Desktop\презентация к игре\CIMG54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000240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Прямоугольник 3"/>
          <p:cNvSpPr/>
          <p:nvPr/>
        </p:nvSpPr>
        <p:spPr>
          <a:xfrm>
            <a:off x="428596" y="4714884"/>
            <a:ext cx="3571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«Посади картофель (фасоль)»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Дети делают ямки в песке и «сажают» картофель.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4714884"/>
            <a:ext cx="3429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Пальцы крепко мы сжимаем,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Чтоб песок не высыпался,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Чтоб в руках у нас остался.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(крепко сжимают кулаки)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Пальцы разжимаем,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Песочек высыпаем.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1026" name="Picture 2" descr="F:\DCIM\131___01\IMG_17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928802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FFFF00"/>
            </a:gs>
            <a:gs pos="82000">
              <a:srgbClr val="08DA0D"/>
            </a:gs>
            <a:gs pos="100000">
              <a:srgbClr val="6FF97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571480"/>
            <a:ext cx="8715436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/>
              <a:t>Польза мелкой моторики в том, что ребёнок пальчиками ощущает предметы, импульсы от этих ощущений идут в мозг, а  центры головного мозга, отвечающие за движения пальчиков располагаются очень близко с центрами, отвечающими за речь.</a:t>
            </a:r>
          </a:p>
          <a:p>
            <a:r>
              <a:rPr lang="ru-RU" sz="2400" b="1" dirty="0" smtClean="0"/>
              <a:t>Следовательно </a:t>
            </a:r>
            <a:r>
              <a:rPr lang="ru-RU" sz="2400" dirty="0" smtClean="0"/>
              <a:t>– плодотворное развитие мелкой моторики улучшает речь. </a:t>
            </a:r>
            <a:endParaRPr lang="ru-RU" sz="2400" smtClean="0"/>
          </a:p>
          <a:p>
            <a:r>
              <a:rPr lang="ru-RU" sz="2400" smtClean="0"/>
              <a:t>Получается</a:t>
            </a:r>
            <a:r>
              <a:rPr lang="ru-RU" sz="2400" dirty="0" smtClean="0"/>
              <a:t>, что пока ребёнок работает пальчиками и ручками – активизируются речевые зоны.</a:t>
            </a:r>
          </a:p>
          <a:p>
            <a:r>
              <a:rPr lang="ru-RU" sz="2400" dirty="0" smtClean="0"/>
              <a:t>Тренировка ручной ловкости способствует также развитию таких необходимых умений и качеств, как подготовка руки к письму.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4714884"/>
            <a:ext cx="2152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h28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049761">
            <a:off x="719919" y="5646107"/>
            <a:ext cx="1228752" cy="917315"/>
          </a:xfrm>
          <a:prstGeom prst="rect">
            <a:avLst/>
          </a:prstGeom>
          <a:noFill/>
        </p:spPr>
      </p:pic>
      <p:pic>
        <p:nvPicPr>
          <p:cNvPr id="6" name="Рисунок 5" descr="C:\Documents and Settings\Admin\Рабочий стол\h28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277028">
            <a:off x="7224480" y="4424222"/>
            <a:ext cx="1228752" cy="9173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4AF84E"/>
            </a:gs>
            <a:gs pos="100000">
              <a:srgbClr val="006600"/>
            </a:gs>
            <a:gs pos="99000">
              <a:srgbClr val="008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0"/>
            <a:ext cx="892971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2800" i="1" dirty="0" smtClean="0"/>
              <a:t>На основе проведённых опытов</a:t>
            </a:r>
            <a:r>
              <a:rPr lang="ru-RU" sz="2800" dirty="0" smtClean="0"/>
              <a:t> </a:t>
            </a:r>
            <a:r>
              <a:rPr lang="ru-RU" sz="2800" i="1" dirty="0" smtClean="0"/>
              <a:t>и обследования большого количества детей была выявлена следующая закономерность: </a:t>
            </a:r>
            <a:endParaRPr lang="ru-RU" sz="2800" dirty="0" smtClean="0"/>
          </a:p>
          <a:p>
            <a:pPr lvl="0">
              <a:buFont typeface="Wingdings" pitchFamily="2" charset="2"/>
              <a:buChar char="q"/>
            </a:pPr>
            <a:r>
              <a:rPr lang="ru-RU" sz="2800" dirty="0" smtClean="0"/>
              <a:t> если развитие движений пальцев соответствует возрасту, то и речь находится в пределах нормы; </a:t>
            </a:r>
          </a:p>
          <a:p>
            <a:pPr lvl="0">
              <a:buFont typeface="Wingdings" pitchFamily="2" charset="2"/>
              <a:buChar char="q"/>
            </a:pPr>
            <a:r>
              <a:rPr lang="ru-RU" sz="2800" dirty="0" smtClean="0"/>
              <a:t> если развитие движений пальцев отстаёт, задерживается и речевое развитие, хотя общая моторика при этом может быть нормальной и даже выше нормы. (Л.В.Фомина)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MP90042279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86446" y="3857628"/>
            <a:ext cx="2520000" cy="252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 descr="MP9004097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71604" y="4071942"/>
            <a:ext cx="2000264" cy="252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4313" y="1143000"/>
            <a:ext cx="8715375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Конструирование из кубиков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313" y="1857375"/>
            <a:ext cx="8715375" cy="6429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Составление предметных разрезных картинок, </a:t>
            </a:r>
            <a:r>
              <a:rPr lang="ru-RU" b="1" dirty="0" err="1">
                <a:solidFill>
                  <a:srgbClr val="002060"/>
                </a:solidFill>
              </a:rPr>
              <a:t>пазлов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313" y="2571750"/>
            <a:ext cx="8715375" cy="6429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Складывание и выкладывание различных   фигур, букв и других изображений из счетных палочек, спичек, камушков, крупы и др.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313" y="3286125"/>
            <a:ext cx="8715375" cy="6429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Обведение контуров предметных изображений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313" y="4000500"/>
            <a:ext cx="8715375" cy="6429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Штриховка и раскрашивание контурных изображений предметов простым и цветными карандашами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214313" y="214313"/>
            <a:ext cx="8786812" cy="1000125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latin typeface="Constantia" pitchFamily="18" charset="0"/>
              </a:rPr>
              <a:t>Игры и упражнения для развития мелкой моторики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4313" y="4714875"/>
            <a:ext cx="8715375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Работа с мозаикой, пластилином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4313" y="5429250"/>
            <a:ext cx="8715375" cy="6429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Вырезание различных фигур, полосок по контурам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9388" y="6215063"/>
            <a:ext cx="8715375" cy="6429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Пальчиковые и словесные игры, пальчиковая гимнастика, считалки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accent4">
                <a:lumMod val="40000"/>
                <a:lumOff val="60000"/>
              </a:schemeClr>
            </a:gs>
            <a:gs pos="99000">
              <a:schemeClr val="accent4">
                <a:lumMod val="75000"/>
              </a:schemeClr>
            </a:gs>
            <a:gs pos="97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285728"/>
            <a:ext cx="842968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Пальчиковый игротренинг  с использованием нетрадиционных  игровых  приёмов: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создаёт  благоприятный эмоциональный фон;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развивает умение подражать взрослому, действовать по      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словесной инструкции, осуществляя контроль за своими действиями;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повышает речевую активность ребенка.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 ребёнка концентрировать свое внимание и правильно его распределять.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развивает память (так как ребенок учится запоминать определенные положения рук и последовательность движений).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внимание;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тактильную чувствительность;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Пальцы и кисти приобретают силу, хорошую подвижность и гибкость, что облегчит овладение  навыком  письма.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4282" y="0"/>
            <a:ext cx="8715436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Игры с элементами 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самомассажа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Научно доказано, что проекция ладони связана с зонами коры головного мозга, отвечающими за развитие речи. Таким образом, воздействуя на ладони и пальцы рук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массажером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возбуждаем, пробуждаем, заставляем работать зоны речевой активности.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 ребенка повышается тонус мышц, происходит прилив крови к конечностям. Вследствие этого происходит улучшение мелкой моторики и чувствительности конечностей ребенка.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Для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самомассажа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пальцев рук используются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Су-джок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массажёры: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массажные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мячики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;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массажные шарики;</a:t>
            </a:r>
            <a:r>
              <a:rPr lang="ru-RU" sz="1600" dirty="0" smtClean="0">
                <a:ea typeface="Calibri" pitchFamily="34" charset="0"/>
                <a:cs typeface="Arial" pitchFamily="34" charset="0"/>
              </a:rPr>
              <a:t>     </a:t>
            </a:r>
            <a:endParaRPr lang="ru-RU" sz="16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массажные колечки.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29058" y="3929066"/>
            <a:ext cx="50006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Ходит ёжик  без дорожек,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 бежит  ни  от   кого.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    головы   до  ножек,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Весь в  иголках ёжик.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Как  же  взять  его?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00372"/>
            <a:ext cx="335755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857364"/>
            <a:ext cx="278608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1214422"/>
            <a:ext cx="4572032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1,2,3,4,5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пальчики хотят играть,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ы колечко взяли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и на пальчик одевали</a:t>
            </a:r>
            <a:r>
              <a:rPr lang="ru-RU" sz="2400" i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Раз –пальчик большой,</a:t>
            </a:r>
            <a:r>
              <a:rPr lang="ru-RU" sz="2400" i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Два-пальчик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 указательный,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Три-пальчик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средний,</a:t>
            </a:r>
            <a:r>
              <a:rPr lang="ru-RU" sz="2400" i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он совсем не вредный,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Четыре-безымянный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400" i="1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альчик очень славный.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Пять-мизинчик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400" i="1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аленький счастливчик.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71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Georgia" pitchFamily="18" charset="0"/>
              </a:rPr>
              <a:t>Работа с массажными колечками.</a:t>
            </a:r>
            <a:endParaRPr lang="ru-RU" sz="28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142984"/>
            <a:ext cx="329080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786190"/>
            <a:ext cx="364330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FA01C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Массаж поверхности ладоней шариками –ёжиками.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Мячик мой не отдыхает,</a:t>
            </a: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На  ладошке  он  гуляет.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Взад-вперёд  его  качу,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Вправо-влево, как хочу.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610109">
            <a:off x="4247092" y="3608600"/>
            <a:ext cx="14001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71810"/>
            <a:ext cx="32193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F9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24118"/>
            <a:ext cx="871543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Массаж шестигранными карандашами.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Грани карандаша легко «укалывают» ладони, активизируют нервные окончания, снимают напряжение.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«Крутим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мы с трудом давно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это толстое бревно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Вы ошиблись, это наш тонкий лёгкий карандаш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 cstate="email">
            <a:clrChange>
              <a:clrFrom>
                <a:srgbClr val="483828"/>
              </a:clrFrom>
              <a:clrTo>
                <a:srgbClr val="48382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7572396" y="714356"/>
            <a:ext cx="80962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14620"/>
            <a:ext cx="300039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714620"/>
            <a:ext cx="2953301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731</Words>
  <Application>Microsoft Office PowerPoint</Application>
  <PresentationFormat>Экран (4:3)</PresentationFormat>
  <Paragraphs>106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Апекс</vt:lpstr>
      <vt:lpstr>Тема Office</vt:lpstr>
      <vt:lpstr>  Развитие мелкой моторики рук  у детей в старшей логопедической группе  (Нетрадиционные игровые приёмы)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Nik</dc:creator>
  <cp:lastModifiedBy>Татьяна</cp:lastModifiedBy>
  <cp:revision>105</cp:revision>
  <dcterms:created xsi:type="dcterms:W3CDTF">2013-03-17T15:35:58Z</dcterms:created>
  <dcterms:modified xsi:type="dcterms:W3CDTF">2015-11-25T08:21:38Z</dcterms:modified>
</cp:coreProperties>
</file>