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6600"/>
    <a:srgbClr val="00CC00"/>
    <a:srgbClr val="FF9900"/>
    <a:srgbClr val="FF3300"/>
    <a:srgbClr val="004C2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исунок1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Рисунок13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7EEF-914B-4F43-A6D3-4413CF1CC8ED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529A-A6EC-4FDA-B144-198B1278B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B878-0CA8-447D-9B65-7D8B95863F85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BCC5-C016-4D13-A814-CC1F43230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BD09-EEC4-4DAB-AF66-142E211487E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0A91-DC8E-4028-975C-55C55E659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DBB9-CD1D-43CB-A2DF-119D3CF354B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2A05-762A-405A-97E8-7BA5BEE4F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3EEB-6231-420D-85CD-67AA532D0A75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7E32-B4A4-4ACE-9AD9-5CBB9379B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DEA8-1341-4A86-963B-9F2D668DBF65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CAE7-360F-4F2F-BB7D-83EEEA659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CC8B-E959-4758-9879-D7D1CC2F4E2A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6482-E94F-4D6C-8C3D-B4B134F60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C0B4-E88F-43C9-93E4-EBD9383399FF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1DE7-0E9F-486F-8505-726988B05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1FA0-37B8-4B1E-BF71-4F51B508A0E3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AF67-13DC-45DD-A545-B02F09DD7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251C-4ED9-4BEB-9452-9AFB6EE25904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3E4E-AA13-4212-A99D-B5BB14B70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19ECD-A132-4E1D-B98A-068D3C838D5F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D2DB51-42DB-49ED-A755-DCCDBE36A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C:\Documents and Settings\Admin\Рабочий стол\Рисунок11.jp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рямоугольник 2"/>
          <p:cNvSpPr>
            <a:spLocks noChangeArrowheads="1"/>
          </p:cNvSpPr>
          <p:nvPr/>
        </p:nvSpPr>
        <p:spPr bwMode="auto">
          <a:xfrm>
            <a:off x="4643438" y="5084763"/>
            <a:ext cx="4143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4C22"/>
                </a:solidFill>
              </a:rPr>
              <a:t>Подготовила: </a:t>
            </a:r>
          </a:p>
          <a:p>
            <a:pPr algn="ctr"/>
            <a:r>
              <a:rPr lang="ru-RU" b="1">
                <a:solidFill>
                  <a:srgbClr val="004C22"/>
                </a:solidFill>
              </a:rPr>
              <a:t>Социальный педагог КОУ ОО</a:t>
            </a:r>
          </a:p>
          <a:p>
            <a:pPr algn="ctr"/>
            <a:r>
              <a:rPr lang="ru-RU" b="1">
                <a:solidFill>
                  <a:srgbClr val="004C22"/>
                </a:solidFill>
              </a:rPr>
              <a:t>«Мценский детский дом для детей дошкольного возраста»</a:t>
            </a:r>
          </a:p>
          <a:p>
            <a:pPr algn="ctr"/>
            <a:r>
              <a:rPr lang="ru-RU" b="1">
                <a:solidFill>
                  <a:srgbClr val="004C22"/>
                </a:solidFill>
              </a:rPr>
              <a:t>Ишниязова Виктория Викторовна</a:t>
            </a:r>
            <a:r>
              <a:rPr lang="ru-RU" b="1">
                <a:solidFill>
                  <a:srgbClr val="00B050"/>
                </a:solidFill>
              </a:rPr>
              <a:t> 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12290" name="Rectangle 7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435975" cy="2227263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b="1" i="1" smtClean="0">
                <a:solidFill>
                  <a:srgbClr val="0000FF"/>
                </a:solidFill>
              </a:rPr>
              <a:t>Мастер-класс </a:t>
            </a:r>
            <a:br>
              <a:rPr lang="ru-RU" sz="2800" b="1" i="1" smtClean="0">
                <a:solidFill>
                  <a:srgbClr val="0000FF"/>
                </a:solidFill>
              </a:rPr>
            </a:br>
            <a:r>
              <a:rPr lang="ru-RU" sz="2800" b="1" i="1" smtClean="0"/>
              <a:t>в рамках педагогического совета на тему: «Моделирование социокультурной среды образовательной организации в режиме круглосуточного проживания воспитанников»</a:t>
            </a:r>
            <a:r>
              <a:rPr lang="ru-RU" sz="2400" smtClean="0"/>
              <a:t> </a:t>
            </a:r>
          </a:p>
        </p:txBody>
      </p:sp>
      <p:sp>
        <p:nvSpPr>
          <p:cNvPr id="13315" name="Rectangle 8"/>
          <p:cNvSpPr>
            <a:spLocks noGrp="1"/>
          </p:cNvSpPr>
          <p:nvPr>
            <p:ph type="body" idx="4294967295"/>
          </p:nvPr>
        </p:nvSpPr>
        <p:spPr>
          <a:xfrm>
            <a:off x="468313" y="2708275"/>
            <a:ext cx="8229600" cy="38163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i="1" smtClean="0"/>
              <a:t>Тема: </a:t>
            </a:r>
            <a:r>
              <a:rPr lang="ru-RU" b="1" i="1" smtClean="0">
                <a:solidFill>
                  <a:srgbClr val="0000FF"/>
                </a:solidFill>
              </a:rPr>
              <a:t>«Культурные традиции гостеприимства»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4C22"/>
                </a:solidFill>
              </a:rPr>
              <a:t>Современный этикет гостеприимства и правила поведения в гостях</a:t>
            </a:r>
            <a:r>
              <a:rPr lang="ru-RU" sz="4000" smtClean="0"/>
              <a:t>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395288" y="2924175"/>
            <a:ext cx="8229600" cy="2041525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</a:t>
            </a:r>
            <a:r>
              <a:rPr lang="ru-RU" u="sng" smtClean="0"/>
              <a:t> </a:t>
            </a:r>
            <a:r>
              <a:rPr lang="ru-RU" b="1" i="1" u="sng" smtClean="0">
                <a:solidFill>
                  <a:srgbClr val="0000FF"/>
                </a:solidFill>
              </a:rPr>
              <a:t>Этике</a:t>
            </a:r>
            <a:r>
              <a:rPr lang="ru-RU" b="1" u="sng" smtClean="0">
                <a:solidFill>
                  <a:srgbClr val="0000FF"/>
                </a:solidFill>
              </a:rPr>
              <a:t>т</a:t>
            </a:r>
            <a:r>
              <a:rPr lang="ru-RU" b="1" smtClean="0">
                <a:solidFill>
                  <a:srgbClr val="0000FF"/>
                </a:solidFill>
              </a:rPr>
              <a:t> </a:t>
            </a:r>
            <a:r>
              <a:rPr lang="ru-RU" b="1" smtClean="0"/>
              <a:t>— французское слово, означающее манеру поведения, правила учтивости и вежливости, принятые в обществе.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65138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ru-RU" b="1" i="1" smtClean="0">
                <a:solidFill>
                  <a:srgbClr val="FF3300"/>
                </a:solidFill>
              </a:rPr>
              <a:t>Виды этикета</a:t>
            </a:r>
            <a:endParaRPr lang="ru-RU" b="1" smtClean="0">
              <a:solidFill>
                <a:srgbClr val="FF33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611188" y="1341438"/>
            <a:ext cx="8229600" cy="4692650"/>
          </a:xfrm>
        </p:spPr>
        <p:txBody>
          <a:bodyPr>
            <a:spAutoFit/>
          </a:bodyPr>
          <a:lstStyle/>
          <a:p>
            <a:pPr eaLnBrk="1" hangingPunct="1"/>
            <a:r>
              <a:rPr lang="ru-RU" sz="2400" b="1" i="1" smtClean="0">
                <a:solidFill>
                  <a:srgbClr val="0000FF"/>
                </a:solidFill>
              </a:rPr>
              <a:t>Дипломатический этикет</a:t>
            </a:r>
            <a:r>
              <a:rPr lang="ru-RU" sz="2400" smtClean="0"/>
              <a:t> — правила поведения дипломатов и других официальных лиц на различных дипломатических приемах, визитах, переговорах.</a:t>
            </a:r>
            <a:endParaRPr lang="ru-RU" sz="2400" b="1" i="1" smtClean="0"/>
          </a:p>
          <a:p>
            <a:pPr eaLnBrk="1" hangingPunct="1"/>
            <a:r>
              <a:rPr lang="ru-RU" sz="2400" b="1" i="1" smtClean="0">
                <a:solidFill>
                  <a:srgbClr val="0000FF"/>
                </a:solidFill>
              </a:rPr>
              <a:t>Воинский этикет</a:t>
            </a:r>
            <a:r>
              <a:rPr lang="ru-RU" sz="2400" smtClean="0"/>
              <a:t> — свод общепринятых правил, норм и манер поведения военнослужащих.</a:t>
            </a:r>
            <a:endParaRPr lang="ru-RU" sz="2400" b="1" i="1" smtClean="0"/>
          </a:p>
          <a:p>
            <a:pPr eaLnBrk="1" hangingPunct="1"/>
            <a:r>
              <a:rPr lang="ru-RU" sz="2400" b="1" i="1" smtClean="0">
                <a:solidFill>
                  <a:srgbClr val="0000FF"/>
                </a:solidFill>
              </a:rPr>
              <a:t>Общегражданский этикет</a:t>
            </a:r>
            <a:r>
              <a:rPr lang="ru-RU" sz="2400" b="1" i="1" smtClean="0"/>
              <a:t> – </a:t>
            </a:r>
            <a:r>
              <a:rPr lang="ru-RU" sz="2400" smtClean="0"/>
              <a:t>правила поведения, соблюдаемые гражданами во всех сферах их деятельности: дома, на улице, в будни и во время праздников, при приеме гостей, при разговорах по телефону и пр.</a:t>
            </a:r>
            <a:endParaRPr lang="ru-RU" sz="2400" b="1" i="1" smtClean="0"/>
          </a:p>
          <a:p>
            <a:pPr eaLnBrk="1" hangingPunct="1"/>
            <a:r>
              <a:rPr lang="ru-RU" sz="2400" b="1" i="1" smtClean="0">
                <a:solidFill>
                  <a:srgbClr val="0000FF"/>
                </a:solidFill>
              </a:rPr>
              <a:t>Бизнес-этикет</a:t>
            </a:r>
            <a:r>
              <a:rPr lang="ru-RU" sz="2400" b="1" i="1" smtClean="0"/>
              <a:t> —</a:t>
            </a:r>
            <a:r>
              <a:rPr lang="ru-RU" sz="2400" smtClean="0"/>
              <a:t> нормы поведения и общения в сфере деловых контактов.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9900"/>
                </a:solidFill>
              </a:rPr>
              <a:t>Приглашение гостей</a:t>
            </a:r>
            <a:r>
              <a:rPr lang="ru-RU" smtClean="0"/>
              <a:t> </a:t>
            </a:r>
          </a:p>
        </p:txBody>
      </p:sp>
      <p:pic>
        <p:nvPicPr>
          <p:cNvPr id="24578" name="Picture 4" descr="na-svadb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96975"/>
            <a:ext cx="705485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ru-RU" sz="3600" b="1" i="1" smtClean="0">
                <a:solidFill>
                  <a:srgbClr val="0000FF"/>
                </a:solidFill>
              </a:rPr>
              <a:t>Прием гостей</a:t>
            </a:r>
            <a:r>
              <a:rPr lang="ru-RU" smtClean="0"/>
              <a:t> </a:t>
            </a: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971550" y="1052513"/>
            <a:ext cx="7848600" cy="2236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i="1"/>
              <a:t>Когда приходят гости, дверь обычно открывает хозяин</a:t>
            </a:r>
            <a:r>
              <a:rPr lang="ru-RU"/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i="1"/>
              <a:t>В любом случае неудобно предлагать гостям тапочки</a:t>
            </a:r>
            <a:r>
              <a:rPr lang="ru-RU" b="1"/>
              <a:t>.</a:t>
            </a:r>
            <a:r>
              <a:rPr lang="ru-RU"/>
              <a:t> 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i="1"/>
              <a:t>Опоздавшим не стоит делать замечание.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i="1"/>
              <a:t>Нельзя во время приема гостей долго разговаривать по телефону.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b="1" i="1"/>
              <a:t>С самого начала, накрывая стол, хорошо поставить на него вазу с цветами и корзинку с фруктами — это создаст праздничное настроение.</a:t>
            </a:r>
            <a:r>
              <a:rPr lang="ru-RU"/>
              <a:t> </a:t>
            </a:r>
          </a:p>
        </p:txBody>
      </p:sp>
      <p:pic>
        <p:nvPicPr>
          <p:cNvPr id="24579" name="Picture 7" descr="Warm-Wel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573463"/>
            <a:ext cx="44005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4294967295"/>
          </p:nvPr>
        </p:nvSpPr>
        <p:spPr>
          <a:xfrm>
            <a:off x="468313" y="3573463"/>
            <a:ext cx="8229600" cy="3116262"/>
          </a:xfrm>
        </p:spPr>
        <p:txBody>
          <a:bodyPr>
            <a:spAutoFit/>
          </a:bodyPr>
          <a:lstStyle/>
          <a:p>
            <a:pPr eaLnBrk="1" hangingPunct="1"/>
            <a:r>
              <a:rPr lang="ru-RU" sz="1800" b="1" i="1" smtClean="0"/>
              <a:t>Сразу после того как пришли гости, телевизор лучше выключить и включить приятную для всех музыку.</a:t>
            </a:r>
          </a:p>
          <a:p>
            <a:pPr eaLnBrk="1" hangingPunct="1"/>
            <a:r>
              <a:rPr lang="ru-RU" sz="1800" b="1" i="1" smtClean="0"/>
              <a:t>Горячее подается примерно через полчаса, т. е. когда гости поедят салаты и закуски.</a:t>
            </a:r>
          </a:p>
          <a:p>
            <a:pPr eaLnBrk="1" hangingPunct="1"/>
            <a:r>
              <a:rPr lang="ru-RU" sz="1800" b="1" i="1" smtClean="0"/>
              <a:t>После горячего подается десерт: торт, пирожные, мороженое.</a:t>
            </a:r>
          </a:p>
          <a:p>
            <a:pPr eaLnBrk="1" hangingPunct="1"/>
            <a:r>
              <a:rPr lang="ru-RU" sz="1800" b="1" i="1" smtClean="0"/>
              <a:t>Никогда не критикуйте свои блюда и блюда, приготовленные вашими близкими</a:t>
            </a:r>
            <a:r>
              <a:rPr lang="ru-RU" sz="1800" smtClean="0"/>
              <a:t>.</a:t>
            </a:r>
          </a:p>
          <a:p>
            <a:pPr eaLnBrk="1" hangingPunct="1"/>
            <a:r>
              <a:rPr lang="ru-RU" sz="1800" b="1" i="1" smtClean="0"/>
              <a:t>Как долго следует ждать запаздывающих гостей, когда они единственные приглашенные?</a:t>
            </a:r>
            <a:r>
              <a:rPr lang="ru-RU" sz="1800" smtClean="0"/>
              <a:t> </a:t>
            </a:r>
          </a:p>
          <a:p>
            <a:pPr eaLnBrk="1" hangingPunct="1"/>
            <a:r>
              <a:rPr lang="ru-RU" sz="1800" b="1" i="1" smtClean="0"/>
              <a:t>Улыбайтесь, улыбайтесь, улыбайтесь...</a:t>
            </a:r>
          </a:p>
        </p:txBody>
      </p:sp>
      <p:pic>
        <p:nvPicPr>
          <p:cNvPr id="25602" name="Picture 4" descr="44932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76250"/>
            <a:ext cx="525621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ru-RU" sz="3200" b="1" i="1" smtClean="0">
                <a:solidFill>
                  <a:srgbClr val="0000FF"/>
                </a:solidFill>
              </a:rPr>
              <a:t>Правила поведения в гостях</a:t>
            </a:r>
            <a:r>
              <a:rPr lang="ru-RU" smtClean="0"/>
              <a:t> 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611188" y="620713"/>
            <a:ext cx="8229600" cy="2841625"/>
          </a:xfrm>
        </p:spPr>
        <p:txBody>
          <a:bodyPr>
            <a:spAutoFit/>
          </a:bodyPr>
          <a:lstStyle/>
          <a:p>
            <a:pPr eaLnBrk="1" hangingPunct="1"/>
            <a:r>
              <a:rPr lang="ru-RU" sz="1800" b="1" i="1" smtClean="0"/>
              <a:t>Если вы приглашены и приняли приглашение, будет неуважительным не явиться.</a:t>
            </a:r>
            <a:r>
              <a:rPr lang="ru-RU" sz="1800" smtClean="0"/>
              <a:t> </a:t>
            </a:r>
          </a:p>
          <a:p>
            <a:pPr eaLnBrk="1" hangingPunct="1"/>
            <a:r>
              <a:rPr lang="ru-RU" sz="1800" b="1" i="1" smtClean="0"/>
              <a:t>Опаздывать на ужин, куда вас пригласили, более чем на 10 минут неприлично.</a:t>
            </a:r>
          </a:p>
          <a:p>
            <a:pPr eaLnBrk="1" hangingPunct="1"/>
            <a:r>
              <a:rPr lang="ru-RU" sz="1800" b="1" i="1" smtClean="0"/>
              <a:t>Что принести с собой в дом, куда вас пригласили?</a:t>
            </a:r>
          </a:p>
          <a:p>
            <a:pPr eaLnBrk="1" hangingPunct="1"/>
            <a:r>
              <a:rPr lang="ru-RU" sz="1800" b="1" i="1" smtClean="0"/>
              <a:t>Что делать в гостях женщине со своей сумкой? </a:t>
            </a:r>
            <a:r>
              <a:rPr lang="ru-RU" sz="1800" smtClean="0"/>
              <a:t> </a:t>
            </a:r>
          </a:p>
          <a:p>
            <a:pPr eaLnBrk="1" hangingPunct="1"/>
            <a:r>
              <a:rPr lang="ru-RU" sz="1800" b="1" i="1" smtClean="0"/>
              <a:t>Детей приводят в гости только тогда, когда вас с ними пригласили.</a:t>
            </a:r>
            <a:r>
              <a:rPr lang="ru-RU" sz="1800" smtClean="0"/>
              <a:t> </a:t>
            </a:r>
          </a:p>
          <a:p>
            <a:pPr eaLnBrk="1" hangingPunct="1"/>
            <a:r>
              <a:rPr lang="ru-RU" sz="1800" b="1" i="1" smtClean="0"/>
              <a:t>Если в гостях вам случится что-нибудь разбить или испортить, не предлагайте денег.</a:t>
            </a:r>
            <a:r>
              <a:rPr lang="ru-RU" sz="1800" smtClean="0"/>
              <a:t> </a:t>
            </a:r>
          </a:p>
        </p:txBody>
      </p:sp>
      <p:pic>
        <p:nvPicPr>
          <p:cNvPr id="26627" name="Picture 4" descr="112854999_large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429000"/>
            <a:ext cx="44640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4294967295"/>
          </p:nvPr>
        </p:nvSpPr>
        <p:spPr>
          <a:xfrm>
            <a:off x="539750" y="2781300"/>
            <a:ext cx="8229600" cy="1687513"/>
          </a:xfrm>
        </p:spPr>
        <p:txBody>
          <a:bodyPr>
            <a:spAutoFit/>
          </a:bodyPr>
          <a:lstStyle/>
          <a:p>
            <a:pPr eaLnBrk="1" hangingPunct="1"/>
            <a:r>
              <a:rPr lang="ru-RU" sz="1800" b="1" i="1" smtClean="0"/>
              <a:t>В гостях некрасиво отказываться от угощения.</a:t>
            </a:r>
          </a:p>
          <a:p>
            <a:pPr eaLnBrk="1" hangingPunct="1"/>
            <a:r>
              <a:rPr lang="ru-RU" sz="1800" b="1" i="1" smtClean="0"/>
              <a:t>В гостях хорошо похвалить хотя бы одно из блюд.</a:t>
            </a:r>
            <a:r>
              <a:rPr lang="ru-RU" sz="1800" smtClean="0"/>
              <a:t> </a:t>
            </a:r>
          </a:p>
          <a:p>
            <a:pPr eaLnBrk="1" hangingPunct="1"/>
            <a:r>
              <a:rPr lang="ru-RU" sz="1800" b="1" i="1" smtClean="0"/>
              <a:t>Как дарить цветы - завернутыми или нет?</a:t>
            </a:r>
            <a:r>
              <a:rPr lang="ru-RU" sz="1800" i="1" smtClean="0"/>
              <a:t> </a:t>
            </a:r>
            <a:r>
              <a:rPr lang="ru-RU" sz="1800" smtClean="0"/>
              <a:t> </a:t>
            </a:r>
          </a:p>
          <a:p>
            <a:pPr eaLnBrk="1" hangingPunct="1"/>
            <a:r>
              <a:rPr lang="ru-RU" sz="1800" b="1" i="1" smtClean="0"/>
              <a:t>Не принято благодарить сразу после ужина.</a:t>
            </a:r>
            <a:r>
              <a:rPr lang="ru-RU" sz="1800" smtClean="0"/>
              <a:t> </a:t>
            </a:r>
          </a:p>
          <a:p>
            <a:pPr eaLnBrk="1" hangingPunct="1"/>
            <a:r>
              <a:rPr lang="ru-RU" sz="1800" b="1" i="1" smtClean="0"/>
              <a:t>Как долго оставаться в гостях?</a:t>
            </a:r>
            <a:r>
              <a:rPr lang="ru-RU" sz="1800" smtClean="0"/>
              <a:t>  </a:t>
            </a:r>
          </a:p>
        </p:txBody>
      </p:sp>
      <p:pic>
        <p:nvPicPr>
          <p:cNvPr id="27650" name="Picture 4" descr="82897252_dinneretiqu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149725"/>
            <a:ext cx="36131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823054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35877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311275"/>
          </a:xfrm>
        </p:spPr>
        <p:txBody>
          <a:bodyPr>
            <a:spAutoFit/>
          </a:bodyPr>
          <a:lstStyle/>
          <a:p>
            <a:pPr eaLnBrk="1" hangingPunct="1"/>
            <a:r>
              <a:rPr lang="ru-RU" sz="3600" b="1" i="1" smtClean="0">
                <a:solidFill>
                  <a:srgbClr val="CC6600"/>
                </a:solidFill>
              </a:rPr>
              <a:t>Конкурс-викторина </a:t>
            </a:r>
            <a:br>
              <a:rPr lang="ru-RU" sz="3600" b="1" i="1" smtClean="0">
                <a:solidFill>
                  <a:srgbClr val="CC6600"/>
                </a:solidFill>
              </a:rPr>
            </a:br>
            <a:r>
              <a:rPr lang="ru-RU" sz="3600" b="1" i="1" smtClean="0">
                <a:solidFill>
                  <a:srgbClr val="CC6600"/>
                </a:solidFill>
              </a:rPr>
              <a:t>«Всё по этикету»</a:t>
            </a:r>
            <a:r>
              <a:rPr lang="ru-RU" b="1" i="1" smtClean="0"/>
              <a:t> </a:t>
            </a:r>
            <a:endParaRPr lang="ru-RU" b="1" smtClean="0"/>
          </a:p>
        </p:txBody>
      </p:sp>
      <p:pic>
        <p:nvPicPr>
          <p:cNvPr id="29700" name="Picture 4" descr="26168_8e07280909f49081d0141f72d7c4c7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59531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3300"/>
                </a:solidFill>
              </a:rPr>
              <a:t>Причта о </a:t>
            </a:r>
            <a:br>
              <a:rPr lang="ru-RU" sz="3600" b="1" i="1" smtClean="0">
                <a:solidFill>
                  <a:srgbClr val="FF3300"/>
                </a:solidFill>
              </a:rPr>
            </a:br>
            <a:r>
              <a:rPr lang="ru-RU" sz="3600" b="1" i="1" smtClean="0">
                <a:solidFill>
                  <a:srgbClr val="FF3300"/>
                </a:solidFill>
              </a:rPr>
              <a:t>гостеприимстве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v-ojidanii-goste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44675"/>
            <a:ext cx="6667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6600"/>
                </a:solidFill>
              </a:rPr>
              <a:t>ВСЕГО ДОБРОГО, ПРИХОДИТЕ В ГОСТИ!</a:t>
            </a:r>
          </a:p>
        </p:txBody>
      </p:sp>
      <p:pic>
        <p:nvPicPr>
          <p:cNvPr id="31748" name="Picture 4" descr="P102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96975"/>
            <a:ext cx="669607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folHlink"/>
                </a:solidFill>
              </a:rPr>
              <a:t>Актуальность</a:t>
            </a: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219700"/>
          </a:xfrm>
        </p:spPr>
        <p:txBody>
          <a:bodyPr lIns="54000" rIns="5400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400" b="1" smtClean="0"/>
              <a:t>Цель:</a:t>
            </a:r>
            <a:r>
              <a:rPr lang="ru-RU" sz="1800" b="1" smtClean="0"/>
              <a:t> </a:t>
            </a:r>
            <a:r>
              <a:rPr lang="ru-RU" sz="1800" smtClean="0"/>
              <a:t> </a:t>
            </a:r>
            <a:r>
              <a:rPr lang="ru-RU" sz="2000" b="1" smtClean="0"/>
              <a:t>формирование и закрепление социокультурных умений вести себя в соответствии с традициями гостеприимства  и правилами поведения в гостях.</a:t>
            </a:r>
            <a:r>
              <a:rPr lang="ru-RU" sz="1800" smtClean="0"/>
              <a:t> </a:t>
            </a:r>
            <a:endParaRPr 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sz="2400" b="1" smtClean="0"/>
              <a:t>Задачи: </a:t>
            </a:r>
            <a:endParaRPr lang="ru-RU" sz="2400" smtClean="0"/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 </a:t>
            </a:r>
            <a:r>
              <a:rPr lang="ru-RU" sz="2000" b="1" smtClean="0"/>
              <a:t>– формировать  у педагогов навыки социокультурного общения в повседневной жизни, умение вести себя в обществе;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   - познакомить, расширить и обогатить  знания педагогов  о традициях русского гостеприимства;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  - конкретизировать знания педагогов о  современном  этикете  гостеприимства;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  - способствовать развитию  творческого, оригинального мышления, сообразительности, чувства юмора, чувства собственного достоинства и самоуважения.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 - развивать  внимание, творческое мышление, творческие способности, 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 -  способствовать сплочению педагогического коллектива.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Гостеприимство</a:t>
            </a:r>
          </a:p>
        </p:txBody>
      </p:sp>
      <p:sp>
        <p:nvSpPr>
          <p:cNvPr id="14338" name="Содержимое 2"/>
          <p:cNvSpPr>
            <a:spLocks noGrp="1" noChangeAspect="1"/>
          </p:cNvSpPr>
          <p:nvPr>
            <p:ph idx="4294967295"/>
          </p:nvPr>
        </p:nvSpPr>
        <p:spPr>
          <a:xfrm>
            <a:off x="539750" y="1844675"/>
            <a:ext cx="8229600" cy="3086100"/>
          </a:xfrm>
        </p:spPr>
        <p:txBody>
          <a:bodyPr>
            <a:spAutoFit/>
          </a:bodyPr>
          <a:lstStyle/>
          <a:p>
            <a:pPr eaLnBrk="1" hangingPunct="1"/>
            <a:r>
              <a:rPr lang="ru-RU" sz="2400" b="1" smtClean="0"/>
              <a:t>Гостеприимство</a:t>
            </a:r>
            <a:r>
              <a:rPr lang="ru-RU" sz="2400" smtClean="0"/>
              <a:t> – универсальная традиция повседневно-бытовой культуры, предписывающая обязательность радушия и заботы о госте.</a:t>
            </a:r>
            <a:br>
              <a:rPr lang="ru-RU" sz="2400" smtClean="0"/>
            </a:br>
            <a:r>
              <a:rPr lang="ru-RU" sz="2400" i="1" smtClean="0"/>
              <a:t>Российский гуманитарный энциклопедический словарь</a:t>
            </a:r>
            <a:endParaRPr lang="ru-RU" sz="2400" b="1" smtClean="0"/>
          </a:p>
          <a:p>
            <a:pPr eaLnBrk="1" hangingPunct="1"/>
            <a:r>
              <a:rPr lang="ru-RU" sz="2400" b="1" smtClean="0"/>
              <a:t>Гостеприимство</a:t>
            </a:r>
            <a:r>
              <a:rPr lang="ru-RU" sz="2400" smtClean="0"/>
              <a:t> – добродетель, весьма распространенная в древности даже между грубыми и необразованными народами.</a:t>
            </a:r>
            <a:br>
              <a:rPr lang="ru-RU" sz="2400" smtClean="0"/>
            </a:br>
            <a:r>
              <a:rPr lang="ru-RU" sz="2400" i="1" smtClean="0"/>
              <a:t>Библейская энциклопедия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7975"/>
            <a:ext cx="82296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ru-RU" sz="3600" b="1" i="1" smtClean="0"/>
              <a:t>Встреча гостей</a:t>
            </a:r>
          </a:p>
        </p:txBody>
      </p:sp>
      <p:pic>
        <p:nvPicPr>
          <p:cNvPr id="16386" name="Picture 9" descr="x_968fd5f9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81075"/>
            <a:ext cx="6192837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i="1" smtClean="0"/>
              <a:t>Русское застолье</a:t>
            </a:r>
          </a:p>
        </p:txBody>
      </p:sp>
      <p:pic>
        <p:nvPicPr>
          <p:cNvPr id="17410" name="Picture 4" descr="429_big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6840537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0e58cb1f8196501be470b230e4e6d04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765175"/>
            <a:ext cx="7418387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320675"/>
            <a:ext cx="82296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ru-RU" sz="3600" b="1" i="1" smtClean="0"/>
              <a:t>Проводы гостей</a:t>
            </a:r>
            <a:endParaRPr lang="ru-RU" sz="3600" b="1" smtClean="0"/>
          </a:p>
        </p:txBody>
      </p:sp>
      <p:pic>
        <p:nvPicPr>
          <p:cNvPr id="19458" name="Picture 4" descr="12374096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908050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229600" cy="579437"/>
          </a:xfrm>
        </p:spPr>
        <p:txBody>
          <a:bodyPr>
            <a:spAutoFit/>
          </a:bodyPr>
          <a:lstStyle/>
          <a:p>
            <a:pPr eaLnBrk="1" hangingPunct="1"/>
            <a:r>
              <a:rPr lang="ru-RU" sz="3200" b="1" i="1" smtClean="0"/>
              <a:t>«Ошибка наборщика»</a:t>
            </a:r>
          </a:p>
        </p:txBody>
      </p:sp>
      <p:pic>
        <p:nvPicPr>
          <p:cNvPr id="19458" name="Picture 5" descr="26168_6e01b16b1bab444595c6ff409ee6e7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68262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579438"/>
          </a:xfrm>
        </p:spPr>
        <p:txBody>
          <a:bodyPr>
            <a:spAutoFit/>
          </a:bodyPr>
          <a:lstStyle/>
          <a:p>
            <a:pPr eaLnBrk="1" hangingPunct="1"/>
            <a:r>
              <a:rPr lang="ru-RU" sz="3200" b="1" i="1" smtClean="0"/>
              <a:t>«Домино культуры»</a:t>
            </a:r>
          </a:p>
        </p:txBody>
      </p:sp>
      <p:pic>
        <p:nvPicPr>
          <p:cNvPr id="21506" name="Picture 4" descr="6C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481171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0103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500438"/>
            <a:ext cx="49577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1"/>
          <p:cNvSpPr>
            <a:spLocks/>
          </p:cNvSpPr>
          <p:nvPr/>
        </p:nvSpPr>
        <p:spPr bwMode="auto">
          <a:xfrm>
            <a:off x="684213" y="4338638"/>
            <a:ext cx="3024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«Винни Пух и его друзья</a:t>
            </a:r>
            <a:r>
              <a:rPr lang="ru-RU" sz="3200" b="1"/>
              <a:t>»</a:t>
            </a:r>
          </a:p>
        </p:txBody>
      </p:sp>
      <p:sp>
        <p:nvSpPr>
          <p:cNvPr id="20485" name="Заголовок 1"/>
          <p:cNvSpPr>
            <a:spLocks/>
          </p:cNvSpPr>
          <p:nvPr/>
        </p:nvSpPr>
        <p:spPr bwMode="auto">
          <a:xfrm>
            <a:off x="5508625" y="2276475"/>
            <a:ext cx="3024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/>
              <a:t>«Лесные товарищи</a:t>
            </a:r>
            <a:r>
              <a:rPr lang="ru-RU" sz="3200" b="1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464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Arial</vt:lpstr>
      <vt:lpstr>Тема Office</vt:lpstr>
      <vt:lpstr>Тема Office</vt:lpstr>
      <vt:lpstr>Мастер-класс  в рамках педагогического совета на тему: «Моделирование социокультурной среды образовательной организации в режиме круглосуточного проживания воспитанников» </vt:lpstr>
      <vt:lpstr>Актуальность</vt:lpstr>
      <vt:lpstr>Гостеприимство</vt:lpstr>
      <vt:lpstr>Встреча гостей</vt:lpstr>
      <vt:lpstr>Русское застолье</vt:lpstr>
      <vt:lpstr>Слайд 6</vt:lpstr>
      <vt:lpstr>Проводы гостей</vt:lpstr>
      <vt:lpstr>«Ошибка наборщика»</vt:lpstr>
      <vt:lpstr>«Домино культуры»</vt:lpstr>
      <vt:lpstr>Современный этикет гостеприимства и правила поведения в гостях </vt:lpstr>
      <vt:lpstr>Виды этикета</vt:lpstr>
      <vt:lpstr>Приглашение гостей </vt:lpstr>
      <vt:lpstr>Прием гостей </vt:lpstr>
      <vt:lpstr>Слайд 14</vt:lpstr>
      <vt:lpstr>Правила поведения в гостях </vt:lpstr>
      <vt:lpstr>Слайд 16</vt:lpstr>
      <vt:lpstr>Конкурс-викторина  «Всё по этикету» </vt:lpstr>
      <vt:lpstr>Причта о  гостеприимстве </vt:lpstr>
      <vt:lpstr>ВСЕГО ДОБРОГО, ПРИХОДИТЕ В ГОСТИ!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Вика</cp:lastModifiedBy>
  <cp:revision>9</cp:revision>
  <dcterms:created xsi:type="dcterms:W3CDTF">2015-07-12T17:39:06Z</dcterms:created>
  <dcterms:modified xsi:type="dcterms:W3CDTF">2015-12-03T16:46:10Z</dcterms:modified>
</cp:coreProperties>
</file>