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3537D-A4FD-46DA-ADD6-DA95D57CFD20}" type="doc">
      <dgm:prSet loTypeId="urn:microsoft.com/office/officeart/2005/8/layout/cycle3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38CA9D-8780-48B4-8479-83626F4BFBE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b="1" dirty="0">
            <a:solidFill>
              <a:schemeClr val="tx1"/>
            </a:solidFill>
          </a:endParaRPr>
        </a:p>
      </dgm:t>
    </dgm:pt>
    <dgm:pt modelId="{8CD05F98-934B-4FE9-859F-ADE792317A93}" type="parTrans" cxnId="{20E70CA2-2B02-4C72-988A-EE75D0C96CE2}">
      <dgm:prSet/>
      <dgm:spPr/>
      <dgm:t>
        <a:bodyPr/>
        <a:lstStyle/>
        <a:p>
          <a:endParaRPr lang="ru-RU"/>
        </a:p>
      </dgm:t>
    </dgm:pt>
    <dgm:pt modelId="{8D8BCB69-D226-4914-8799-93E5FA658233}" type="sibTrans" cxnId="{20E70CA2-2B02-4C72-988A-EE75D0C96CE2}">
      <dgm:prSet/>
      <dgm:spPr/>
      <dgm:t>
        <a:bodyPr/>
        <a:lstStyle/>
        <a:p>
          <a:endParaRPr lang="ru-RU"/>
        </a:p>
      </dgm:t>
    </dgm:pt>
    <dgm:pt modelId="{F3931759-7DEC-4DCC-A397-9C6159D9553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Игровая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CCA50271-78B2-42A6-A238-609ABD10B2D8}" type="parTrans" cxnId="{D58B8E84-73DB-4158-9791-F6A29D073092}">
      <dgm:prSet/>
      <dgm:spPr/>
      <dgm:t>
        <a:bodyPr/>
        <a:lstStyle/>
        <a:p>
          <a:endParaRPr lang="ru-RU"/>
        </a:p>
      </dgm:t>
    </dgm:pt>
    <dgm:pt modelId="{B0A244E6-3772-4F22-AE63-659675ABAC92}" type="sibTrans" cxnId="{D58B8E84-73DB-4158-9791-F6A29D073092}">
      <dgm:prSet/>
      <dgm:spPr/>
      <dgm:t>
        <a:bodyPr/>
        <a:lstStyle/>
        <a:p>
          <a:endParaRPr lang="ru-RU"/>
        </a:p>
      </dgm:t>
    </dgm:pt>
    <dgm:pt modelId="{0F6ADD6F-8602-499E-AB6A-102C989627D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Физическое развитие</a:t>
          </a:r>
          <a:endParaRPr lang="ru-RU" b="1" dirty="0">
            <a:solidFill>
              <a:schemeClr val="tx1"/>
            </a:solidFill>
          </a:endParaRPr>
        </a:p>
      </dgm:t>
    </dgm:pt>
    <dgm:pt modelId="{D1732542-DD21-4FA9-9C42-4D33A931C77A}" type="parTrans" cxnId="{037CFB50-C0AA-47E8-86B7-01124637A5E1}">
      <dgm:prSet/>
      <dgm:spPr/>
      <dgm:t>
        <a:bodyPr/>
        <a:lstStyle/>
        <a:p>
          <a:endParaRPr lang="ru-RU"/>
        </a:p>
      </dgm:t>
    </dgm:pt>
    <dgm:pt modelId="{CD530274-E430-4A10-92A3-68F9D88C1093}" type="sibTrans" cxnId="{037CFB50-C0AA-47E8-86B7-01124637A5E1}">
      <dgm:prSet/>
      <dgm:spPr/>
      <dgm:t>
        <a:bodyPr/>
        <a:lstStyle/>
        <a:p>
          <a:endParaRPr lang="ru-RU"/>
        </a:p>
      </dgm:t>
    </dgm:pt>
    <dgm:pt modelId="{D7800718-4B25-46DC-890F-F05B477606F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b="1" dirty="0">
            <a:solidFill>
              <a:schemeClr val="tx1"/>
            </a:solidFill>
          </a:endParaRPr>
        </a:p>
      </dgm:t>
    </dgm:pt>
    <dgm:pt modelId="{FD92949F-447E-498B-8B7F-201D9BAC6BE6}" type="parTrans" cxnId="{ED5B3F3C-9DCF-49BA-A9FE-432C1291C0CE}">
      <dgm:prSet/>
      <dgm:spPr/>
      <dgm:t>
        <a:bodyPr/>
        <a:lstStyle/>
        <a:p>
          <a:endParaRPr lang="ru-RU"/>
        </a:p>
      </dgm:t>
    </dgm:pt>
    <dgm:pt modelId="{426D0FFB-2263-4AB6-997F-1C7B2E273680}" type="sibTrans" cxnId="{ED5B3F3C-9DCF-49BA-A9FE-432C1291C0CE}">
      <dgm:prSet/>
      <dgm:spPr/>
      <dgm:t>
        <a:bodyPr/>
        <a:lstStyle/>
        <a:p>
          <a:endParaRPr lang="ru-RU"/>
        </a:p>
      </dgm:t>
    </dgm:pt>
    <dgm:pt modelId="{A90F4B03-3771-4E6E-9AE0-0259E6E0814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Познавательное развитие</a:t>
          </a:r>
          <a:endParaRPr lang="ru-RU" b="1" dirty="0">
            <a:solidFill>
              <a:schemeClr val="tx1"/>
            </a:solidFill>
          </a:endParaRPr>
        </a:p>
      </dgm:t>
    </dgm:pt>
    <dgm:pt modelId="{D21D57AD-5702-4037-85EA-C41BA482BA61}" type="parTrans" cxnId="{B523B039-9E81-48F8-8B13-738C806BA78F}">
      <dgm:prSet/>
      <dgm:spPr/>
      <dgm:t>
        <a:bodyPr/>
        <a:lstStyle/>
        <a:p>
          <a:endParaRPr lang="ru-RU"/>
        </a:p>
      </dgm:t>
    </dgm:pt>
    <dgm:pt modelId="{B7F1BE0B-7A3D-497E-8177-8624E67A2C26}" type="sibTrans" cxnId="{B523B039-9E81-48F8-8B13-738C806BA78F}">
      <dgm:prSet/>
      <dgm:spPr/>
      <dgm:t>
        <a:bodyPr/>
        <a:lstStyle/>
        <a:p>
          <a:endParaRPr lang="ru-RU"/>
        </a:p>
      </dgm:t>
    </dgm:pt>
    <dgm:pt modelId="{91ABB770-2C26-4C8A-8B30-03A12D202DE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Опытно-исследовательская деятельность</a:t>
          </a:r>
          <a:endParaRPr lang="ru-RU" b="1" dirty="0">
            <a:solidFill>
              <a:schemeClr val="tx1"/>
            </a:solidFill>
          </a:endParaRPr>
        </a:p>
      </dgm:t>
    </dgm:pt>
    <dgm:pt modelId="{4F677FF3-4AA5-475C-9AB5-3DDB6D05FF99}" type="parTrans" cxnId="{4C282109-B5B8-4A4F-ACDE-6A50D4208400}">
      <dgm:prSet/>
      <dgm:spPr/>
      <dgm:t>
        <a:bodyPr/>
        <a:lstStyle/>
        <a:p>
          <a:endParaRPr lang="ru-RU"/>
        </a:p>
      </dgm:t>
    </dgm:pt>
    <dgm:pt modelId="{BD2B8816-3931-4471-9344-44B24DD05A8D}" type="sibTrans" cxnId="{4C282109-B5B8-4A4F-ACDE-6A50D4208400}">
      <dgm:prSet/>
      <dgm:spPr/>
      <dgm:t>
        <a:bodyPr/>
        <a:lstStyle/>
        <a:p>
          <a:endParaRPr lang="ru-RU"/>
        </a:p>
      </dgm:t>
    </dgm:pt>
    <dgm:pt modelId="{A8353F39-AEA7-4615-B93A-50FD085F6570}" type="pres">
      <dgm:prSet presAssocID="{1853537D-A4FD-46DA-ADD6-DA95D57CFD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F2CF3-DDC0-4D47-806C-9E81686032A6}" type="pres">
      <dgm:prSet presAssocID="{1853537D-A4FD-46DA-ADD6-DA95D57CFD20}" presName="cycle" presStyleCnt="0"/>
      <dgm:spPr/>
    </dgm:pt>
    <dgm:pt modelId="{C7CB9B38-EC15-444F-950F-3AE5B6BAA4F5}" type="pres">
      <dgm:prSet presAssocID="{7E38CA9D-8780-48B4-8479-83626F4BFBE1}" presName="nodeFirstNode" presStyleLbl="node1" presStyleIdx="0" presStyleCnt="6" custRadScaleRad="100188" custRadScaleInc="-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B889F-2EA3-4CE4-942F-F44B6CD31567}" type="pres">
      <dgm:prSet presAssocID="{8D8BCB69-D226-4914-8799-93E5FA65823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F9EF491-C7F1-47D8-B603-EEB68216BC41}" type="pres">
      <dgm:prSet presAssocID="{F3931759-7DEC-4DCC-A397-9C6159D9553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94173-C8A7-487C-A46A-A28954599ADC}" type="pres">
      <dgm:prSet presAssocID="{0F6ADD6F-8602-499E-AB6A-102C989627D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2F3CB-A0CA-4C20-A27C-56250452483C}" type="pres">
      <dgm:prSet presAssocID="{D7800718-4B25-46DC-890F-F05B477606F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76E11-107A-4F50-8592-34BD091441FF}" type="pres">
      <dgm:prSet presAssocID="{A90F4B03-3771-4E6E-9AE0-0259E6E08146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1995-48FC-4ACF-87DD-2091D690AA4F}" type="pres">
      <dgm:prSet presAssocID="{91ABB770-2C26-4C8A-8B30-03A12D202DE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7C232-60DC-4D1E-8EC3-1BCD307B283D}" type="presOf" srcId="{0F6ADD6F-8602-499E-AB6A-102C989627D9}" destId="{FC094173-C8A7-487C-A46A-A28954599ADC}" srcOrd="0" destOrd="0" presId="urn:microsoft.com/office/officeart/2005/8/layout/cycle3"/>
    <dgm:cxn modelId="{D671AB23-156A-418C-8D0C-577448CF1D89}" type="presOf" srcId="{7E38CA9D-8780-48B4-8479-83626F4BFBE1}" destId="{C7CB9B38-EC15-444F-950F-3AE5B6BAA4F5}" srcOrd="0" destOrd="0" presId="urn:microsoft.com/office/officeart/2005/8/layout/cycle3"/>
    <dgm:cxn modelId="{037CFB50-C0AA-47E8-86B7-01124637A5E1}" srcId="{1853537D-A4FD-46DA-ADD6-DA95D57CFD20}" destId="{0F6ADD6F-8602-499E-AB6A-102C989627D9}" srcOrd="2" destOrd="0" parTransId="{D1732542-DD21-4FA9-9C42-4D33A931C77A}" sibTransId="{CD530274-E430-4A10-92A3-68F9D88C1093}"/>
    <dgm:cxn modelId="{10706D99-9DD3-4CFE-9A71-ACF3EC4C56C5}" type="presOf" srcId="{F3931759-7DEC-4DCC-A397-9C6159D95538}" destId="{AF9EF491-C7F1-47D8-B603-EEB68216BC41}" srcOrd="0" destOrd="0" presId="urn:microsoft.com/office/officeart/2005/8/layout/cycle3"/>
    <dgm:cxn modelId="{47889A9E-EC1C-4657-9E4C-05966CFFB1C0}" type="presOf" srcId="{1853537D-A4FD-46DA-ADD6-DA95D57CFD20}" destId="{A8353F39-AEA7-4615-B93A-50FD085F6570}" srcOrd="0" destOrd="0" presId="urn:microsoft.com/office/officeart/2005/8/layout/cycle3"/>
    <dgm:cxn modelId="{4C282109-B5B8-4A4F-ACDE-6A50D4208400}" srcId="{1853537D-A4FD-46DA-ADD6-DA95D57CFD20}" destId="{91ABB770-2C26-4C8A-8B30-03A12D202DEC}" srcOrd="5" destOrd="0" parTransId="{4F677FF3-4AA5-475C-9AB5-3DDB6D05FF99}" sibTransId="{BD2B8816-3931-4471-9344-44B24DD05A8D}"/>
    <dgm:cxn modelId="{20E70CA2-2B02-4C72-988A-EE75D0C96CE2}" srcId="{1853537D-A4FD-46DA-ADD6-DA95D57CFD20}" destId="{7E38CA9D-8780-48B4-8479-83626F4BFBE1}" srcOrd="0" destOrd="0" parTransId="{8CD05F98-934B-4FE9-859F-ADE792317A93}" sibTransId="{8D8BCB69-D226-4914-8799-93E5FA658233}"/>
    <dgm:cxn modelId="{B523B039-9E81-48F8-8B13-738C806BA78F}" srcId="{1853537D-A4FD-46DA-ADD6-DA95D57CFD20}" destId="{A90F4B03-3771-4E6E-9AE0-0259E6E08146}" srcOrd="4" destOrd="0" parTransId="{D21D57AD-5702-4037-85EA-C41BA482BA61}" sibTransId="{B7F1BE0B-7A3D-497E-8177-8624E67A2C26}"/>
    <dgm:cxn modelId="{ED5B3F3C-9DCF-49BA-A9FE-432C1291C0CE}" srcId="{1853537D-A4FD-46DA-ADD6-DA95D57CFD20}" destId="{D7800718-4B25-46DC-890F-F05B477606F1}" srcOrd="3" destOrd="0" parTransId="{FD92949F-447E-498B-8B7F-201D9BAC6BE6}" sibTransId="{426D0FFB-2263-4AB6-997F-1C7B2E273680}"/>
    <dgm:cxn modelId="{D58B8E84-73DB-4158-9791-F6A29D073092}" srcId="{1853537D-A4FD-46DA-ADD6-DA95D57CFD20}" destId="{F3931759-7DEC-4DCC-A397-9C6159D95538}" srcOrd="1" destOrd="0" parTransId="{CCA50271-78B2-42A6-A238-609ABD10B2D8}" sibTransId="{B0A244E6-3772-4F22-AE63-659675ABAC92}"/>
    <dgm:cxn modelId="{C6D39FA1-7EEE-4013-9695-92A48EBD5FA0}" type="presOf" srcId="{8D8BCB69-D226-4914-8799-93E5FA658233}" destId="{53CB889F-2EA3-4CE4-942F-F44B6CD31567}" srcOrd="0" destOrd="0" presId="urn:microsoft.com/office/officeart/2005/8/layout/cycle3"/>
    <dgm:cxn modelId="{9AC72773-99BB-403B-890B-E07675020D1D}" type="presOf" srcId="{A90F4B03-3771-4E6E-9AE0-0259E6E08146}" destId="{6B376E11-107A-4F50-8592-34BD091441FF}" srcOrd="0" destOrd="0" presId="urn:microsoft.com/office/officeart/2005/8/layout/cycle3"/>
    <dgm:cxn modelId="{9CEF264A-3009-4298-86F7-794E55A9FCE6}" type="presOf" srcId="{D7800718-4B25-46DC-890F-F05B477606F1}" destId="{CF02F3CB-A0CA-4C20-A27C-56250452483C}" srcOrd="0" destOrd="0" presId="urn:microsoft.com/office/officeart/2005/8/layout/cycle3"/>
    <dgm:cxn modelId="{6085E68D-2241-4C58-B303-B57FEBAEA49B}" type="presOf" srcId="{91ABB770-2C26-4C8A-8B30-03A12D202DEC}" destId="{F6081995-48FC-4ACF-87DD-2091D690AA4F}" srcOrd="0" destOrd="0" presId="urn:microsoft.com/office/officeart/2005/8/layout/cycle3"/>
    <dgm:cxn modelId="{8410563B-1D9C-458E-9137-6DEDEC267AA2}" type="presParOf" srcId="{A8353F39-AEA7-4615-B93A-50FD085F6570}" destId="{D45F2CF3-DDC0-4D47-806C-9E81686032A6}" srcOrd="0" destOrd="0" presId="urn:microsoft.com/office/officeart/2005/8/layout/cycle3"/>
    <dgm:cxn modelId="{2AFB8FAA-771E-49F8-A562-4201274CEB83}" type="presParOf" srcId="{D45F2CF3-DDC0-4D47-806C-9E81686032A6}" destId="{C7CB9B38-EC15-444F-950F-3AE5B6BAA4F5}" srcOrd="0" destOrd="0" presId="urn:microsoft.com/office/officeart/2005/8/layout/cycle3"/>
    <dgm:cxn modelId="{D14DEDAC-F6ED-4C1B-B7C7-11E5F9B6ACB8}" type="presParOf" srcId="{D45F2CF3-DDC0-4D47-806C-9E81686032A6}" destId="{53CB889F-2EA3-4CE4-942F-F44B6CD31567}" srcOrd="1" destOrd="0" presId="urn:microsoft.com/office/officeart/2005/8/layout/cycle3"/>
    <dgm:cxn modelId="{63A25130-5362-4AA6-A8C3-C6CE13BCA4F1}" type="presParOf" srcId="{D45F2CF3-DDC0-4D47-806C-9E81686032A6}" destId="{AF9EF491-C7F1-47D8-B603-EEB68216BC41}" srcOrd="2" destOrd="0" presId="urn:microsoft.com/office/officeart/2005/8/layout/cycle3"/>
    <dgm:cxn modelId="{47FC6844-69BD-4E9C-A598-D76E02A61780}" type="presParOf" srcId="{D45F2CF3-DDC0-4D47-806C-9E81686032A6}" destId="{FC094173-C8A7-487C-A46A-A28954599ADC}" srcOrd="3" destOrd="0" presId="urn:microsoft.com/office/officeart/2005/8/layout/cycle3"/>
    <dgm:cxn modelId="{FF103CEA-C741-46C2-AA1E-BDEEB575F593}" type="presParOf" srcId="{D45F2CF3-DDC0-4D47-806C-9E81686032A6}" destId="{CF02F3CB-A0CA-4C20-A27C-56250452483C}" srcOrd="4" destOrd="0" presId="urn:microsoft.com/office/officeart/2005/8/layout/cycle3"/>
    <dgm:cxn modelId="{D54954FA-426D-4F7C-A430-03A0B0417901}" type="presParOf" srcId="{D45F2CF3-DDC0-4D47-806C-9E81686032A6}" destId="{6B376E11-107A-4F50-8592-34BD091441FF}" srcOrd="5" destOrd="0" presId="urn:microsoft.com/office/officeart/2005/8/layout/cycle3"/>
    <dgm:cxn modelId="{B3A97069-A0D0-44CA-909E-6578B7E6311C}" type="presParOf" srcId="{D45F2CF3-DDC0-4D47-806C-9E81686032A6}" destId="{F6081995-48FC-4ACF-87DD-2091D690AA4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B889F-2EA3-4CE4-942F-F44B6CD31567}">
      <dsp:nvSpPr>
        <dsp:cNvPr id="0" name=""/>
        <dsp:cNvSpPr/>
      </dsp:nvSpPr>
      <dsp:spPr>
        <a:xfrm>
          <a:off x="830989" y="-6647"/>
          <a:ext cx="5184818" cy="5184818"/>
        </a:xfrm>
        <a:prstGeom prst="circularArrow">
          <a:avLst>
            <a:gd name="adj1" fmla="val 5274"/>
            <a:gd name="adj2" fmla="val 312630"/>
            <a:gd name="adj3" fmla="val 14246884"/>
            <a:gd name="adj4" fmla="val 17116053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B9B38-EC15-444F-950F-3AE5B6BAA4F5}">
      <dsp:nvSpPr>
        <dsp:cNvPr id="0" name=""/>
        <dsp:cNvSpPr/>
      </dsp:nvSpPr>
      <dsp:spPr>
        <a:xfrm>
          <a:off x="2448266" y="10"/>
          <a:ext cx="1950263" cy="9751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Художественно-эстетическое развитие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448266" y="10"/>
        <a:ext cx="1950263" cy="975131"/>
      </dsp:txXfrm>
    </dsp:sp>
    <dsp:sp modelId="{AF9EF491-C7F1-47D8-B603-EEB68216BC41}">
      <dsp:nvSpPr>
        <dsp:cNvPr id="0" name=""/>
        <dsp:cNvSpPr/>
      </dsp:nvSpPr>
      <dsp:spPr>
        <a:xfrm>
          <a:off x="4374836" y="1053034"/>
          <a:ext cx="1950263" cy="975131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Игровая деятельность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74836" y="1053034"/>
        <a:ext cx="1950263" cy="975131"/>
      </dsp:txXfrm>
    </dsp:sp>
    <dsp:sp modelId="{FC094173-C8A7-487C-A46A-A28954599ADC}">
      <dsp:nvSpPr>
        <dsp:cNvPr id="0" name=""/>
        <dsp:cNvSpPr/>
      </dsp:nvSpPr>
      <dsp:spPr>
        <a:xfrm>
          <a:off x="4374836" y="3156409"/>
          <a:ext cx="1950263" cy="975131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Физическое развитие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374836" y="3156409"/>
        <a:ext cx="1950263" cy="975131"/>
      </dsp:txXfrm>
    </dsp:sp>
    <dsp:sp modelId="{CF02F3CB-A0CA-4C20-A27C-56250452483C}">
      <dsp:nvSpPr>
        <dsp:cNvPr id="0" name=""/>
        <dsp:cNvSpPr/>
      </dsp:nvSpPr>
      <dsp:spPr>
        <a:xfrm>
          <a:off x="2553260" y="4208096"/>
          <a:ext cx="1950263" cy="975131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Социально-коммуникативное развитие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553260" y="4208096"/>
        <a:ext cx="1950263" cy="975131"/>
      </dsp:txXfrm>
    </dsp:sp>
    <dsp:sp modelId="{6B376E11-107A-4F50-8592-34BD091441FF}">
      <dsp:nvSpPr>
        <dsp:cNvPr id="0" name=""/>
        <dsp:cNvSpPr/>
      </dsp:nvSpPr>
      <dsp:spPr>
        <a:xfrm>
          <a:off x="731684" y="3156409"/>
          <a:ext cx="1950263" cy="975131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Познавательное развитие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31684" y="3156409"/>
        <a:ext cx="1950263" cy="975131"/>
      </dsp:txXfrm>
    </dsp:sp>
    <dsp:sp modelId="{F6081995-48FC-4ACF-87DD-2091D690AA4F}">
      <dsp:nvSpPr>
        <dsp:cNvPr id="0" name=""/>
        <dsp:cNvSpPr/>
      </dsp:nvSpPr>
      <dsp:spPr>
        <a:xfrm>
          <a:off x="731684" y="1053034"/>
          <a:ext cx="1950263" cy="97513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Опытно-исследовательская деятельность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31684" y="1053034"/>
        <a:ext cx="1950263" cy="97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0103-04A3-4601-BF40-E236F834E1BE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27AD-2D64-4A44-B655-4A9FF6171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Проект по экологии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Тема «В кладовой природы»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012160" y="3140968"/>
            <a:ext cx="255577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кв. категории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Агапова А.Ф.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217314"/>
            <a:ext cx="8280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32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развивающую среду для овладения детьми новыми знаниями о природных богатствах.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Развить познавательные способности детей.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Воспитать у детей бережное отношение к природе.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Овладение ребёнком эстетической и экологической грамотности при использовании и созерцании природных богатств.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430834"/>
            <a:ext cx="8568952" cy="6001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вовлекли детей в разнообразные виды деятельности в природе и по ее охране. Формировали нравственное поведение в природе. Обеспечили непрерывность экологического образования в системе: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семья.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«В кладовой природы» реализовал поставленные задачи частично. У детей с интеллектуальной недостаточностью эмоционально-волевая сфера неустойчивая, отмечаются колебания в настроении, поэтому для установления полноценного контакта при реализации экологического проекта требовались дополнительные условия взрослого, побуждения в виде наводящих вопросов, поощрительных суждений. У детей слабо сформированы элементарные экологические знания. Для детей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характерна низкая направленность отношения к природе, они не  ориентируются в правилах поведения в природе.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80728"/>
            <a:ext cx="604867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91123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системы осознанно – правильных экологических представлений о природе у детей дошкольного возраста, основ экологической культуры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детей с объектами живой и неживой природы, учить узнавать, различать и называть их.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наблюдательность, интерес к объектам природы.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 детей бережное отношение к природе, эмоциональную отзывчивость на её красоту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313390"/>
            <a:ext cx="89644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Экологическое образование детей дошкольного возраста – чрезвычайно актуальная проблема настоящего времени. Правильно организованное и систематически осуществляемо, оно оказывает интенсивное влияние на ум, чувства, эмоции и волю ребёнка – дошкольника.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 выбрали эту тему, так как она понятна по своему содержанию детям: знакомит с объектами живой и неживой природы, развивает наблюдательность, воспитывает бережное отношение к природе. Эта тема включает в себя разнообразные виды детской деятельности: поисковую, творческую, продуктивную.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115616" y="908720"/>
          <a:ext cx="7056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539552" y="548680"/>
            <a:ext cx="2016224" cy="9807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«В подводном царстве» «Дуб-дубок»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67744" y="0"/>
            <a:ext cx="1512168" cy="9807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Лепка «Рыбки резвятся»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07904" y="0"/>
            <a:ext cx="1800200" cy="9807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Аппликация коллективная работа «Под водой»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080" y="0"/>
            <a:ext cx="2232248" cy="11247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Конструирование «Стрекоза»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92280" y="836712"/>
            <a:ext cx="1800200" cy="9807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Д/И «Кто где живет»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Да-нет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80312" y="1772816"/>
            <a:ext cx="1763688" cy="9807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игры«Рыболовецкое судно»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52320" y="2708920"/>
            <a:ext cx="169168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/и «Акула» «Море волнуется» и т.д.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08304" y="5013176"/>
            <a:ext cx="1656184" cy="9807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Развлечение «Знатоки природы»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1556792"/>
            <a:ext cx="1512168" cy="9807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«Такая разная вода»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0" y="2564904"/>
            <a:ext cx="1512168" cy="9807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«Загрязнение воды»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3645024"/>
            <a:ext cx="1512168" cy="9807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«Значение воды в нашей жизни»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4581128"/>
            <a:ext cx="1512168" cy="9807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«Зачем нужны болота»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339752" y="5661248"/>
            <a:ext cx="1800200" cy="1196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описательного рассказа «Как вести себя в лесу»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20072" y="5661248"/>
            <a:ext cx="1872208" cy="1196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описательного рассказа «Целебная сила моря»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19872" y="2492896"/>
            <a:ext cx="2448272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Экологический проект </a:t>
            </a:r>
          </a:p>
          <a:p>
            <a:pPr algn="ctr"/>
            <a:r>
              <a:rPr lang="ru-RU" dirty="0" smtClean="0"/>
              <a:t>«В кладовой природы»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2339752" y="1052736"/>
            <a:ext cx="1296144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436096" y="836712"/>
            <a:ext cx="648072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076056" y="620688"/>
            <a:ext cx="144016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491880" y="620688"/>
            <a:ext cx="216024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876256" y="1412776"/>
            <a:ext cx="432048" cy="64807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020272" y="2348880"/>
            <a:ext cx="504056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948264" y="2852936"/>
            <a:ext cx="720080" cy="36004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092280" y="4725144"/>
            <a:ext cx="720080" cy="36004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1259632" y="1988840"/>
            <a:ext cx="792088" cy="7200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331640" y="2708920"/>
            <a:ext cx="648072" cy="2160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51520" y="5445224"/>
            <a:ext cx="1728192" cy="9807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«Знакомство с Красной книгой»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619672" y="4869160"/>
            <a:ext cx="360040" cy="7920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1259632" y="4653136"/>
            <a:ext cx="648072" cy="216024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187624" y="4221088"/>
            <a:ext cx="72008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8642" y="0"/>
            <a:ext cx="9152642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332656"/>
            <a:ext cx="835292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Подготовительный этап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перспективного плана проведения ОД и наблюдений на прогулке по развитию экологической грамотности воспитанников.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программно – методического материала по направлению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развивающей среды.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и изготовление дидактических игр на экологическую тему.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 анкетирование родителей по выявлению организации экологического воспитания детей дома, проведение консультаций, изготовление дидактических игр на экологическую тему.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фото экология\SAM_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4052120" cy="303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91880" y="0"/>
            <a:ext cx="5652120" cy="984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Основной этап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по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E:\фото экология\37699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47611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фото экология\lxUfNF_Np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3317972"/>
            <a:ext cx="5076056" cy="354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pic>
        <p:nvPicPr>
          <p:cNvPr id="3073" name="Picture 1" descr="E:\фото экология\SAM_0286.JPG"/>
          <p:cNvPicPr>
            <a:picLocks noChangeAspect="1" noChangeArrowheads="1"/>
          </p:cNvPicPr>
          <p:nvPr/>
        </p:nvPicPr>
        <p:blipFill>
          <a:blip r:embed="rId3" cstate="print"/>
          <a:srcRect l="4074" t="3168" r="6149" b="-2315"/>
          <a:stretch>
            <a:fillRect/>
          </a:stretch>
        </p:blipFill>
        <p:spPr bwMode="auto">
          <a:xfrm rot="5400000">
            <a:off x="1196405" y="314053"/>
            <a:ext cx="6607173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pic>
        <p:nvPicPr>
          <p:cNvPr id="1025" name="Picture 1" descr="E:\фото экология\x_4f124d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79" y="0"/>
            <a:ext cx="3025265" cy="3645024"/>
          </a:xfrm>
          <a:prstGeom prst="rect">
            <a:avLst/>
          </a:prstGeom>
          <a:noFill/>
        </p:spPr>
      </p:pic>
      <p:pic>
        <p:nvPicPr>
          <p:cNvPr id="4" name="Picture 2" descr="E:\фото экология\1224c0e2-a559-4049-82ec-b4351c641250.jpg"/>
          <p:cNvPicPr>
            <a:picLocks noChangeAspect="1" noChangeArrowheads="1"/>
          </p:cNvPicPr>
          <p:nvPr/>
        </p:nvPicPr>
        <p:blipFill>
          <a:blip r:embed="rId4" cstate="print"/>
          <a:srcRect l="9056" r="13067" b="10350"/>
          <a:stretch>
            <a:fillRect/>
          </a:stretch>
        </p:blipFill>
        <p:spPr bwMode="auto">
          <a:xfrm>
            <a:off x="3059832" y="692696"/>
            <a:ext cx="3096344" cy="4752528"/>
          </a:xfrm>
          <a:prstGeom prst="rect">
            <a:avLst/>
          </a:prstGeom>
          <a:noFill/>
        </p:spPr>
      </p:pic>
      <p:pic>
        <p:nvPicPr>
          <p:cNvPr id="1027" name="Picture 3" descr="E:\фото экология\кормушка-для-птиц-из-подручного-материала7.jpg"/>
          <p:cNvPicPr>
            <a:picLocks noChangeAspect="1" noChangeArrowheads="1"/>
          </p:cNvPicPr>
          <p:nvPr/>
        </p:nvPicPr>
        <p:blipFill>
          <a:blip r:embed="rId5" cstate="print"/>
          <a:srcRect l="8227" t="6171" r="15672"/>
          <a:stretch>
            <a:fillRect/>
          </a:stretch>
        </p:blipFill>
        <p:spPr bwMode="auto">
          <a:xfrm>
            <a:off x="6084168" y="3085334"/>
            <a:ext cx="3059832" cy="377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шаблоны\цветы\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642" cy="6858000"/>
          </a:xfrm>
          <a:prstGeom prst="rect">
            <a:avLst/>
          </a:prstGeom>
          <a:noFill/>
        </p:spPr>
      </p:pic>
      <p:pic>
        <p:nvPicPr>
          <p:cNvPr id="2049" name="Picture 1" descr="E:\фото экология\SAM_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956043" cy="3717032"/>
          </a:xfrm>
          <a:prstGeom prst="rect">
            <a:avLst/>
          </a:prstGeom>
          <a:noFill/>
        </p:spPr>
      </p:pic>
      <p:pic>
        <p:nvPicPr>
          <p:cNvPr id="2050" name="Picture 2" descr="E:\фото экология\SAM_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515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BEST</cp:lastModifiedBy>
  <cp:revision>11</cp:revision>
  <dcterms:created xsi:type="dcterms:W3CDTF">2015-11-30T17:49:17Z</dcterms:created>
  <dcterms:modified xsi:type="dcterms:W3CDTF">2015-12-04T06:49:53Z</dcterms:modified>
</cp:coreProperties>
</file>