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274" r:id="rId5"/>
    <p:sldId id="260" r:id="rId6"/>
    <p:sldId id="263" r:id="rId7"/>
    <p:sldId id="264" r:id="rId8"/>
    <p:sldId id="272" r:id="rId9"/>
    <p:sldId id="265" r:id="rId10"/>
    <p:sldId id="267" r:id="rId11"/>
    <p:sldId id="273" r:id="rId12"/>
    <p:sldId id="259" r:id="rId13"/>
    <p:sldId id="275" r:id="rId14"/>
    <p:sldId id="312" r:id="rId15"/>
    <p:sldId id="276" r:id="rId16"/>
    <p:sldId id="301" r:id="rId17"/>
    <p:sldId id="302" r:id="rId18"/>
    <p:sldId id="277" r:id="rId19"/>
    <p:sldId id="268" r:id="rId20"/>
    <p:sldId id="291" r:id="rId21"/>
    <p:sldId id="269" r:id="rId22"/>
    <p:sldId id="270" r:id="rId23"/>
    <p:sldId id="271" r:id="rId24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4F20368-F826-4DF6-B59B-053F81AAEE08}">
          <p14:sldIdLst>
            <p14:sldId id="256"/>
          </p14:sldIdLst>
        </p14:section>
        <p14:section name="Раздел без заголовка" id="{2A3220A3-DF68-4DC2-89E8-FD94ABF3817A}">
          <p14:sldIdLst>
            <p14:sldId id="257"/>
            <p14:sldId id="274"/>
            <p14:sldId id="260"/>
            <p14:sldId id="263"/>
            <p14:sldId id="264"/>
            <p14:sldId id="272"/>
            <p14:sldId id="265"/>
            <p14:sldId id="267"/>
            <p14:sldId id="273"/>
            <p14:sldId id="259"/>
            <p14:sldId id="275"/>
            <p14:sldId id="312"/>
            <p14:sldId id="276"/>
            <p14:sldId id="301"/>
            <p14:sldId id="302"/>
            <p14:sldId id="277"/>
            <p14:sldId id="268"/>
            <p14:sldId id="291"/>
            <p14:sldId id="269"/>
            <p14:sldId id="270"/>
            <p14:sldId id="27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>
        <p:scale>
          <a:sx n="81" d="100"/>
          <a:sy n="81" d="100"/>
        </p:scale>
        <p:origin x="-102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38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4D23657-D1E8-4B22-974B-8DC90813F51B}">
      <dgm:prSet phldrT="[Text]"/>
      <dgm:spPr/>
      <dgm:t>
        <a:bodyPr/>
        <a:lstStyle/>
        <a:p>
          <a:pPr algn="l" defTabSz="914400">
            <a:buNone/>
          </a:pPr>
          <a:r>
            <a:rPr lang="ru-RU" sz="1800" b="0" i="0" noProof="0" dirty="0" smtClean="0">
              <a:latin typeface="Euphemia"/>
              <a:ea typeface="+mn-ea"/>
              <a:cs typeface="+mn-cs"/>
            </a:rPr>
            <a:t>Шаг 1 </a:t>
          </a:r>
          <a:br>
            <a:rPr lang="ru-RU" sz="1800" b="0" i="0" noProof="0" dirty="0" smtClean="0">
              <a:latin typeface="Euphemia"/>
              <a:ea typeface="+mn-ea"/>
              <a:cs typeface="+mn-cs"/>
            </a:rPr>
          </a:br>
          <a:r>
            <a:rPr lang="ru-RU" sz="1800" b="0" i="0" noProof="0" dirty="0" smtClean="0">
              <a:latin typeface="Euphemia"/>
              <a:ea typeface="+mn-ea"/>
              <a:cs typeface="+mn-cs"/>
            </a:rPr>
            <a:t>опрос родителей на предмет социального заказа</a:t>
          </a:r>
          <a:endParaRPr lang="ru-RU" sz="1800" b="0" i="0" noProof="0" dirty="0">
            <a:latin typeface="Euphemia"/>
            <a:ea typeface="+mn-ea"/>
            <a:cs typeface="+mn-cs"/>
          </a:endParaRPr>
        </a:p>
      </dgm:t>
    </dgm:pt>
    <dgm:pt modelId="{89EF0911-2234-42D0-AEF3-7FADAFD12999}" type="parTrans" cxnId="{99F95D8E-A851-4953-A3C5-9BF7753ED9FA}">
      <dgm:prSet/>
      <dgm:spPr/>
      <dgm:t>
        <a:bodyPr/>
        <a:lstStyle/>
        <a:p>
          <a:endParaRPr lang="en-US"/>
        </a:p>
      </dgm:t>
    </dgm:pt>
    <dgm:pt modelId="{529487B0-19AA-4AAC-8F83-CF2C113EB84D}" type="sibTrans" cxnId="{99F95D8E-A851-4953-A3C5-9BF7753ED9FA}">
      <dgm:prSet/>
      <dgm:spPr/>
      <dgm:t>
        <a:bodyPr/>
        <a:lstStyle/>
        <a:p>
          <a:endParaRPr lang="en-US"/>
        </a:p>
      </dgm:t>
    </dgm:pt>
    <dgm:pt modelId="{EF034794-D109-40B6-8FA2-8971C3123AB6}">
      <dgm:prSet phldrT="[Text]"/>
      <dgm:spPr/>
      <dgm:t>
        <a:bodyPr/>
        <a:lstStyle/>
        <a:p>
          <a:pPr algn="l" defTabSz="914400">
            <a:buNone/>
          </a:pPr>
          <a:r>
            <a:rPr lang="ru-RU" sz="1800" b="0" i="0" noProof="0" dirty="0" smtClean="0">
              <a:latin typeface="Euphemia"/>
              <a:ea typeface="+mn-ea"/>
              <a:cs typeface="+mn-cs"/>
            </a:rPr>
            <a:t>Шаг 2</a:t>
          </a:r>
          <a:br>
            <a:rPr lang="ru-RU" sz="1800" b="0" i="0" noProof="0" dirty="0" smtClean="0">
              <a:latin typeface="Euphemia"/>
              <a:ea typeface="+mn-ea"/>
              <a:cs typeface="+mn-cs"/>
            </a:rPr>
          </a:br>
          <a:r>
            <a:rPr lang="ru-RU" sz="1800" b="0" i="0" noProof="0" dirty="0" smtClean="0">
              <a:latin typeface="Euphemia"/>
              <a:ea typeface="+mn-ea"/>
              <a:cs typeface="+mn-cs"/>
            </a:rPr>
            <a:t>подбор желающий участвовать в клубе для осуществления идей и задач проекта </a:t>
          </a:r>
          <a:endParaRPr lang="ru-RU" sz="1800" b="0" i="0" noProof="0" dirty="0">
            <a:latin typeface="Euphemia"/>
            <a:ea typeface="+mn-ea"/>
            <a:cs typeface="+mn-cs"/>
          </a:endParaRPr>
        </a:p>
      </dgm:t>
    </dgm:pt>
    <dgm:pt modelId="{64D09C75-3D44-4CEF-9459-5C91DB44A9EA}" type="parTrans" cxnId="{80FF73C0-9BCD-436E-A85B-D6D7D322462C}">
      <dgm:prSet/>
      <dgm:spPr/>
      <dgm:t>
        <a:bodyPr/>
        <a:lstStyle/>
        <a:p>
          <a:endParaRPr lang="en-US"/>
        </a:p>
      </dgm:t>
    </dgm:pt>
    <dgm:pt modelId="{CDDFC891-FC62-4131-A642-2D94388BCCE2}" type="sibTrans" cxnId="{80FF73C0-9BCD-436E-A85B-D6D7D322462C}">
      <dgm:prSet/>
      <dgm:spPr/>
      <dgm:t>
        <a:bodyPr/>
        <a:lstStyle/>
        <a:p>
          <a:endParaRPr lang="en-US"/>
        </a:p>
      </dgm:t>
    </dgm:pt>
    <dgm:pt modelId="{15E11DBD-E9B5-4BCF-A56C-7AAE26CE30DC}">
      <dgm:prSet phldrT="[Text]"/>
      <dgm:spPr/>
      <dgm:t>
        <a:bodyPr/>
        <a:lstStyle/>
        <a:p>
          <a:pPr algn="l" defTabSz="914400">
            <a:buNone/>
          </a:pPr>
          <a:r>
            <a:rPr lang="ru-RU" sz="1800" b="0" i="0" noProof="0" dirty="0" smtClean="0">
              <a:latin typeface="Euphemia"/>
              <a:ea typeface="+mn-ea"/>
              <a:cs typeface="+mn-cs"/>
            </a:rPr>
            <a:t>Шаг 3</a:t>
          </a:r>
          <a:br>
            <a:rPr lang="ru-RU" sz="1800" b="0" i="0" noProof="0" dirty="0" smtClean="0">
              <a:latin typeface="Euphemia"/>
              <a:ea typeface="+mn-ea"/>
              <a:cs typeface="+mn-cs"/>
            </a:rPr>
          </a:br>
          <a:r>
            <a:rPr lang="ru-RU" sz="1800" b="0" i="0" noProof="0" dirty="0" smtClean="0">
              <a:latin typeface="Euphemia"/>
              <a:ea typeface="+mn-ea"/>
              <a:cs typeface="+mn-cs"/>
            </a:rPr>
            <a:t>составления перспективного плана заседаний</a:t>
          </a:r>
          <a:endParaRPr lang="ru-RU" sz="1800" b="0" i="0" noProof="0" dirty="0">
            <a:latin typeface="Euphemia"/>
            <a:ea typeface="+mn-ea"/>
            <a:cs typeface="+mn-cs"/>
          </a:endParaRPr>
        </a:p>
      </dgm:t>
    </dgm:pt>
    <dgm:pt modelId="{B7B43D5B-12E9-44B1-B818-4B50F6AD3C0A}" type="parTrans" cxnId="{5E0737F0-6DE4-4885-BC59-82E10D617E50}">
      <dgm:prSet/>
      <dgm:spPr/>
      <dgm:t>
        <a:bodyPr/>
        <a:lstStyle/>
        <a:p>
          <a:endParaRPr lang="en-US"/>
        </a:p>
      </dgm:t>
    </dgm:pt>
    <dgm:pt modelId="{329BDEDB-415B-4AB3-B964-E819D0C56DBB}" type="sibTrans" cxnId="{5E0737F0-6DE4-4885-BC59-82E10D617E50}">
      <dgm:prSet/>
      <dgm:spPr/>
      <dgm:t>
        <a:bodyPr/>
        <a:lstStyle/>
        <a:p>
          <a:endParaRPr lang="en-US"/>
        </a:p>
      </dgm:t>
    </dgm:pt>
    <dgm:pt modelId="{778AA374-0E17-4AEA-8EB6-0C342D57D8D8}">
      <dgm:prSet phldrT="[Text]"/>
      <dgm:spPr/>
      <dgm:t>
        <a:bodyPr/>
        <a:lstStyle/>
        <a:p>
          <a:pPr algn="l" defTabSz="914400">
            <a:buNone/>
          </a:pPr>
          <a:r>
            <a:rPr lang="ru-RU" sz="1800" b="0" i="0" noProof="0" dirty="0" smtClean="0">
              <a:latin typeface="Euphemia"/>
              <a:ea typeface="+mn-ea"/>
              <a:cs typeface="+mn-cs"/>
            </a:rPr>
            <a:t>Шаг 4</a:t>
          </a:r>
          <a:br>
            <a:rPr lang="ru-RU" sz="1800" b="0" i="0" noProof="0" dirty="0" smtClean="0">
              <a:latin typeface="Euphemia"/>
              <a:ea typeface="+mn-ea"/>
              <a:cs typeface="+mn-cs"/>
            </a:rPr>
          </a:br>
          <a:r>
            <a:rPr lang="ru-RU" sz="1800" b="0" i="0" noProof="0" dirty="0" smtClean="0">
              <a:latin typeface="Euphemia"/>
              <a:ea typeface="+mn-ea"/>
              <a:cs typeface="+mn-cs"/>
            </a:rPr>
            <a:t>изучение методических материалов, материалов сети интернет </a:t>
          </a:r>
          <a:endParaRPr lang="ru-RU" sz="1800" b="0" i="0" noProof="0" dirty="0">
            <a:latin typeface="Euphemia"/>
            <a:ea typeface="+mn-ea"/>
            <a:cs typeface="+mn-cs"/>
          </a:endParaRPr>
        </a:p>
      </dgm:t>
    </dgm:pt>
    <dgm:pt modelId="{5E28F01D-9664-415C-A0CD-EBFDAB29426C}" type="parTrans" cxnId="{6F55886F-2AC8-4F4F-B328-821CB3A2117B}">
      <dgm:prSet/>
      <dgm:spPr/>
      <dgm:t>
        <a:bodyPr/>
        <a:lstStyle/>
        <a:p>
          <a:endParaRPr lang="en-US"/>
        </a:p>
      </dgm:t>
    </dgm:pt>
    <dgm:pt modelId="{1A604594-E883-4DA9-8A2A-16DFACE8640A}" type="sibTrans" cxnId="{6F55886F-2AC8-4F4F-B328-821CB3A2117B}">
      <dgm:prSet/>
      <dgm:spPr/>
      <dgm:t>
        <a:bodyPr/>
        <a:lstStyle/>
        <a:p>
          <a:endParaRPr lang="en-US"/>
        </a:p>
      </dgm:t>
    </dgm:pt>
    <dgm:pt modelId="{05F1A7D0-6E45-49DA-80B3-7FF4B8783E58}">
      <dgm:prSet phldrT="[Text]"/>
      <dgm:spPr/>
      <dgm:t>
        <a:bodyPr/>
        <a:lstStyle/>
        <a:p>
          <a:pPr algn="l" defTabSz="914400">
            <a:buNone/>
          </a:pPr>
          <a:r>
            <a:rPr lang="ru-RU" sz="1800" b="0" i="0" noProof="0" dirty="0" smtClean="0">
              <a:latin typeface="Euphemia"/>
              <a:ea typeface="+mn-ea"/>
              <a:cs typeface="+mn-cs"/>
            </a:rPr>
            <a:t>Шаг 5</a:t>
          </a:r>
          <a:br>
            <a:rPr lang="ru-RU" sz="1800" b="0" i="0" noProof="0" dirty="0" smtClean="0">
              <a:latin typeface="Euphemia"/>
              <a:ea typeface="+mn-ea"/>
              <a:cs typeface="+mn-cs"/>
            </a:rPr>
          </a:br>
          <a:r>
            <a:rPr lang="ru-RU" sz="1800" b="0" i="0" noProof="0" dirty="0" smtClean="0">
              <a:latin typeface="Euphemia"/>
              <a:ea typeface="+mn-ea"/>
              <a:cs typeface="+mn-cs"/>
            </a:rPr>
            <a:t>разработка конспекта встреч, подбор дидактических пособий, демонстрационного материала</a:t>
          </a:r>
          <a:endParaRPr lang="ru-RU" sz="1800" b="0" i="0" noProof="0" dirty="0">
            <a:latin typeface="Euphemia"/>
            <a:ea typeface="+mn-ea"/>
            <a:cs typeface="+mn-cs"/>
          </a:endParaRPr>
        </a:p>
      </dgm:t>
    </dgm:pt>
    <dgm:pt modelId="{3ECE110E-B07E-4F19-B2DF-3E42E99B2E8D}" type="parTrans" cxnId="{33A927E1-3C94-4A92-8DB3-42886008240C}">
      <dgm:prSet/>
      <dgm:spPr/>
      <dgm:t>
        <a:bodyPr/>
        <a:lstStyle/>
        <a:p>
          <a:endParaRPr lang="en-US"/>
        </a:p>
      </dgm:t>
    </dgm:pt>
    <dgm:pt modelId="{47B1D0F3-117D-4CE7-9037-3F5A4995054A}" type="sibTrans" cxnId="{33A927E1-3C94-4A92-8DB3-42886008240C}">
      <dgm:prSet/>
      <dgm:spPr/>
      <dgm:t>
        <a:bodyPr/>
        <a:lstStyle/>
        <a:p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9"/>
      <dgm:spPr/>
    </dgm:pt>
    <dgm:pt modelId="{80B372F1-8EF3-4532-ACC6-E65E1D63ACA2}" type="pres">
      <dgm:prSet presAssocID="{E4D23657-D1E8-4B22-974B-8DC90813F51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6139E-4627-4CCC-9299-5653D77ED24D}" type="pres">
      <dgm:prSet presAssocID="{E4D23657-D1E8-4B22-974B-8DC90813F51B}" presName="Triangle" presStyleLbl="alignNode1" presStyleIdx="1" presStyleCnt="9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9"/>
      <dgm:spPr/>
    </dgm:pt>
    <dgm:pt modelId="{18F7A15A-3ED1-4A32-B700-36B8D6BBE441}" type="pres">
      <dgm:prSet presAssocID="{EF034794-D109-40B6-8FA2-8971C3123AB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2BEFC-1674-4E8D-98FF-DE4432BB887C}" type="pres">
      <dgm:prSet presAssocID="{EF034794-D109-40B6-8FA2-8971C3123AB6}" presName="Triangle" presStyleLbl="alignNode1" presStyleIdx="3" presStyleCnt="9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9"/>
      <dgm:spPr/>
    </dgm:pt>
    <dgm:pt modelId="{F0124EB5-2136-46F3-B2F4-41A5196C24A0}" type="pres">
      <dgm:prSet presAssocID="{15E11DBD-E9B5-4BCF-A56C-7AAE26CE30D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82CFA-3F05-41CB-A66C-3A904CCE06CE}" type="pres">
      <dgm:prSet presAssocID="{15E11DBD-E9B5-4BCF-A56C-7AAE26CE30DC}" presName="Triangle" presStyleLbl="alignNode1" presStyleIdx="5" presStyleCnt="9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9"/>
      <dgm:spPr/>
    </dgm:pt>
    <dgm:pt modelId="{AFC6068B-131B-444D-AF53-A5A2A6DC9AE7}" type="pres">
      <dgm:prSet presAssocID="{778AA374-0E17-4AEA-8EB6-0C342D57D8D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C0D9F-BF11-4D63-A28B-80FA21343A28}" type="pres">
      <dgm:prSet presAssocID="{778AA374-0E17-4AEA-8EB6-0C342D57D8D8}" presName="Triangle" presStyleLbl="alignNode1" presStyleIdx="7" presStyleCnt="9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9"/>
      <dgm:spPr/>
    </dgm:pt>
    <dgm:pt modelId="{D81336A4-814F-45EF-B582-2466B0D2E2A7}" type="pres">
      <dgm:prSet presAssocID="{05F1A7D0-6E45-49DA-80B3-7FF4B8783E5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686E8776-31B9-4547-B165-83B2470E83E1}" type="presOf" srcId="{778AA374-0E17-4AEA-8EB6-0C342D57D8D8}" destId="{AFC6068B-131B-444D-AF53-A5A2A6DC9AE7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6178317C-4B4F-4FC5-8AC2-7ABBDA27CE1F}" type="presOf" srcId="{05F1A7D0-6E45-49DA-80B3-7FF4B8783E58}" destId="{D81336A4-814F-45EF-B582-2466B0D2E2A7}" srcOrd="0" destOrd="0" presId="urn:microsoft.com/office/officeart/2009/3/layout/StepUpProcess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  <dgm:cxn modelId="{24606857-F5A8-4647-9106-43600BEA9834}" type="presParOf" srcId="{DF2F85E9-6BAE-40EA-8F18-DAFCA3EFFB69}" destId="{D5E82CFA-3F05-41CB-A66C-3A904CCE06CE}" srcOrd="2" destOrd="0" presId="urn:microsoft.com/office/officeart/2009/3/layout/StepUpProcess"/>
    <dgm:cxn modelId="{07D8BB63-7C45-4577-8989-CC9573B5B902}" type="presParOf" srcId="{EB3CB291-E23A-4667-A32E-A640A76557A1}" destId="{F5574CB1-AC1C-4773-A4A7-C4CE14EF6374}" srcOrd="5" destOrd="0" presId="urn:microsoft.com/office/officeart/2009/3/layout/StepUpProcess"/>
    <dgm:cxn modelId="{C4CA2C05-C5A2-47D3-932D-7D1B0EE24BEE}" type="presParOf" srcId="{F5574CB1-AC1C-4773-A4A7-C4CE14EF6374}" destId="{14FCF07D-F999-4928-B62C-1135C3080FD1}" srcOrd="0" destOrd="0" presId="urn:microsoft.com/office/officeart/2009/3/layout/StepUpProcess"/>
    <dgm:cxn modelId="{7F15FDE7-0796-409E-8E14-33BDA45130DC}" type="presParOf" srcId="{EB3CB291-E23A-4667-A32E-A640A76557A1}" destId="{2489F161-D1CF-4A3D-8E95-6382395DC25B}" srcOrd="6" destOrd="0" presId="urn:microsoft.com/office/officeart/2009/3/layout/StepUpProcess"/>
    <dgm:cxn modelId="{A311EB17-7B3B-4E73-8877-7EDCECD2CCA9}" type="presParOf" srcId="{2489F161-D1CF-4A3D-8E95-6382395DC25B}" destId="{06EAFCDC-2041-4C37-BE64-7627BAA16382}" srcOrd="0" destOrd="0" presId="urn:microsoft.com/office/officeart/2009/3/layout/StepUpProcess"/>
    <dgm:cxn modelId="{F054D3EE-12ED-41DF-BC28-75AFF24A2011}" type="presParOf" srcId="{2489F161-D1CF-4A3D-8E95-6382395DC25B}" destId="{AFC6068B-131B-444D-AF53-A5A2A6DC9AE7}" srcOrd="1" destOrd="0" presId="urn:microsoft.com/office/officeart/2009/3/layout/StepUpProcess"/>
    <dgm:cxn modelId="{B3F265FC-C9A3-4AB3-9CED-F7D5EE371186}" type="presParOf" srcId="{2489F161-D1CF-4A3D-8E95-6382395DC25B}" destId="{F62C0D9F-BF11-4D63-A28B-80FA21343A28}" srcOrd="2" destOrd="0" presId="urn:microsoft.com/office/officeart/2009/3/layout/StepUpProcess"/>
    <dgm:cxn modelId="{41FBC4D4-7CE4-4553-BFA6-B9C39AFCA8EF}" type="presParOf" srcId="{EB3CB291-E23A-4667-A32E-A640A76557A1}" destId="{F5EC4F6A-2B4F-420C-9BEA-A14EFB832731}" srcOrd="7" destOrd="0" presId="urn:microsoft.com/office/officeart/2009/3/layout/StepUpProcess"/>
    <dgm:cxn modelId="{604F1BFC-D1C1-4B05-9E80-FEB729EF06F6}" type="presParOf" srcId="{F5EC4F6A-2B4F-420C-9BEA-A14EFB832731}" destId="{41DC2B0B-BD37-48C1-BB85-7F75AC60BB5F}" srcOrd="0" destOrd="0" presId="urn:microsoft.com/office/officeart/2009/3/layout/StepUpProcess"/>
    <dgm:cxn modelId="{C8CE4F5C-2D1E-4F23-B70E-3CA4AB9E86D1}" type="presParOf" srcId="{EB3CB291-E23A-4667-A32E-A640A76557A1}" destId="{D2C6C114-9E17-4E64-9FCF-9C4365FE25B7}" srcOrd="8" destOrd="0" presId="urn:microsoft.com/office/officeart/2009/3/layout/StepUpProcess"/>
    <dgm:cxn modelId="{28DAD026-A7ED-4EA6-BA50-86753202B1A1}" type="presParOf" srcId="{D2C6C114-9E17-4E64-9FCF-9C4365FE25B7}" destId="{BA06DEFD-3E20-41CA-8CC7-585BE7A02A00}" srcOrd="0" destOrd="0" presId="urn:microsoft.com/office/officeart/2009/3/layout/StepUpProcess"/>
    <dgm:cxn modelId="{1A762ABB-221E-44D3-9B21-B2EC055FC66D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364418" y="2235157"/>
          <a:ext cx="1096737" cy="182494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181346" y="2780423"/>
          <a:ext cx="1647572" cy="1444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i="0" kern="1200" noProof="0" dirty="0" smtClean="0">
              <a:latin typeface="Euphemia"/>
              <a:ea typeface="+mn-ea"/>
              <a:cs typeface="+mn-cs"/>
            </a:rPr>
            <a:t>Шаг 1 </a:t>
          </a:r>
          <a:br>
            <a:rPr lang="ru-RU" sz="1100" b="0" i="0" kern="1200" noProof="0" dirty="0" smtClean="0">
              <a:latin typeface="Euphemia"/>
              <a:ea typeface="+mn-ea"/>
              <a:cs typeface="+mn-cs"/>
            </a:rPr>
          </a:br>
          <a:r>
            <a:rPr lang="ru-RU" sz="1100" b="0" i="0" kern="1200" noProof="0" dirty="0" smtClean="0">
              <a:latin typeface="Euphemia"/>
              <a:ea typeface="+mn-ea"/>
              <a:cs typeface="+mn-cs"/>
            </a:rPr>
            <a:t>опрос родителей на предмет социального заказа</a:t>
          </a:r>
          <a:endParaRPr lang="ru-RU" sz="1100" b="0" i="0" kern="1200" noProof="0" dirty="0">
            <a:latin typeface="Euphemia"/>
            <a:ea typeface="+mn-ea"/>
            <a:cs typeface="+mn-cs"/>
          </a:endParaRPr>
        </a:p>
      </dsp:txBody>
      <dsp:txXfrm>
        <a:off x="181346" y="2780423"/>
        <a:ext cx="1647572" cy="1444193"/>
      </dsp:txXfrm>
    </dsp:sp>
    <dsp:sp modelId="{B746139E-4627-4CCC-9299-5653D77ED24D}">
      <dsp:nvSpPr>
        <dsp:cNvPr id="0" name=""/>
        <dsp:cNvSpPr/>
      </dsp:nvSpPr>
      <dsp:spPr>
        <a:xfrm>
          <a:off x="1518055" y="2100802"/>
          <a:ext cx="310862" cy="310862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2381369" y="1736061"/>
          <a:ext cx="1096737" cy="1824947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2198296" y="2281327"/>
          <a:ext cx="1647572" cy="1444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i="0" kern="1200" noProof="0" dirty="0" smtClean="0">
              <a:latin typeface="Euphemia"/>
              <a:ea typeface="+mn-ea"/>
              <a:cs typeface="+mn-cs"/>
            </a:rPr>
            <a:t>Шаг 2</a:t>
          </a:r>
          <a:br>
            <a:rPr lang="ru-RU" sz="1100" b="0" i="0" kern="1200" noProof="0" dirty="0" smtClean="0">
              <a:latin typeface="Euphemia"/>
              <a:ea typeface="+mn-ea"/>
              <a:cs typeface="+mn-cs"/>
            </a:rPr>
          </a:br>
          <a:r>
            <a:rPr lang="ru-RU" sz="1100" b="0" i="0" kern="1200" noProof="0" dirty="0" smtClean="0">
              <a:latin typeface="Euphemia"/>
              <a:ea typeface="+mn-ea"/>
              <a:cs typeface="+mn-cs"/>
            </a:rPr>
            <a:t>подбор желающий участвовать в клубе для осуществления идей и задач проекта </a:t>
          </a:r>
          <a:endParaRPr lang="ru-RU" sz="1100" b="0" i="0" kern="1200" noProof="0" dirty="0">
            <a:latin typeface="Euphemia"/>
            <a:ea typeface="+mn-ea"/>
            <a:cs typeface="+mn-cs"/>
          </a:endParaRPr>
        </a:p>
      </dsp:txBody>
      <dsp:txXfrm>
        <a:off x="2198296" y="2281327"/>
        <a:ext cx="1647572" cy="1444193"/>
      </dsp:txXfrm>
    </dsp:sp>
    <dsp:sp modelId="{F6F2BEFC-1674-4E8D-98FF-DE4432BB887C}">
      <dsp:nvSpPr>
        <dsp:cNvPr id="0" name=""/>
        <dsp:cNvSpPr/>
      </dsp:nvSpPr>
      <dsp:spPr>
        <a:xfrm>
          <a:off x="3535006" y="1601706"/>
          <a:ext cx="310862" cy="310862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4398319" y="1236964"/>
          <a:ext cx="1096737" cy="1824947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4215247" y="1782230"/>
          <a:ext cx="1647572" cy="1444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i="0" kern="1200" noProof="0" dirty="0" smtClean="0">
              <a:latin typeface="Euphemia"/>
              <a:ea typeface="+mn-ea"/>
              <a:cs typeface="+mn-cs"/>
            </a:rPr>
            <a:t>Шаг 3</a:t>
          </a:r>
          <a:br>
            <a:rPr lang="ru-RU" sz="1100" b="0" i="0" kern="1200" noProof="0" dirty="0" smtClean="0">
              <a:latin typeface="Euphemia"/>
              <a:ea typeface="+mn-ea"/>
              <a:cs typeface="+mn-cs"/>
            </a:rPr>
          </a:br>
          <a:r>
            <a:rPr lang="ru-RU" sz="1100" b="0" i="0" kern="1200" noProof="0" dirty="0" smtClean="0">
              <a:latin typeface="Euphemia"/>
              <a:ea typeface="+mn-ea"/>
              <a:cs typeface="+mn-cs"/>
            </a:rPr>
            <a:t>составления перспективного плана заседаний</a:t>
          </a:r>
          <a:endParaRPr lang="ru-RU" sz="1100" b="0" i="0" kern="1200" noProof="0" dirty="0">
            <a:latin typeface="Euphemia"/>
            <a:ea typeface="+mn-ea"/>
            <a:cs typeface="+mn-cs"/>
          </a:endParaRPr>
        </a:p>
      </dsp:txBody>
      <dsp:txXfrm>
        <a:off x="4215247" y="1782230"/>
        <a:ext cx="1647572" cy="1444193"/>
      </dsp:txXfrm>
    </dsp:sp>
    <dsp:sp modelId="{D5E82CFA-3F05-41CB-A66C-3A904CCE06CE}">
      <dsp:nvSpPr>
        <dsp:cNvPr id="0" name=""/>
        <dsp:cNvSpPr/>
      </dsp:nvSpPr>
      <dsp:spPr>
        <a:xfrm>
          <a:off x="5551956" y="1102610"/>
          <a:ext cx="310862" cy="310862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6415270" y="737868"/>
          <a:ext cx="1096737" cy="182494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6232197" y="1283134"/>
          <a:ext cx="1647572" cy="1444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i="0" kern="1200" noProof="0" dirty="0" smtClean="0">
              <a:latin typeface="Euphemia"/>
              <a:ea typeface="+mn-ea"/>
              <a:cs typeface="+mn-cs"/>
            </a:rPr>
            <a:t>Шаг 4</a:t>
          </a:r>
          <a:br>
            <a:rPr lang="ru-RU" sz="1100" b="0" i="0" kern="1200" noProof="0" dirty="0" smtClean="0">
              <a:latin typeface="Euphemia"/>
              <a:ea typeface="+mn-ea"/>
              <a:cs typeface="+mn-cs"/>
            </a:rPr>
          </a:br>
          <a:r>
            <a:rPr lang="ru-RU" sz="1100" b="0" i="0" kern="1200" noProof="0" dirty="0" smtClean="0">
              <a:latin typeface="Euphemia"/>
              <a:ea typeface="+mn-ea"/>
              <a:cs typeface="+mn-cs"/>
            </a:rPr>
            <a:t>изучение методических материалов, материалов сети интернет </a:t>
          </a:r>
          <a:endParaRPr lang="ru-RU" sz="1100" b="0" i="0" kern="1200" noProof="0" dirty="0">
            <a:latin typeface="Euphemia"/>
            <a:ea typeface="+mn-ea"/>
            <a:cs typeface="+mn-cs"/>
          </a:endParaRPr>
        </a:p>
      </dsp:txBody>
      <dsp:txXfrm>
        <a:off x="6232197" y="1283134"/>
        <a:ext cx="1647572" cy="1444193"/>
      </dsp:txXfrm>
    </dsp:sp>
    <dsp:sp modelId="{F62C0D9F-BF11-4D63-A28B-80FA21343A28}">
      <dsp:nvSpPr>
        <dsp:cNvPr id="0" name=""/>
        <dsp:cNvSpPr/>
      </dsp:nvSpPr>
      <dsp:spPr>
        <a:xfrm>
          <a:off x="7568907" y="603513"/>
          <a:ext cx="310862" cy="310862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8432221" y="238771"/>
          <a:ext cx="1096737" cy="182494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8249148" y="784037"/>
          <a:ext cx="1647572" cy="1444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i="0" kern="1200" noProof="0" dirty="0" smtClean="0">
              <a:latin typeface="Euphemia"/>
              <a:ea typeface="+mn-ea"/>
              <a:cs typeface="+mn-cs"/>
            </a:rPr>
            <a:t>Шаг 5</a:t>
          </a:r>
          <a:br>
            <a:rPr lang="ru-RU" sz="1100" b="0" i="0" kern="1200" noProof="0" dirty="0" smtClean="0">
              <a:latin typeface="Euphemia"/>
              <a:ea typeface="+mn-ea"/>
              <a:cs typeface="+mn-cs"/>
            </a:rPr>
          </a:br>
          <a:r>
            <a:rPr lang="ru-RU" sz="1100" b="0" i="0" kern="1200" noProof="0" dirty="0" smtClean="0">
              <a:latin typeface="Euphemia"/>
              <a:ea typeface="+mn-ea"/>
              <a:cs typeface="+mn-cs"/>
            </a:rPr>
            <a:t>разработка конспекта встреч, подбор дидактических пособий, демонстрационного материала</a:t>
          </a:r>
          <a:endParaRPr lang="ru-RU" sz="1100" b="0" i="0" kern="1200" noProof="0" dirty="0">
            <a:latin typeface="Euphemia"/>
            <a:ea typeface="+mn-ea"/>
            <a:cs typeface="+mn-cs"/>
          </a:endParaRPr>
        </a:p>
      </dsp:txBody>
      <dsp:txXfrm>
        <a:off x="8249148" y="784037"/>
        <a:ext cx="1647572" cy="1444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ru-RU" smtClean="0"/>
              <a:t>05.12.2015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2754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2754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ru-RU" smtClean="0"/>
              <a:t>05.12.2015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98" tIns="45999" rIns="91998" bIns="4599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4"/>
          </a:xfrm>
          <a:prstGeom prst="rect">
            <a:avLst/>
          </a:prstGeom>
        </p:spPr>
        <p:txBody>
          <a:bodyPr vert="horz" lIns="91998" tIns="45999" rIns="91998" bIns="45999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</a:t>
            </a:r>
            <a:r>
              <a:rPr lang="ru-RU" noProof="0" dirty="0" smtClean="0"/>
              <a:t>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2754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2754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9978"/>
            <a:fld id="{935E2820-AFE1-45FA-949E-17BDB534E1DC}" type="slidenum">
              <a:rPr lang="en-US">
                <a:latin typeface="Euphemia"/>
              </a:rPr>
              <a:pPr defTabSz="919978"/>
              <a:t>1</a:t>
            </a:fld>
            <a:endParaRPr lang="en-US"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9978"/>
            <a:fld id="{77542409-6A04-4DC6-AC3A-D3758287A8F2}" type="slidenum">
              <a:rPr lang="en-US">
                <a:latin typeface="Euphemia"/>
              </a:rPr>
              <a:pPr defTabSz="919978"/>
              <a:t>2</a:t>
            </a:fld>
            <a:endParaRPr lang="en-US"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ru-RU" smtClean="0"/>
              <a:t>05.12.2015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ru-RU" smtClean="0"/>
              <a:t>05.12.2015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ru-RU" smtClean="0"/>
              <a:t>05.12.2015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ru-RU" smtClean="0"/>
              <a:t>05.12.2015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ru-RU" smtClean="0"/>
              <a:t>05.12.2015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ru-RU" smtClean="0"/>
              <a:t>05.12.2015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ru-RU" smtClean="0"/>
              <a:t>05.12.2015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ru-RU" smtClean="0"/>
              <a:t>05.12.2015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ru-RU" smtClean="0"/>
              <a:t>05.12.2015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ru-RU" smtClean="0"/>
              <a:t>05.12.2015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ru-RU" smtClean="0"/>
              <a:t>05.12.2015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</a:t>
            </a:r>
            <a:r>
              <a:rPr lang="ru-RU" noProof="0" dirty="0" smtClean="0"/>
              <a:t>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9D3B9702-7FBF-4720-8670-571C5E7EEDDE}" type="datetime1">
              <a:rPr lang="ru-RU" smtClean="0"/>
              <a:t>05.12.2015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accent2"/>
                </a:solidFill>
              </a:defRPr>
            </a:lvl1pPr>
          </a:lstStyle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1" y="304800"/>
            <a:ext cx="7288306" cy="891988"/>
          </a:xfrm>
        </p:spPr>
        <p:txBody>
          <a:bodyPr>
            <a:normAutofit fontScale="90000"/>
          </a:bodyPr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6000" b="0" i="0" dirty="0" smtClean="0">
                <a:solidFill>
                  <a:srgbClr val="595959"/>
                </a:solidFill>
                <a:latin typeface="Calibri" panose="020F0502020204030204" pitchFamily="34" charset="0"/>
              </a:rPr>
              <a:t>    презентация проекта</a:t>
            </a:r>
            <a:endParaRPr lang="ru-RU" sz="6000" b="0" i="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1766" y="1627094"/>
            <a:ext cx="8414963" cy="466612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6600" b="0" i="0" dirty="0" smtClean="0">
                <a:solidFill>
                  <a:srgbClr val="DF5327"/>
                </a:solidFill>
                <a:latin typeface="Calibri" panose="020F0502020204030204" pitchFamily="34" charset="0"/>
              </a:rPr>
              <a:t>родительский клуб «КРОХА»</a:t>
            </a:r>
            <a:endParaRPr lang="en-US" sz="6600" b="0" i="0" dirty="0" smtClean="0">
              <a:solidFill>
                <a:srgbClr val="DF5327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i="0" dirty="0" smtClean="0">
                <a:solidFill>
                  <a:srgbClr val="DF5327"/>
                </a:solidFill>
                <a:latin typeface="Calibri" panose="020F0502020204030204" pitchFamily="34" charset="0"/>
              </a:rPr>
              <a:t>Подготовила: </a:t>
            </a:r>
          </a:p>
          <a:p>
            <a:pPr marL="0" indent="0">
              <a:spcBef>
                <a:spcPts val="0"/>
              </a:spcBef>
              <a:buNone/>
            </a:pPr>
            <a:endParaRPr lang="ru-RU" b="1" i="0" dirty="0" smtClean="0">
              <a:solidFill>
                <a:srgbClr val="DF5327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i="0" dirty="0" smtClean="0">
              <a:solidFill>
                <a:srgbClr val="DF5327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i="0" dirty="0" smtClean="0">
              <a:solidFill>
                <a:srgbClr val="DF5327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DF5327"/>
                </a:solidFill>
                <a:latin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srgbClr val="DF5327"/>
                </a:solidFill>
                <a:latin typeface="Calibri" panose="020F0502020204030204" pitchFamily="34" charset="0"/>
              </a:rPr>
              <a:t>                          </a:t>
            </a:r>
            <a:r>
              <a:rPr lang="ru-RU" sz="3500" b="1" i="1" dirty="0" smtClean="0">
                <a:solidFill>
                  <a:srgbClr val="DF5327"/>
                </a:solidFill>
                <a:latin typeface="Calibri" panose="020F0502020204030204" pitchFamily="34" charset="0"/>
              </a:rPr>
              <a:t>педагог – психолог: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500" b="1" i="1" dirty="0" smtClean="0">
                <a:solidFill>
                  <a:srgbClr val="DF5327"/>
                </a:solidFill>
                <a:latin typeface="Calibri" panose="020F0502020204030204" pitchFamily="34" charset="0"/>
              </a:rPr>
              <a:t>Иванькова Наталия Александровна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500" b="1" i="1" dirty="0" smtClean="0">
                <a:solidFill>
                  <a:srgbClr val="DF5327"/>
                </a:solidFill>
                <a:latin typeface="Calibri" panose="020F0502020204030204" pitchFamily="34" charset="0"/>
              </a:rPr>
              <a:t>МБДОУ «ДСОВ»№40 город Братск</a:t>
            </a:r>
          </a:p>
          <a:p>
            <a:pPr marL="0" indent="0" algn="l">
              <a:spcBef>
                <a:spcPts val="0"/>
              </a:spcBef>
              <a:buNone/>
            </a:pPr>
            <a:endParaRPr lang="ru-RU" dirty="0">
              <a:solidFill>
                <a:srgbClr val="DF5327"/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 smtClean="0">
              <a:solidFill>
                <a:srgbClr val="DF5327"/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dirty="0">
              <a:solidFill>
                <a:srgbClr val="DF5327"/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 smtClean="0">
              <a:solidFill>
                <a:srgbClr val="DF5327"/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dirty="0">
              <a:solidFill>
                <a:srgbClr val="DF5327"/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ru-RU" sz="2400" b="0" i="0" dirty="0" smtClean="0">
                <a:solidFill>
                  <a:srgbClr val="DF5327"/>
                </a:solidFill>
                <a:latin typeface="Calibri" panose="020F0502020204030204" pitchFamily="34" charset="0"/>
              </a:rPr>
              <a:t>ясельная группа «ВОРОБУШКИ»</a:t>
            </a:r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 smtClean="0">
              <a:solidFill>
                <a:srgbClr val="DF5327"/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ПЕДАГОГИЧЕСКИЕ ПРИНЦИПЫ</a:t>
            </a:r>
            <a:endParaRPr lang="ru-RU" sz="4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Calibri" panose="020F0502020204030204" pitchFamily="34" charset="0"/>
              </a:rPr>
              <a:t>ЦЕЛЕНАПРАВЛЕННОСТЬ ПРОЕКТА НА АКТУАЛЬНЫЕ ПРОБЛЕМЫ ВОСПИТАНИЯ И РАЗВИТИЯ.</a:t>
            </a:r>
          </a:p>
          <a:p>
            <a:r>
              <a:rPr lang="ru-RU" sz="3600" dirty="0" smtClean="0">
                <a:latin typeface="Calibri" panose="020F0502020204030204" pitchFamily="34" charset="0"/>
              </a:rPr>
              <a:t>ДИФФЕРЕНЦИРОВАННЫЙ ПОДХОД</a:t>
            </a:r>
          </a:p>
          <a:p>
            <a:r>
              <a:rPr lang="ru-RU" sz="3600" dirty="0" smtClean="0">
                <a:latin typeface="Calibri" panose="020F0502020204030204" pitchFamily="34" charset="0"/>
              </a:rPr>
              <a:t>ВАРИАТИВНОСТЬ СОДЕРЖАНИЯ ФОРМ И МЕТОДОВ РАБОТЫ</a:t>
            </a:r>
          </a:p>
          <a:p>
            <a:r>
              <a:rPr lang="ru-RU" sz="3600" dirty="0" smtClean="0">
                <a:latin typeface="Calibri" panose="020F0502020204030204" pitchFamily="34" charset="0"/>
              </a:rPr>
              <a:t>СОТРУДНИЧЕСТВО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5543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800" b="0" i="0" dirty="0" smtClean="0">
                <a:solidFill>
                  <a:srgbClr val="FF0000"/>
                </a:solidFill>
                <a:latin typeface="Euphemia"/>
                <a:ea typeface="+mj-ea"/>
                <a:cs typeface="+mj-cs"/>
              </a:rPr>
              <a:t>подготовительный этап:</a:t>
            </a:r>
            <a:endParaRPr lang="ru-RU" sz="4800" b="0" i="0" dirty="0">
              <a:solidFill>
                <a:srgbClr val="FF0000"/>
              </a:solidFill>
              <a:latin typeface="Euphemia"/>
              <a:ea typeface="+mj-ea"/>
              <a:cs typeface="+mj-cs"/>
            </a:endParaRPr>
          </a:p>
        </p:txBody>
      </p:sp>
      <p:graphicFrame>
        <p:nvGraphicFramePr>
          <p:cNvPr id="15" name="Объект 14" descr="Восходящий процесс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088897"/>
              </p:ext>
            </p:extLst>
          </p:nvPr>
        </p:nvGraphicFramePr>
        <p:xfrm>
          <a:off x="2030506" y="1600200"/>
          <a:ext cx="9897035" cy="4827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ПЕРСПЕКТИВНЫЙ ПЛАН ПРОЕКТА</a:t>
            </a:r>
            <a:endParaRPr lang="ru-RU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8213" y="1600199"/>
            <a:ext cx="9372600" cy="4787153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ru-RU" sz="4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ПЕРВОЕ ЗАСЕДАНИЕ 20 НОЯБРЯ 2014 ГОДА</a:t>
            </a:r>
          </a:p>
          <a:p>
            <a:r>
              <a:rPr lang="ru-RU" sz="4800" dirty="0" smtClean="0">
                <a:latin typeface="Calibri" panose="020F0502020204030204" pitchFamily="34" charset="0"/>
              </a:rPr>
              <a:t>УЧАСТНИКИ: ВОСПИТАТЕЛЬ ГРУППЫ «ВОРОБУШКИ»: КОСТЫРЕВА ЕЛЕНА ЕВГЕНЬЕВНА</a:t>
            </a:r>
          </a:p>
          <a:p>
            <a:r>
              <a:rPr lang="ru-RU" sz="4800" dirty="0" smtClean="0">
                <a:latin typeface="Calibri" panose="020F0502020204030204" pitchFamily="34" charset="0"/>
              </a:rPr>
              <a:t>ПЕДАГОГ – ПСИХОЛОГ «ДОУ»: ИВАНЬКОВА НАТАЛИЯ АЛЕКСАНДРОВНА</a:t>
            </a:r>
          </a:p>
          <a:p>
            <a:r>
              <a:rPr lang="ru-RU" sz="4800" dirty="0" smtClean="0">
                <a:latin typeface="Calibri" panose="020F0502020204030204" pitchFamily="34" charset="0"/>
              </a:rPr>
              <a:t>МУЗЫКАЛЬНЫЙ РУКОВОДИТЕЛЬ «ДОУ»: ШТЕФАН СВЕТЛАНА ФЕДОРОВНА</a:t>
            </a:r>
          </a:p>
          <a:p>
            <a:pPr marL="45720" indent="0">
              <a:buNone/>
            </a:pPr>
            <a:r>
              <a:rPr lang="ru-RU" sz="7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ТЕМА: «ДЕНЬ МАТЕРИ» </a:t>
            </a:r>
          </a:p>
          <a:p>
            <a:pPr marL="502920" indent="-457200">
              <a:buAutoNum type="arabicPeriod"/>
            </a:pPr>
            <a:r>
              <a:rPr lang="ru-RU" sz="7200" dirty="0" smtClean="0">
                <a:latin typeface="Calibri" panose="020F0502020204030204" pitchFamily="34" charset="0"/>
              </a:rPr>
              <a:t>ЗНАКОМСТВО ВСЕХ УЧАСТНИКОВ КЛУБА</a:t>
            </a:r>
          </a:p>
          <a:p>
            <a:pPr marL="502920" indent="-457200">
              <a:buAutoNum type="arabicPeriod"/>
            </a:pPr>
            <a:r>
              <a:rPr lang="ru-RU" sz="7200" dirty="0" smtClean="0">
                <a:latin typeface="Calibri" panose="020F0502020204030204" pitchFamily="34" charset="0"/>
              </a:rPr>
              <a:t>ПОЗДРАВЛЕНИЕ С «ДНЕМ МАТЕРИ»</a:t>
            </a:r>
          </a:p>
          <a:p>
            <a:pPr marL="502920" indent="-457200">
              <a:buAutoNum type="arabicPeriod"/>
            </a:pPr>
            <a:r>
              <a:rPr lang="ru-RU" sz="7200" dirty="0" smtClean="0">
                <a:latin typeface="Calibri" panose="020F0502020204030204" pitchFamily="34" charset="0"/>
              </a:rPr>
              <a:t>СЛАЙД ШОУ «НАШИ ДЕТКИ, ЖИЗНЬ В ДЕТСКОМ САДУ»</a:t>
            </a:r>
          </a:p>
          <a:p>
            <a:pPr marL="502920" indent="-457200">
              <a:buAutoNum type="arabicPeriod"/>
            </a:pPr>
            <a:r>
              <a:rPr lang="ru-RU" sz="7200" dirty="0" smtClean="0">
                <a:latin typeface="Calibri" panose="020F0502020204030204" pitchFamily="34" charset="0"/>
              </a:rPr>
              <a:t>СОВМЕСТНЫЙ ТАНЕЦ  ДЕТОК И РОДИТЕЛЕЙ</a:t>
            </a:r>
          </a:p>
          <a:p>
            <a:pPr marL="502920" indent="-457200">
              <a:buAutoNum type="arabicPeriod"/>
            </a:pPr>
            <a:r>
              <a:rPr lang="ru-RU" sz="7200" dirty="0" smtClean="0">
                <a:latin typeface="Calibri" panose="020F0502020204030204" pitchFamily="34" charset="0"/>
              </a:rPr>
              <a:t>ВЕСЕЛАЯ ИГРА ДЕТЕЙ, РОДИТЕЛЕЙ, ВОСПИТАТЕЛЯ, ПЕДАГОГА – ПСИХОЛОГА. МУЗЫКАЛЬНОГО РУКОВОДИТЕЛЯ</a:t>
            </a:r>
          </a:p>
          <a:p>
            <a:pPr marL="502920" indent="-457200">
              <a:buAutoNum type="arabicPeriod"/>
            </a:pPr>
            <a:r>
              <a:rPr lang="ru-RU" sz="7200" dirty="0" smtClean="0">
                <a:latin typeface="Calibri" panose="020F0502020204030204" pitchFamily="34" charset="0"/>
              </a:rPr>
              <a:t>ОБЩЕЕ ФОТО</a:t>
            </a:r>
          </a:p>
          <a:p>
            <a:pPr marL="502920" indent="-457200">
              <a:buAutoNum type="arabicPeriod"/>
            </a:pPr>
            <a:r>
              <a:rPr lang="ru-RU" sz="7200" dirty="0" smtClean="0">
                <a:latin typeface="Calibri" panose="020F0502020204030204" pitchFamily="34" charset="0"/>
              </a:rPr>
              <a:t>СОВМЕСТНОЕ ЧАЕПИТИЕ  </a:t>
            </a:r>
          </a:p>
          <a:p>
            <a:pPr marL="45720" indent="0">
              <a:buNone/>
            </a:pPr>
            <a:r>
              <a:rPr lang="ru-RU" sz="7200" dirty="0" smtClean="0">
                <a:latin typeface="Calibri" panose="020F0502020204030204" pitchFamily="34" charset="0"/>
              </a:rPr>
              <a:t>  </a:t>
            </a:r>
            <a:endParaRPr lang="ru-RU" sz="7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4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331569" y="2836984"/>
            <a:ext cx="2262554" cy="1500553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подарки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r="1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15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ПЕРСПЕКТИВНЫЙ ПЛАН ПРОЕКТА</a:t>
            </a:r>
            <a:endParaRPr lang="ru-RU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dirty="0" smtClean="0">
                <a:latin typeface="Calibri" panose="020F0502020204030204" pitchFamily="34" charset="0"/>
              </a:rPr>
              <a:t>ВТОРОЕ ЗАСЕДАНИЕ 6 МАРТА 2015 ГОДА</a:t>
            </a:r>
          </a:p>
          <a:p>
            <a:pPr marL="45720" indent="0">
              <a:buNone/>
            </a:pPr>
            <a:r>
              <a:rPr lang="ru-RU" dirty="0" smtClean="0">
                <a:latin typeface="Calibri" panose="020F0502020204030204" pitchFamily="34" charset="0"/>
              </a:rPr>
              <a:t>УЧАСТНИКИ: ВОСПИТАТЕЛЬ ГРУППЫ «ВОРОБУШКИ»: КОСТЫРЕВА ЕЛЕНА ЕВГЕНЬЕВНА</a:t>
            </a:r>
          </a:p>
          <a:p>
            <a:pPr marL="45720" indent="0">
              <a:buNone/>
            </a:pP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</a:rPr>
              <a:t>           ПЕДАГОГ – ПСИХОЛОГ: ИВАНЬКОВА НАТАЛИЯ АЛЕКСАНДРОВНА</a:t>
            </a:r>
          </a:p>
          <a:p>
            <a:pPr marL="45720" indent="0">
              <a:buNone/>
            </a:pPr>
            <a:r>
              <a:rPr lang="ru-RU" dirty="0" smtClean="0">
                <a:latin typeface="Calibri" panose="020F0502020204030204" pitchFamily="34" charset="0"/>
              </a:rPr>
              <a:t>ТЕМА: 8 МАРТА</a:t>
            </a:r>
          </a:p>
          <a:p>
            <a:pPr marL="502920" indent="-457200">
              <a:buAutoNum type="arabicPeriod"/>
            </a:pPr>
            <a:r>
              <a:rPr lang="ru-RU" dirty="0" smtClean="0">
                <a:latin typeface="Calibri" panose="020F0502020204030204" pitchFamily="34" charset="0"/>
              </a:rPr>
              <a:t>ПОЗДРАВЛЕНИЕ МАМ И ДЕВОЧЕК</a:t>
            </a:r>
          </a:p>
          <a:p>
            <a:pPr marL="502920" indent="-457200">
              <a:buAutoNum type="arabicPeriod"/>
            </a:pPr>
            <a:r>
              <a:rPr lang="ru-RU" dirty="0" smtClean="0">
                <a:latin typeface="Calibri" panose="020F0502020204030204" pitchFamily="34" charset="0"/>
              </a:rPr>
              <a:t>КОНСУЛЬТАЦИЯ С  ПРАКТИЧЕСКИМ ПОКАЗОМ «ФИЗИЧЕСКИЕ ПРЕКАСНОВЕНИЯ, КАК ВИТАМИН РОДИТЕЛЬСКОЙ ЛЮБВИ»</a:t>
            </a:r>
          </a:p>
          <a:p>
            <a:pPr marL="502920" indent="-457200">
              <a:buAutoNum type="arabicPeriod"/>
            </a:pPr>
            <a:r>
              <a:rPr lang="ru-RU" dirty="0" smtClean="0">
                <a:latin typeface="Calibri" panose="020F0502020204030204" pitchFamily="34" charset="0"/>
              </a:rPr>
              <a:t>МАСТЕР-КЛАСС: «УМ, НА КОНЧИКАХ ПАЛЬЦЕВ»</a:t>
            </a:r>
          </a:p>
          <a:p>
            <a:pPr marL="502920" indent="-457200">
              <a:buAutoNum type="arabicPeriod"/>
            </a:pPr>
            <a:r>
              <a:rPr lang="ru-RU" dirty="0" smtClean="0">
                <a:latin typeface="Calibri" panose="020F0502020204030204" pitchFamily="34" charset="0"/>
              </a:rPr>
              <a:t>ПРАКТИЧЕСКОЕ ЗАНЯТИЕ «ПАЛЬЧИКОВЫЕ ИГРЫ»</a:t>
            </a:r>
          </a:p>
          <a:p>
            <a:pPr marL="502920" indent="-457200">
              <a:buAutoNum type="arabicPeriod"/>
            </a:pPr>
            <a:r>
              <a:rPr lang="ru-RU" dirty="0" smtClean="0">
                <a:latin typeface="Calibri" panose="020F0502020204030204" pitchFamily="34" charset="0"/>
              </a:rPr>
              <a:t>СОВМЕСТНАЯ РАБОТЫ ДЕТЕЙ И РОДИТЕЛЕЙ «ПЛАСТИЛИНОВЫЙ ПОДАРОК»</a:t>
            </a:r>
          </a:p>
          <a:p>
            <a:pPr marL="502920" indent="-457200">
              <a:buAutoNum type="arabicPeriod"/>
            </a:pPr>
            <a:r>
              <a:rPr lang="ru-RU" dirty="0" smtClean="0">
                <a:latin typeface="Calibri" panose="020F0502020204030204" pitchFamily="34" charset="0"/>
              </a:rPr>
              <a:t>ЧАЕПИТИЕ</a:t>
            </a:r>
          </a:p>
          <a:p>
            <a:pPr marL="45720" indent="0">
              <a:buNone/>
            </a:pP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1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968154" y="2989384"/>
            <a:ext cx="2647829" cy="106680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Поздравления мамочек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r="1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639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956431" y="2661139"/>
            <a:ext cx="2497014" cy="1629507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«Ум на кончиках пальцев»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r="1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018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94577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ПЕРСПЕКТИВНЫЙ ПЛАН</a:t>
            </a:r>
            <a:endParaRPr lang="ru-RU" sz="4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1250575"/>
            <a:ext cx="9194893" cy="387275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ТРЕТЬЕ ЗАСЕДАНИЕ 10МАЯ 2015 ГОД</a:t>
            </a:r>
          </a:p>
          <a:p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УЧАСТНИКИ: ВОСПИТАТЕЛЬ ГРУППЫ «ВОРОБУШКИ» КОСТЫРЕВА ЕЛЕНА ЕВГЕНЬЕВНА</a:t>
            </a:r>
          </a:p>
          <a:p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       ПЕДАГОГ – ПСИХОЛОГ ИВАНЬКОВА НАТАЛИЯ АЛЕКСАНДРОВНА</a:t>
            </a:r>
          </a:p>
          <a:p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ТЕМА: ИТОГИ 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ПОДВОДИМ ИТОГИ РАБОТЫ РОДИТЕЛЬСКОГО КЛУБА «КРОХА»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АНКЕТИРОВАНИЕ РОДИТЕЛЕЙ «ЧТО УДАЛОСЬ? НЕДОЧЕТЫ»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БЕСЕДА С РОДИТЕЛЯМИ О ПЕРСПЕКТИВАХ КЛУБА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ПОЖЕЛАНИЯ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ЧАЕПИТИЕ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77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399"/>
            <a:ext cx="10351340" cy="573292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ЗАКЛЮЧИТЕЛЬНАЯ ЭТАП:</a:t>
            </a:r>
          </a:p>
          <a:p>
            <a:pPr marL="45720" indent="0">
              <a:buNone/>
            </a:pPr>
            <a:r>
              <a:rPr lang="ru-RU" dirty="0" smtClean="0">
                <a:latin typeface="Calibri" panose="020F0502020204030204" pitchFamily="34" charset="0"/>
              </a:rPr>
              <a:t>                       ТЕМА ЗАСЕДАНИЯ               ВИДЫ ДЕЯТЕЛЬНОСТИ</a:t>
            </a:r>
          </a:p>
          <a:p>
            <a:pPr marL="45720" indent="0">
              <a:buNone/>
            </a:pPr>
            <a:r>
              <a:rPr lang="ru-RU" dirty="0" smtClean="0">
                <a:latin typeface="Calibri" panose="020F0502020204030204" pitchFamily="34" charset="0"/>
              </a:rPr>
              <a:t>«НАШИ ДОСТИЖЕНИЯ»            </a:t>
            </a:r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</a:rPr>
              <a:t>КРУГЛЫЙ СТОЛ</a:t>
            </a:r>
          </a:p>
          <a:p>
            <a:pPr marL="45720" indent="0">
              <a:buNone/>
            </a:pPr>
            <a:r>
              <a:rPr lang="ru-RU" dirty="0" smtClean="0">
                <a:latin typeface="Calibri" panose="020F0502020204030204" pitchFamily="34" charset="0"/>
              </a:rPr>
              <a:t>                                                             «ЧЕМУ МЫ НАУЧИЛИСЬ»</a:t>
            </a:r>
          </a:p>
          <a:p>
            <a:pPr marL="45720" indent="0">
              <a:buNone/>
            </a:pP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</a:rPr>
              <a:t>     </a:t>
            </a:r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ПРАЗДНИК РОДИТЕЛЬСКОГО КЛУБА</a:t>
            </a:r>
          </a:p>
          <a:p>
            <a:pPr marL="45720" indent="0">
              <a:buNone/>
            </a:pP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</a:rPr>
              <a:t>                                                                    АНКЕТИРОВАНИЕ РОДИТЕЛЕЙ</a:t>
            </a:r>
          </a:p>
          <a:p>
            <a:pPr marL="45720" indent="0">
              <a:buNone/>
            </a:pP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</a:rPr>
              <a:t>   АНАЛИЗ РЕЗУЛЬТАТОВ РЕАЛИЗАЦИИ   ПРОЕКТОВ </a:t>
            </a:r>
          </a:p>
          <a:p>
            <a:pPr marL="45720" indent="0">
              <a:buNone/>
            </a:pPr>
            <a:r>
              <a:rPr lang="ru-RU" dirty="0" smtClean="0">
                <a:latin typeface="Calibri" panose="020F0502020204030204" pitchFamily="34" charset="0"/>
              </a:rPr>
              <a:t>                                                       ПОДВЕДЕНИЕ ИТОГОВ НАД  ПРОЕКТОМ,</a:t>
            </a:r>
          </a:p>
          <a:p>
            <a:pPr marL="45720" indent="0">
              <a:buNone/>
            </a:pP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</a:rPr>
              <a:t>    ОПРЕДЕЛЕНИЕ ПЕРСПЕКТИВ НА БУДУЩЕЕ </a:t>
            </a:r>
          </a:p>
          <a:p>
            <a:pPr marL="45720" indent="0" algn="r">
              <a:buNone/>
            </a:pPr>
            <a:endParaRPr lang="ru-RU" sz="4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06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5158" y="499402"/>
            <a:ext cx="9287780" cy="85812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Продукты реализации проекта</a:t>
            </a:r>
            <a:endParaRPr lang="ru-RU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07766" y="1287887"/>
            <a:ext cx="7473049" cy="3675271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Постоянное консультирование родителей по темам педагогики и психологии, воспитанию, обучению и возрастным особенностям детей.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Составление презентаций, фильмов и фотоальбомов из жизни детей в детском саду.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Презентация проекта.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Разработка конспектов. Тематических бесед.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Составление картотек, дидактических игр, художественного- словесного материала по воспитанию, обучению и развитию детей.</a:t>
            </a:r>
            <a:endParaRPr lang="ru-RU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45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5400" b="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ПАСПОРТ ПРОЕКТА</a:t>
            </a:r>
            <a:r>
              <a:rPr lang="ru-RU" sz="5400" b="0" i="0" dirty="0" smtClean="0">
                <a:solidFill>
                  <a:srgbClr val="FF0000"/>
                </a:solidFill>
                <a:latin typeface="Euphemia"/>
                <a:ea typeface="+mj-ea"/>
                <a:cs typeface="+mj-cs"/>
              </a:rPr>
              <a:t>:</a:t>
            </a:r>
            <a:endParaRPr lang="ru-RU" sz="5400" b="0" i="0" dirty="0">
              <a:solidFill>
                <a:srgbClr val="FF0000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8213" y="1505216"/>
            <a:ext cx="9372600" cy="4114800"/>
          </a:xfrm>
        </p:spPr>
        <p:txBody>
          <a:bodyPr>
            <a:normAutofit fontScale="55000" lnSpcReduction="20000"/>
          </a:bodyPr>
          <a:lstStyle/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Wingdings"/>
              <a:buChar char="§"/>
            </a:pPr>
            <a:r>
              <a:rPr lang="ru-RU" sz="5200" b="0" i="0" dirty="0" smtClean="0">
                <a:solidFill>
                  <a:srgbClr val="595959"/>
                </a:solidFill>
                <a:latin typeface="Calibri" panose="020F0502020204030204" pitchFamily="34" charset="0"/>
              </a:rPr>
              <a:t>Долгосрочный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Wingdings"/>
              <a:buChar char="§"/>
            </a:pPr>
            <a:r>
              <a:rPr lang="ru-RU" sz="52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Информационно – практико – ориентированный проект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Wingdings"/>
              <a:buChar char="§"/>
            </a:pPr>
            <a:r>
              <a:rPr lang="ru-RU" sz="5200" b="0" i="0" dirty="0" smtClean="0">
                <a:solidFill>
                  <a:srgbClr val="595959"/>
                </a:solidFill>
                <a:latin typeface="Calibri" panose="020F0502020204030204" pitchFamily="34" charset="0"/>
              </a:rPr>
              <a:t>Групповой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Wingdings"/>
              <a:buChar char="§"/>
            </a:pPr>
            <a:r>
              <a:rPr lang="ru-RU" sz="52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Открытый</a:t>
            </a:r>
            <a:endParaRPr lang="ru-RU" sz="5200" b="0" i="0" dirty="0" smtClean="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Wingdings"/>
              <a:buChar char="§"/>
            </a:pPr>
            <a:endParaRPr lang="ru-RU" dirty="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Wingdings"/>
              <a:buChar char="§"/>
            </a:pPr>
            <a:r>
              <a:rPr lang="ru-RU" sz="4800" b="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СРОКИ РЕАЛИЗАЦИИ ПРОЕКТА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Wingdings"/>
              <a:buChar char="§"/>
            </a:pPr>
            <a:r>
              <a:rPr lang="ru-RU" dirty="0" smtClean="0">
                <a:solidFill>
                  <a:srgbClr val="595959"/>
                </a:solidFill>
                <a:latin typeface="Calibri" panose="020F0502020204030204" pitchFamily="34" charset="0"/>
              </a:rPr>
              <a:t>ноябрь 2014 Г. – май 2015 Г.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Wingdings"/>
              <a:buChar char="§"/>
            </a:pPr>
            <a:r>
              <a:rPr lang="ru-RU" sz="5700" b="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ПЕРВЫЙ УЧЕБНЫЙ ГОД</a:t>
            </a:r>
            <a:endParaRPr lang="ru-RU" sz="5700" b="0" i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Результаты работы</a:t>
            </a:r>
            <a:endParaRPr lang="ru-RU" sz="4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2" y="1627094"/>
            <a:ext cx="8993187" cy="4215541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Calibri" panose="020F0502020204030204" pitchFamily="34" charset="0"/>
              </a:rPr>
              <a:t>Выросла заинтересованность и степень участие родителей в воспитании детей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Повысилась педагогическая и психологическая компетентность родителей в вопросах педагогики и психологии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Возросла активность детей при совместной работе с родителями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Сформировались творческие способности детей и родителей в совместной деятельности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Развились эмоционально – позитивные отношения между родителями и детьми, воспитателем и психологом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Возросла степень удовлетворенности родителей работой воспитателя и психолога.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0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7813" y="416860"/>
            <a:ext cx="10263002" cy="1048869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</a:rPr>
              <a:t>Выводы:</a:t>
            </a:r>
            <a:endParaRPr lang="ru-RU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1907" y="1465729"/>
            <a:ext cx="9778906" cy="311971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</a:rPr>
              <a:t>Организация взаимодействия воспитателя, педагога – психолога и семьи в форме родительского клуба представляем собой интересную эффективную модель работы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</a:rPr>
              <a:t>Данная форма сотрудничества учитывает потребности семьи, повышает активность и компетентность родителей в воспитательном и образовательном процессе.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</a:rPr>
              <a:t>Благодаря установлению доверительно – партнерских отношений между всеми членами клуба решились многие внутри личностные конфликты и проблемы родителей, создался благоприятный </a:t>
            </a:r>
            <a:r>
              <a:rPr lang="ru-RU" dirty="0" err="1" smtClean="0">
                <a:latin typeface="Calibri" panose="020F0502020204030204" pitchFamily="34" charset="0"/>
              </a:rPr>
              <a:t>психо</a:t>
            </a:r>
            <a:r>
              <a:rPr lang="ru-RU" dirty="0" smtClean="0">
                <a:latin typeface="Calibri" panose="020F0502020204030204" pitchFamily="34" charset="0"/>
              </a:rPr>
              <a:t> – эмоциональный климат в семье.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  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3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4025" y="551330"/>
            <a:ext cx="10316790" cy="6723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</a:rPr>
              <a:t>Информационные ресурсы</a:t>
            </a:r>
            <a:endParaRPr lang="ru-RU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6676" y="1919823"/>
            <a:ext cx="10581442" cy="155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870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ourier New" panose="02070309020205020404" pitchFamily="49" charset="0"/>
              </a:rPr>
              <a:t>Вакуленко Л.С., Верещагина Н.В. Вариативность организованной совместной деятельности в детском саду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ourier New" panose="02070309020205020404" pitchFamily="49" charset="0"/>
              </a:rPr>
              <a:t>СПб.: ООО «Издательство «Детство – Пресс», 2013.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solidFill>
                <a:srgbClr val="0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58344" y="799591"/>
            <a:ext cx="10187187" cy="130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870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cs typeface="Courier New" panose="02070309020205020404" pitchFamily="49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ourier New" panose="02070309020205020404" pitchFamily="49" charset="0"/>
              </a:rPr>
              <a:t>Горшенина В.В. Система работы детского сада по вопросам семейного воспитания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ourier New" panose="02070309020205020404" pitchFamily="49" charset="0"/>
              </a:rPr>
              <a:t>.М.,2010 Иванова А.И. Влияние стиля общения с матерью на формирование речи ребенка</a:t>
            </a:r>
            <a:endParaRPr kumimoji="0" lang="en-US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Romana BT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ourier New" panose="02070309020205020404" pitchFamily="49" charset="0"/>
              </a:rPr>
              <a:t> // Логопед. 2004. №4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 rot="10800000" flipV="1">
            <a:off x="1455312" y="2834756"/>
            <a:ext cx="5929722" cy="81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870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ourier New" panose="02070309020205020404" pitchFamily="49" charset="0"/>
              </a:rPr>
              <a:t>Козлова А.В.,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ourier New" panose="02070309020205020404" pitchFamily="49" charset="0"/>
              </a:rPr>
              <a:t>Дешеулина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ourier New" panose="02070309020205020404" pitchFamily="49" charset="0"/>
              </a:rPr>
              <a:t> Р.П. Работа ДОУ с семьей. М., 2012.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                 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55312" y="3471429"/>
            <a:ext cx="11182647" cy="10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870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ourier New" panose="02070309020205020404" pitchFamily="49" charset="0"/>
              </a:rPr>
              <a:t>Использование ресурсов сети Интернет: festival.1september.ru,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ourier New" panose="02070309020205020404" pitchFamily="49" charset="0"/>
              </a:rPr>
              <a:t> http://maam.ru, http://nsportal.ru, http://ldv.metodcenter.edusite.ru, http://semyarossii.ru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2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УЧАСТНИКИ ПРОЕКТА</a:t>
            </a:r>
            <a:endParaRPr lang="ru-RU" sz="4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alibri" panose="020F0502020204030204" pitchFamily="34" charset="0"/>
              </a:rPr>
              <a:t>ВОСПИТАТЕЛЬ ЯСЕЛЬНОЙ ГРУППЫ «ВОРОБУШКИ»</a:t>
            </a:r>
            <a:r>
              <a:rPr lang="en-US" dirty="0" smtClean="0">
                <a:latin typeface="Calibri" panose="020F0502020204030204" pitchFamily="34" charset="0"/>
              </a:rPr>
              <a:t>^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</a:p>
          <a:p>
            <a:pPr marL="45720" indent="0">
              <a:buNone/>
            </a:pPr>
            <a:r>
              <a:rPr lang="ru-RU" dirty="0" smtClean="0">
                <a:latin typeface="Calibri" panose="020F0502020204030204" pitchFamily="34" charset="0"/>
              </a:rPr>
              <a:t>КОСТЫРЕВА ЕЛЕНА ЕВГЕНЬЕВНА</a:t>
            </a:r>
          </a:p>
          <a:p>
            <a:pPr marL="45720" indent="0">
              <a:buNone/>
            </a:pPr>
            <a:endParaRPr lang="ru-RU" dirty="0">
              <a:latin typeface="Calibri" panose="020F0502020204030204" pitchFamily="34" charset="0"/>
            </a:endParaRPr>
          </a:p>
          <a:p>
            <a:r>
              <a:rPr lang="ru-RU" dirty="0" smtClean="0">
                <a:latin typeface="Calibri" panose="020F0502020204030204" pitchFamily="34" charset="0"/>
              </a:rPr>
              <a:t>ПЕДАГОГ – ПСИХОЛОГ «ДОУ»</a:t>
            </a:r>
          </a:p>
          <a:p>
            <a:pPr marL="45720" indent="0">
              <a:buNone/>
            </a:pPr>
            <a:r>
              <a:rPr lang="ru-RU" dirty="0" smtClean="0">
                <a:latin typeface="Calibri" panose="020F0502020204030204" pitchFamily="34" charset="0"/>
              </a:rPr>
              <a:t>ИВАНЬКОВА НАТАЛИЯ АЛЕКСАНДРОВНА</a:t>
            </a:r>
          </a:p>
          <a:p>
            <a:pPr marL="45720" indent="0">
              <a:buNone/>
            </a:pPr>
            <a:endParaRPr lang="ru-RU" dirty="0">
              <a:latin typeface="Calibri" panose="020F0502020204030204" pitchFamily="34" charset="0"/>
            </a:endParaRPr>
          </a:p>
          <a:p>
            <a:pPr marL="45720" indent="0">
              <a:buNone/>
            </a:pPr>
            <a:r>
              <a:rPr lang="ru-RU" dirty="0" smtClean="0">
                <a:latin typeface="Calibri" panose="020F0502020204030204" pitchFamily="34" charset="0"/>
              </a:rPr>
              <a:t>РОДИТЕЛИ И ВОСПИТАННИКИ ГРУППЫ «ВОРОБУШКИ»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45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2503" y="645460"/>
            <a:ext cx="8788591" cy="860612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5200" b="0" i="0" dirty="0" smtClean="0">
                <a:solidFill>
                  <a:srgbClr val="595959"/>
                </a:solidFill>
                <a:latin typeface="Calibri" panose="020F0502020204030204" pitchFamily="34" charset="0"/>
              </a:rPr>
              <a:t>ГИПОТЕЗА ПРОЕКТА</a:t>
            </a:r>
            <a:r>
              <a:rPr lang="ru-RU" sz="5200" b="0" i="0" dirty="0" smtClean="0">
                <a:solidFill>
                  <a:srgbClr val="595959"/>
                </a:solidFill>
                <a:latin typeface="Euphemia"/>
                <a:ea typeface="+mj-ea"/>
                <a:cs typeface="+mj-cs"/>
              </a:rPr>
              <a:t>:</a:t>
            </a:r>
            <a:endParaRPr lang="ru-RU" sz="5200" b="0" i="0" dirty="0">
              <a:solidFill>
                <a:srgbClr val="595959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75012" y="2003613"/>
            <a:ext cx="9805801" cy="2326340"/>
          </a:xfrm>
        </p:spPr>
        <p:txBody>
          <a:bodyPr>
            <a:noAutofit/>
          </a:bodyPr>
          <a:lstStyle/>
          <a:p>
            <a:pPr marL="457200" indent="-457200" algn="l" defTabSz="9144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800" b="0" i="0" dirty="0" smtClean="0">
                <a:solidFill>
                  <a:srgbClr val="DF5327"/>
                </a:solidFill>
                <a:latin typeface="Calibri" panose="020F0502020204030204" pitchFamily="34" charset="0"/>
              </a:rPr>
              <a:t>НЕОБХОДИМОСТЬ ФОРМИРОВАНИЯ ПЕДАГОГИЧЕСКОЙ КОМПЕТЕНТНОСТИ РОДИТЕЛЕЙ В ОБЛАСТИ ПЕДАГОГИКИ И ПСИХОЛОГИИ</a:t>
            </a:r>
          </a:p>
          <a:p>
            <a:pPr marL="457200" indent="-457200" algn="l" defTabSz="9144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DF5327"/>
                </a:solidFill>
                <a:latin typeface="Calibri" panose="020F0502020204030204" pitchFamily="34" charset="0"/>
              </a:rPr>
              <a:t>ВЗАИМОДЕЙСТВИЯ «ДОУ» И СЕМЬИ</a:t>
            </a:r>
            <a:endParaRPr lang="ru-RU" sz="2800" b="0" i="0" dirty="0">
              <a:solidFill>
                <a:srgbClr val="DF5327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ЦЕЛИ ПРОЕКТА:</a:t>
            </a:r>
            <a:endParaRPr lang="ru-RU" sz="6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4129" y="1505216"/>
            <a:ext cx="4935071" cy="4114800"/>
          </a:xfrm>
        </p:spPr>
        <p:txBody>
          <a:bodyPr/>
          <a:lstStyle/>
          <a:p>
            <a:r>
              <a:rPr lang="ru-RU" dirty="0" smtClean="0">
                <a:latin typeface="Calibri" panose="020F0502020204030204" pitchFamily="34" charset="0"/>
              </a:rPr>
              <a:t>ПОВЫШЕНИЕ УРОВНЯ ПЕДАГОГИЧЕСКИХ И ПСИХОЛОГИЧЕСКИХ ЗНАНИЙ РОДИТЕЛЕЙ</a:t>
            </a:r>
          </a:p>
          <a:p>
            <a:endParaRPr lang="ru-RU" dirty="0">
              <a:latin typeface="Calibri" panose="020F0502020204030204" pitchFamily="34" charset="0"/>
            </a:endParaRPr>
          </a:p>
          <a:p>
            <a:r>
              <a:rPr lang="ru-RU" dirty="0" smtClean="0">
                <a:latin typeface="Calibri" panose="020F0502020204030204" pitchFamily="34" charset="0"/>
              </a:rPr>
              <a:t> ПРИВЛЕЧЕНИЕ РОДИТЕЛЕЙ К АКТИВНОМУ УЧАСТИЮ В ВОСПИТАНИИ ДЕТЕЙ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2326340"/>
            <a:ext cx="4572000" cy="3388659"/>
          </a:xfrm>
        </p:spPr>
        <p:txBody>
          <a:bodyPr/>
          <a:lstStyle/>
          <a:p>
            <a:r>
              <a:rPr lang="ru-RU" dirty="0" smtClean="0">
                <a:latin typeface="Calibri" panose="020F0502020204030204" pitchFamily="34" charset="0"/>
              </a:rPr>
              <a:t>ВЗАИМОДЕЙСТВИЕ ВОСПИТАТЕЛЯ ПСИХОЛОГА И РОДИТЕЛЕЙ И ДЕТЕЙ</a:t>
            </a:r>
          </a:p>
          <a:p>
            <a:endParaRPr lang="ru-RU" dirty="0">
              <a:latin typeface="Calibri" panose="020F0502020204030204" pitchFamily="34" charset="0"/>
            </a:endParaRPr>
          </a:p>
          <a:p>
            <a:r>
              <a:rPr lang="ru-RU" dirty="0" smtClean="0">
                <a:latin typeface="Calibri" panose="020F0502020204030204" pitchFamily="34" charset="0"/>
              </a:rPr>
              <a:t>УСТАНОВИТЬ СОТРУДНИЧЕСТВО «ДОУ» И СЕМЬИ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ЗАДАЧИ ПРОЕКТА:</a:t>
            </a:r>
            <a:endParaRPr lang="ru-RU" sz="6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1371600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УСТАНОВИТЬ ПАРТНЕРСКИЕ ОТНАШЕНИЯ С КАЖДОЙ СЕМЬЕЙ УЧАСТНИКОВ КЛУБА, СОЗДАВ ОТНАШЕНИЯ ОБЩНОСТИ ИНТЕРЕСОВ, ЭМОЦИОНАЛЬНОЙ ВЗАИМОПОДДЕРЖКИ</a:t>
            </a:r>
            <a:r>
              <a:rPr lang="ru-RU" sz="1800" dirty="0" smtClean="0">
                <a:solidFill>
                  <a:srgbClr val="92D050"/>
                </a:solidFill>
              </a:rPr>
              <a:t>.</a:t>
            </a:r>
            <a:endParaRPr lang="ru-RU" sz="1800" dirty="0">
              <a:solidFill>
                <a:srgbClr val="92D05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3220458"/>
            <a:ext cx="4572000" cy="260189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Calibri" panose="020F0502020204030204" pitchFamily="34" charset="0"/>
              </a:rPr>
              <a:t>ПОВЫСИТЬ ПСИХОЛОГО – ПЕДАГОГИЧЕСКУЮ КОМПЕТЕНТНОСТЬ РОДИТЕЛЕЙ В ВОПРОСАХ ВОСПИТАНИЯ ДЕТЕЙ</a:t>
            </a:r>
            <a:endParaRPr lang="ru-RU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</a:rPr>
              <a:t>ОКАЗАТЬ ПОМОЩЬ РОДИТЕЛЯМ В ВОПРОСАХ ПЕДАГОГИКИ И ПСИХОЛОГИИ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3240741"/>
            <a:ext cx="4572000" cy="260189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  <a:latin typeface="Calibri" panose="020F0502020204030204" pitchFamily="34" charset="0"/>
              </a:rPr>
              <a:t>ОБУЧИТЬ РОДИТЕЛЕЙ ПРАКТИЧЕСКИМ ПРИЕМАМ ПЕДАГОГИКИ И ПСИХОЛОГИИ</a:t>
            </a:r>
          </a:p>
          <a:p>
            <a:endParaRPr lang="ru-RU" dirty="0">
              <a:latin typeface="Calibri" panose="020F0502020204030204" pitchFamily="34" charset="0"/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Calibri" panose="020F0502020204030204" pitchFamily="34" charset="0"/>
              </a:rPr>
              <a:t>ОБОГОТИТЬ РОДИТЕЛЕЙ НОВЫМИ ЗНАНИЯМИ И УМЕНИЯМИ</a:t>
            </a:r>
            <a:endParaRPr lang="ru-RU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2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8024999" cy="1053353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АКТУАЛЬНОСТЬ ПРОЕКТА</a:t>
            </a:r>
            <a:endParaRPr lang="ru-RU" sz="5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1358153"/>
            <a:ext cx="7091361" cy="410135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</a:rPr>
              <a:t>МОДЕРНИЗАЦИЯ РОССИЙСКОГО ОБРАЗОВАНИЯ АКТУАЛИЗИРУЕТ ПРОБЛЕМЫ «ДОУ», СЕМЬИ СОЦИУМА.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</a:rPr>
              <a:t>СОВРЕМЕННЫЕ ИЗМЕНЕНИЯ В СИСТЕМЕ ДОШКОЛЬНОГО ОБРАЗОВАНИЯ ОТРАЗИЛИСЬ И В СОДЕРЖАНИИ, ВОСПИТАНИИ И ОБУЧЕНИИ ДЕТЕЙ.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</a:rPr>
              <a:t>ТЕСНОЕ ВЗАИМОДЕЙСТВИЕ ВОСПИТАТЕЛЯ, ПЕДАГОГА – ПСИХОЛОГА И РОДИТЕЛЕЙ СТАНОВИТСЯ ВСЕ ВОСТРЕБОВАНИЙ.  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56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518213" y="2279276"/>
            <a:ext cx="3617258" cy="229944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ФОРМЫ РАБОТЫ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29553" y="389965"/>
            <a:ext cx="2474259" cy="25818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ТРЕНИНГИ</a:t>
            </a:r>
            <a:endParaRPr lang="ru-RU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787153" y="67235"/>
            <a:ext cx="3173506" cy="221204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ИГРОВЫЕ ПРАКТИКУМЫ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659906" y="1143000"/>
            <a:ext cx="2528047" cy="20036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УСТНЫЕ ЖУРНАЛЫ</a:t>
            </a:r>
            <a:endParaRPr lang="ru-RU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07776" y="3146612"/>
            <a:ext cx="2810437" cy="215152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КОНСУЛЬТАЦИИ</a:t>
            </a:r>
          </a:p>
          <a:p>
            <a:pPr algn="ctr"/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ПАМЯТКИ</a:t>
            </a:r>
          </a:p>
          <a:p>
            <a:pPr algn="ctr"/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БУКЛЕТЫ</a:t>
            </a:r>
            <a:endParaRPr lang="ru-RU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518213" y="4679575"/>
            <a:ext cx="3133164" cy="18019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СОВМЕСТНЫЕ ЗАНЯТИЯ</a:t>
            </a:r>
            <a:endParaRPr lang="ru-RU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283388" y="3576918"/>
            <a:ext cx="3908612" cy="229944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НЕТРАДИЦИОННЫЕ ВСТРЕЧИ</a:t>
            </a:r>
            <a:endParaRPr lang="ru-RU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10351340" cy="480060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4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ПРАКТИЧЕСКАЯ ЗНАЧИМОСТЬ ПРОЕКТА:</a:t>
            </a:r>
          </a:p>
          <a:p>
            <a:pPr marL="45720" indent="0">
              <a:buNone/>
            </a:pPr>
            <a:endParaRPr lang="ru-RU" sz="4400" dirty="0">
              <a:solidFill>
                <a:srgbClr val="FF0000"/>
              </a:solidFill>
            </a:endParaRPr>
          </a:p>
          <a:p>
            <a:r>
              <a:rPr lang="ru-RU" sz="4400" dirty="0" smtClean="0">
                <a:latin typeface="Calibri" panose="020F0502020204030204" pitchFamily="34" charset="0"/>
              </a:rPr>
              <a:t>Проект родительский клуб «КРОХА» может быть реализован в любых группах, детского сада</a:t>
            </a:r>
          </a:p>
          <a:p>
            <a:r>
              <a:rPr lang="ru-RU" sz="4400" dirty="0" smtClean="0">
                <a:latin typeface="Calibri" panose="020F0502020204030204" pitchFamily="34" charset="0"/>
              </a:rPr>
              <a:t>Практически родительский клуб – форма взаимодействия с родителями делает более эффективным партнерство семьи и детского сада.</a:t>
            </a:r>
            <a:endParaRPr lang="ru-RU" sz="4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 Happy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3" id="{7909083B-3485-49E7-BBE7-EFD488C62F99}" vid="{B57F6697-5DA8-422E-86BF-20B69A74A1E0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2224F2-88E2-4E19-8BE2-5AB2030F71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Макет презентации с играющимися детьми (рисованное широкоэкранное изображение)</Template>
  <TotalTime>0</TotalTime>
  <Words>870</Words>
  <Application>Microsoft Office PowerPoint</Application>
  <PresentationFormat>Произвольный</PresentationFormat>
  <Paragraphs>160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Children Happy 16x9</vt:lpstr>
      <vt:lpstr>    презентация проекта</vt:lpstr>
      <vt:lpstr>ПАСПОРТ ПРОЕКТА:</vt:lpstr>
      <vt:lpstr>УЧАСТНИКИ ПРОЕКТА</vt:lpstr>
      <vt:lpstr>ГИПОТЕЗА ПРОЕКТА:</vt:lpstr>
      <vt:lpstr>ЦЕЛИ ПРОЕКТА:</vt:lpstr>
      <vt:lpstr>ЗАДАЧИ ПРОЕКТА:</vt:lpstr>
      <vt:lpstr>АКТУАЛЬНОСТЬ ПРОЕКТА</vt:lpstr>
      <vt:lpstr>Презентация PowerPoint</vt:lpstr>
      <vt:lpstr>Презентация PowerPoint</vt:lpstr>
      <vt:lpstr>ПЕДАГОГИЧЕСКИЕ ПРИНЦИПЫ</vt:lpstr>
      <vt:lpstr>подготовительный этап:</vt:lpstr>
      <vt:lpstr>ПЕРСПЕКТИВНЫЙ ПЛАН ПРОЕКТА</vt:lpstr>
      <vt:lpstr>Презентация PowerPoint</vt:lpstr>
      <vt:lpstr>ПЕРСПЕКТИВНЫЙ ПЛАН ПРОЕКТА</vt:lpstr>
      <vt:lpstr>Презентация PowerPoint</vt:lpstr>
      <vt:lpstr>Презентация PowerPoint</vt:lpstr>
      <vt:lpstr>ПЕРСПЕКТИВНЫЙ ПЛАН</vt:lpstr>
      <vt:lpstr>Презентация PowerPoint</vt:lpstr>
      <vt:lpstr>Продукты реализации проекта</vt:lpstr>
      <vt:lpstr>Результаты работы</vt:lpstr>
      <vt:lpstr>Выводы:</vt:lpstr>
      <vt:lpstr>Информационные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2015-03-07T09:58:08Z</dcterms:created>
  <dcterms:modified xsi:type="dcterms:W3CDTF">2015-12-05T15:09:47Z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TC034618839991</vt:lpwstr>
  </property>
</Properties>
</file>