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6" r:id="rId4"/>
    <p:sldId id="267" r:id="rId5"/>
    <p:sldId id="265" r:id="rId6"/>
    <p:sldId id="268" r:id="rId7"/>
    <p:sldId id="269" r:id="rId8"/>
    <p:sldId id="271" r:id="rId9"/>
    <p:sldId id="272" r:id="rId10"/>
    <p:sldId id="273" r:id="rId11"/>
    <p:sldId id="274" r:id="rId12"/>
    <p:sldId id="275" r:id="rId13"/>
    <p:sldId id="276" r:id="rId14"/>
    <p:sldId id="280" r:id="rId15"/>
    <p:sldId id="278" r:id="rId16"/>
    <p:sldId id="279" r:id="rId17"/>
    <p:sldId id="277" r:id="rId18"/>
    <p:sldId id="281" r:id="rId19"/>
    <p:sldId id="282" r:id="rId20"/>
    <p:sldId id="284" r:id="rId21"/>
    <p:sldId id="28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674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7D5A0-035A-4CDF-A413-2A4093C7E3BE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C7E20-7EAE-4982-84A8-8DAC6B186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548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7D5A0-035A-4CDF-A413-2A4093C7E3BE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C7E20-7EAE-4982-84A8-8DAC6B186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712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7D5A0-035A-4CDF-A413-2A4093C7E3BE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C7E20-7EAE-4982-84A8-8DAC6B186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711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7D5A0-035A-4CDF-A413-2A4093C7E3BE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C7E20-7EAE-4982-84A8-8DAC6B186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349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7D5A0-035A-4CDF-A413-2A4093C7E3BE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C7E20-7EAE-4982-84A8-8DAC6B186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782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7D5A0-035A-4CDF-A413-2A4093C7E3BE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C7E20-7EAE-4982-84A8-8DAC6B186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680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7D5A0-035A-4CDF-A413-2A4093C7E3BE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C7E20-7EAE-4982-84A8-8DAC6B186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215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7D5A0-035A-4CDF-A413-2A4093C7E3BE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C7E20-7EAE-4982-84A8-8DAC6B186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162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7D5A0-035A-4CDF-A413-2A4093C7E3BE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C7E20-7EAE-4982-84A8-8DAC6B186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54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7D5A0-035A-4CDF-A413-2A4093C7E3BE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C7E20-7EAE-4982-84A8-8DAC6B186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459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7D5A0-035A-4CDF-A413-2A4093C7E3BE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C7E20-7EAE-4982-84A8-8DAC6B186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041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7D5A0-035A-4CDF-A413-2A4093C7E3BE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C7E20-7EAE-4982-84A8-8DAC6B186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501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piskunova.3dn.ru/risunok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Муниципальное автономное дошкольное образовательное учреждение детский сад комбинированного вида «</a:t>
            </a:r>
            <a:r>
              <a:rPr lang="ru-RU" sz="2000" b="1" dirty="0" err="1" smtClean="0">
                <a:solidFill>
                  <a:srgbClr val="002060"/>
                </a:solidFill>
              </a:rPr>
              <a:t>Рябинушка</a:t>
            </a:r>
            <a:r>
              <a:rPr lang="ru-RU" sz="2000" b="1" dirty="0" smtClean="0">
                <a:solidFill>
                  <a:srgbClr val="002060"/>
                </a:solidFill>
              </a:rPr>
              <a:t>»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1760" y="1600200"/>
            <a:ext cx="4896544" cy="452596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Значение логико-математических игр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в умственном развитии детей старшего дошкольного возраста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508104" y="4653136"/>
            <a:ext cx="3384376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002060"/>
                </a:solidFill>
              </a:rPr>
              <a:t>Педагог-психолог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Артамонова Р.Ф.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0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gov.cap.ru/HOME/71/2011/banner/3/NDK2011/ris/030488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40" y="0"/>
            <a:ext cx="9156540" cy="686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930" y="476672"/>
            <a:ext cx="8229600" cy="778098"/>
          </a:xfrm>
        </p:spPr>
        <p:txBody>
          <a:bodyPr>
            <a:noAutofit/>
          </a:bodyPr>
          <a:lstStyle/>
          <a:p>
            <a:r>
              <a:rPr lang="ru-RU" altLang="ru-RU" sz="3200" b="1" i="1" dirty="0" smtClean="0">
                <a:solidFill>
                  <a:srgbClr val="0070C0"/>
                </a:solidFill>
              </a:rPr>
              <a:t/>
            </a:r>
            <a:br>
              <a:rPr lang="ru-RU" altLang="ru-RU" sz="3200" b="1" i="1" dirty="0" smtClean="0">
                <a:solidFill>
                  <a:srgbClr val="0070C0"/>
                </a:solidFill>
              </a:rPr>
            </a:b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052736"/>
            <a:ext cx="7787208" cy="5073427"/>
          </a:xfrm>
        </p:spPr>
        <p:txBody>
          <a:bodyPr>
            <a:normAutofit lnSpcReduction="10000"/>
          </a:bodyPr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2000" i="1" dirty="0" smtClean="0">
              <a:solidFill>
                <a:srgbClr val="000000"/>
              </a:solidFill>
              <a:latin typeface="Arial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000" i="1" dirty="0" smtClean="0">
                <a:solidFill>
                  <a:srgbClr val="000000"/>
                </a:solidFill>
                <a:latin typeface="Arial" charset="0"/>
              </a:rPr>
              <a:t>Знаменитая </a:t>
            </a:r>
            <a:r>
              <a:rPr lang="ru-RU" altLang="ru-RU" sz="2000" i="1" dirty="0">
                <a:solidFill>
                  <a:srgbClr val="000000"/>
                </a:solidFill>
                <a:latin typeface="Arial" charset="0"/>
              </a:rPr>
              <a:t>игра Никитина для развития интеллектуального потенциала малышей. Выполнение игровых заданий способствует развитию сообразительности, пространственного воображения, логического мышления, математических и творческих способностей детей дошкольного возраста.</a:t>
            </a:r>
            <a:r>
              <a:rPr lang="ru-RU" altLang="ru-RU" sz="2000" b="1" i="1" dirty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2400" dirty="0" smtClean="0">
              <a:solidFill>
                <a:srgbClr val="000000"/>
              </a:solidFill>
              <a:latin typeface="Arial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2400" dirty="0">
              <a:solidFill>
                <a:srgbClr val="000000"/>
              </a:solidFill>
              <a:latin typeface="Arial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400" dirty="0" smtClean="0">
                <a:solidFill>
                  <a:srgbClr val="000000"/>
                </a:solidFill>
                <a:latin typeface="Arial" charset="0"/>
              </a:rPr>
              <a:t>В </a:t>
            </a:r>
            <a:r>
              <a:rPr lang="ru-RU" altLang="ru-RU" sz="2400" dirty="0">
                <a:solidFill>
                  <a:srgbClr val="000000"/>
                </a:solidFill>
                <a:latin typeface="Arial" charset="0"/>
              </a:rPr>
              <a:t>игре 3 варианта сложности: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2400" dirty="0">
              <a:solidFill>
                <a:srgbClr val="000000"/>
              </a:solidFill>
              <a:latin typeface="Arial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400" dirty="0">
                <a:solidFill>
                  <a:srgbClr val="000000"/>
                </a:solidFill>
                <a:latin typeface="Arial" charset="0"/>
              </a:rPr>
              <a:t>1уровень – составление квадрата из 2-3 частей.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2400" dirty="0">
              <a:solidFill>
                <a:srgbClr val="000000"/>
              </a:solidFill>
              <a:latin typeface="Arial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400" dirty="0" smtClean="0">
                <a:solidFill>
                  <a:srgbClr val="000000"/>
                </a:solidFill>
                <a:latin typeface="Arial" charset="0"/>
              </a:rPr>
              <a:t>2 уровень- </a:t>
            </a:r>
            <a:r>
              <a:rPr lang="ru-RU" altLang="ru-RU" sz="2400" dirty="0">
                <a:solidFill>
                  <a:srgbClr val="000000"/>
                </a:solidFill>
                <a:latin typeface="Arial" charset="0"/>
              </a:rPr>
              <a:t>3-5.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2400" dirty="0">
              <a:solidFill>
                <a:srgbClr val="000000"/>
              </a:solidFill>
              <a:latin typeface="Arial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400" dirty="0" smtClean="0">
                <a:solidFill>
                  <a:srgbClr val="000000"/>
                </a:solidFill>
                <a:latin typeface="Arial" charset="0"/>
              </a:rPr>
              <a:t>3 уровень- </a:t>
            </a:r>
            <a:r>
              <a:rPr lang="ru-RU" altLang="ru-RU" sz="2400" dirty="0">
                <a:solidFill>
                  <a:srgbClr val="000000"/>
                </a:solidFill>
                <a:latin typeface="Arial" charset="0"/>
              </a:rPr>
              <a:t>4-7.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59594" y="476672"/>
            <a:ext cx="36122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3200" b="1" i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«Сложи квадрат» </a:t>
            </a:r>
            <a:endParaRPr lang="ru-RU" altLang="ru-RU" sz="3200" b="1" i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6" descr="C:\Users\Мама и Папа\Desktop\Фотографии\SDC101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866" y="4725144"/>
            <a:ext cx="1866342" cy="175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83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gov.cap.ru/HOME/71/2011/banner/3/NDK2011/ris/030488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40" y="0"/>
            <a:ext cx="9156540" cy="686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930" y="476672"/>
            <a:ext cx="8229600" cy="778098"/>
          </a:xfrm>
        </p:spPr>
        <p:txBody>
          <a:bodyPr>
            <a:noAutofit/>
          </a:bodyPr>
          <a:lstStyle/>
          <a:p>
            <a:r>
              <a:rPr lang="ru-RU" altLang="ru-RU" sz="3200" b="1" i="1" dirty="0" smtClean="0">
                <a:solidFill>
                  <a:srgbClr val="0070C0"/>
                </a:solidFill>
              </a:rPr>
              <a:t/>
            </a:r>
            <a:br>
              <a:rPr lang="ru-RU" altLang="ru-RU" sz="3200" b="1" i="1" dirty="0" smtClean="0">
                <a:solidFill>
                  <a:srgbClr val="0070C0"/>
                </a:solidFill>
              </a:rPr>
            </a:b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692696"/>
            <a:ext cx="7787208" cy="5073427"/>
          </a:xfrm>
        </p:spPr>
        <p:txBody>
          <a:bodyPr/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b="1" i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Кубики Никитина 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400" b="1" i="1" dirty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200" i="1" dirty="0" smtClean="0">
                <a:solidFill>
                  <a:srgbClr val="000000"/>
                </a:solidFill>
                <a:latin typeface="Arial" charset="0"/>
              </a:rPr>
              <a:t>В </a:t>
            </a:r>
            <a:r>
              <a:rPr lang="ru-RU" altLang="ru-RU" sz="2200" i="1" dirty="0">
                <a:solidFill>
                  <a:srgbClr val="000000"/>
                </a:solidFill>
                <a:latin typeface="Arial" charset="0"/>
              </a:rPr>
              <a:t>процессе игры с кубиками Никитина дети тренируют навыки счета, учатся ориентироваться в пространстве и во времени, конструктивные способности, развивают внимание, память, мелкую моторику, логическое мышление, воображение и речь.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dirty="0"/>
          </a:p>
        </p:txBody>
      </p:sp>
      <p:pic>
        <p:nvPicPr>
          <p:cNvPr id="5" name="Picture 3" descr="C:\Users\Мама и Папа\Desktop\Фотографии\100SSCAM\SDC103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497108"/>
            <a:ext cx="2952328" cy="301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048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gov.cap.ru/HOME/71/2011/banner/3/NDK2011/ris/030488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40" y="0"/>
            <a:ext cx="9156540" cy="686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930" y="476672"/>
            <a:ext cx="8229600" cy="778098"/>
          </a:xfrm>
        </p:spPr>
        <p:txBody>
          <a:bodyPr>
            <a:noAutofit/>
          </a:bodyPr>
          <a:lstStyle/>
          <a:p>
            <a:r>
              <a:rPr lang="ru-RU" altLang="ru-RU" sz="3200" b="1" i="1" dirty="0" smtClean="0">
                <a:solidFill>
                  <a:srgbClr val="0070C0"/>
                </a:solidFill>
              </a:rPr>
              <a:t/>
            </a:r>
            <a:br>
              <a:rPr lang="ru-RU" altLang="ru-RU" sz="3200" b="1" i="1" dirty="0" smtClean="0">
                <a:solidFill>
                  <a:srgbClr val="0070C0"/>
                </a:solidFill>
              </a:rPr>
            </a:b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692696"/>
            <a:ext cx="7787208" cy="5073427"/>
          </a:xfrm>
        </p:spPr>
        <p:txBody>
          <a:bodyPr/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2200" i="1" dirty="0">
              <a:solidFill>
                <a:srgbClr val="000000"/>
              </a:solidFill>
              <a:latin typeface="Arial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848775"/>
            <a:ext cx="684076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i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Подбери заплатку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srgbClr val="000000"/>
              </a:solidFill>
              <a:latin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FFFF00"/>
                </a:solidFill>
                <a:latin typeface="Arial" charset="0"/>
              </a:rPr>
              <a:t> .</a:t>
            </a:r>
            <a:r>
              <a:rPr lang="ru-RU" altLang="ru-RU" sz="2400" i="1" dirty="0">
                <a:solidFill>
                  <a:srgbClr val="000000"/>
                </a:solidFill>
                <a:latin typeface="Arial" charset="0"/>
              </a:rPr>
              <a:t>Игра на развитие логического мышления.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i="1" dirty="0">
                <a:solidFill>
                  <a:srgbClr val="000000"/>
                </a:solidFill>
                <a:latin typeface="Arial" charset="0"/>
              </a:rPr>
              <a:t> Задание для ребенка </a:t>
            </a:r>
            <a:r>
              <a:rPr lang="ru-RU" altLang="ru-RU" sz="2400" i="1" dirty="0" smtClean="0">
                <a:solidFill>
                  <a:srgbClr val="000000"/>
                </a:solidFill>
                <a:latin typeface="Arial" charset="0"/>
              </a:rPr>
              <a:t>- подобрать </a:t>
            </a:r>
            <a:r>
              <a:rPr lang="ru-RU" altLang="ru-RU" sz="2400" i="1" dirty="0">
                <a:solidFill>
                  <a:srgbClr val="000000"/>
                </a:solidFill>
                <a:latin typeface="Arial" charset="0"/>
              </a:rPr>
              <a:t>правильную заплатку к картинкам. </a:t>
            </a:r>
            <a:endParaRPr lang="ru-RU" altLang="ru-RU" sz="2400" i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7" name="Picture 5" descr="C:\Users\Мама и Папа\Desktop\Фотографии\SDC1010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3" r="16298"/>
          <a:stretch/>
        </p:blipFill>
        <p:spPr bwMode="auto">
          <a:xfrm>
            <a:off x="3265714" y="3128305"/>
            <a:ext cx="3106486" cy="328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057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gov.cap.ru/HOME/71/2011/banner/3/NDK2011/ris/030488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40" y="0"/>
            <a:ext cx="9156540" cy="686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930" y="476672"/>
            <a:ext cx="8229600" cy="778098"/>
          </a:xfrm>
        </p:spPr>
        <p:txBody>
          <a:bodyPr>
            <a:noAutofit/>
          </a:bodyPr>
          <a:lstStyle/>
          <a:p>
            <a:r>
              <a:rPr lang="ru-RU" altLang="ru-RU" sz="3200" b="1" i="1" dirty="0" smtClean="0">
                <a:solidFill>
                  <a:srgbClr val="0070C0"/>
                </a:solidFill>
              </a:rPr>
              <a:t/>
            </a:r>
            <a:br>
              <a:rPr lang="ru-RU" altLang="ru-RU" sz="3200" b="1" i="1" dirty="0" smtClean="0">
                <a:solidFill>
                  <a:srgbClr val="0070C0"/>
                </a:solidFill>
              </a:rPr>
            </a:b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692696"/>
            <a:ext cx="7787208" cy="5073427"/>
          </a:xfrm>
        </p:spPr>
        <p:txBody>
          <a:bodyPr/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2200" i="1" dirty="0">
              <a:solidFill>
                <a:srgbClr val="000000"/>
              </a:solidFill>
              <a:latin typeface="Arial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620688"/>
            <a:ext cx="7704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i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Развитие </a:t>
            </a:r>
            <a:r>
              <a:rPr lang="en-US" altLang="ru-RU" sz="3200" b="1" i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 </a:t>
            </a:r>
            <a:r>
              <a:rPr lang="ru-RU" altLang="ru-RU" sz="3200" b="1" i="1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логико</a:t>
            </a:r>
            <a:r>
              <a:rPr lang="ru-RU" altLang="ru-RU" sz="3200" b="1" i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- математических </a:t>
            </a:r>
            <a:r>
              <a:rPr lang="en-US" altLang="ru-RU" sz="3200" b="1" i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endParaRPr lang="ru-RU" altLang="ru-RU" sz="3200" b="1" i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i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представлений о времени</a:t>
            </a:r>
            <a:endParaRPr lang="ru-RU" altLang="ru-RU" sz="3200" b="1" i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" b="24"/>
          <a:stretch>
            <a:fillRect/>
          </a:stretch>
        </p:blipFill>
        <p:spPr bwMode="auto">
          <a:xfrm>
            <a:off x="683568" y="2101950"/>
            <a:ext cx="2448272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7F7F9"/>
              </a:clrFrom>
              <a:clrTo>
                <a:srgbClr val="F7F7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143549"/>
            <a:ext cx="2088505" cy="2557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920" r="48135" b="30287"/>
          <a:stretch>
            <a:fillRect/>
          </a:stretch>
        </p:blipFill>
        <p:spPr bwMode="auto">
          <a:xfrm>
            <a:off x="5629614" y="2035398"/>
            <a:ext cx="2758810" cy="2773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1" t="69711" r="23" b="-117"/>
          <a:stretch>
            <a:fillRect/>
          </a:stretch>
        </p:blipFill>
        <p:spPr bwMode="auto">
          <a:xfrm>
            <a:off x="2568630" y="4941168"/>
            <a:ext cx="4464496" cy="1170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401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gov.cap.ru/HOME/71/2011/banner/3/NDK2011/ris/030488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40" y="0"/>
            <a:ext cx="9156540" cy="686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930" y="476672"/>
            <a:ext cx="8229600" cy="778098"/>
          </a:xfrm>
        </p:spPr>
        <p:txBody>
          <a:bodyPr>
            <a:noAutofit/>
          </a:bodyPr>
          <a:lstStyle/>
          <a:p>
            <a:r>
              <a:rPr lang="ru-RU" altLang="ru-RU" sz="3200" b="1" i="1" dirty="0" smtClean="0">
                <a:solidFill>
                  <a:srgbClr val="0070C0"/>
                </a:solidFill>
              </a:rPr>
              <a:t/>
            </a:r>
            <a:br>
              <a:rPr lang="ru-RU" altLang="ru-RU" sz="3200" b="1" i="1" dirty="0" smtClean="0">
                <a:solidFill>
                  <a:srgbClr val="0070C0"/>
                </a:solidFill>
              </a:rPr>
            </a:b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692696"/>
            <a:ext cx="7787208" cy="5073427"/>
          </a:xfrm>
        </p:spPr>
        <p:txBody>
          <a:bodyPr/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2200" i="1" dirty="0">
              <a:solidFill>
                <a:srgbClr val="000000"/>
              </a:solidFill>
              <a:latin typeface="Arial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548680"/>
            <a:ext cx="14698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200" b="1" i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Ребусы</a:t>
            </a:r>
            <a:endParaRPr lang="ru-RU" altLang="ru-RU" sz="3200" b="1" i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3" descr="q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68760"/>
            <a:ext cx="2857500" cy="186690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53168" y="2516509"/>
            <a:ext cx="2414444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spc="50" dirty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число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5984" r="6248" b="4256"/>
          <a:stretch>
            <a:fillRect/>
          </a:stretch>
        </p:blipFill>
        <p:spPr bwMode="auto">
          <a:xfrm>
            <a:off x="5076056" y="1268760"/>
            <a:ext cx="2747617" cy="187337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123338" y="2516509"/>
            <a:ext cx="2084225" cy="156965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spc="50" dirty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  <a:cs typeface="CordiaUPC" pitchFamily="34" charset="-34"/>
              </a:rPr>
              <a:t>счёт</a:t>
            </a:r>
          </a:p>
        </p:txBody>
      </p:sp>
      <p:pic>
        <p:nvPicPr>
          <p:cNvPr id="12" name="Picture 2" descr="snap054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798" y="4005064"/>
            <a:ext cx="2928937" cy="170021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040863" y="5254024"/>
            <a:ext cx="806631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spc="50" dirty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15" name="Рисунок 94" descr="http://dob.1september.ru/2001/04/vkl/14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5" r="-1588" b="4582"/>
          <a:stretch>
            <a:fillRect/>
          </a:stretch>
        </p:blipFill>
        <p:spPr bwMode="auto">
          <a:xfrm>
            <a:off x="6347735" y="4004239"/>
            <a:ext cx="1571625" cy="16891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804248" y="5254025"/>
            <a:ext cx="806631" cy="156965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spc="50" dirty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2323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gov.cap.ru/HOME/71/2011/banner/3/NDK2011/ris/030488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40" y="0"/>
            <a:ext cx="9156540" cy="686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930" y="476672"/>
            <a:ext cx="8229600" cy="778098"/>
          </a:xfrm>
        </p:spPr>
        <p:txBody>
          <a:bodyPr>
            <a:noAutofit/>
          </a:bodyPr>
          <a:lstStyle/>
          <a:p>
            <a:r>
              <a:rPr lang="ru-RU" altLang="ru-RU" sz="3200" b="1" i="1" dirty="0" smtClean="0">
                <a:solidFill>
                  <a:srgbClr val="0070C0"/>
                </a:solidFill>
              </a:rPr>
              <a:t/>
            </a:r>
            <a:br>
              <a:rPr lang="ru-RU" altLang="ru-RU" sz="3200" b="1" i="1" dirty="0" smtClean="0">
                <a:solidFill>
                  <a:srgbClr val="0070C0"/>
                </a:solidFill>
              </a:rPr>
            </a:b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692696"/>
            <a:ext cx="7787208" cy="5073427"/>
          </a:xfrm>
        </p:spPr>
        <p:txBody>
          <a:bodyPr/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2200" i="1" dirty="0">
              <a:solidFill>
                <a:srgbClr val="000000"/>
              </a:solidFill>
              <a:latin typeface="Arial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708498"/>
            <a:ext cx="54811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3200" b="1" i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Решение логических задач</a:t>
            </a:r>
            <a:endParaRPr lang="ru-RU" altLang="ru-RU" sz="3200" b="1" i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12776"/>
            <a:ext cx="3571875" cy="428625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Мама и Папа\Desktop\Фотографии\SDC1009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9"/>
          <a:stretch/>
        </p:blipFill>
        <p:spPr bwMode="auto">
          <a:xfrm>
            <a:off x="1763688" y="1772816"/>
            <a:ext cx="2304256" cy="3109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331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gov.cap.ru/HOME/71/2011/banner/3/NDK2011/ris/030488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40" y="0"/>
            <a:ext cx="9156540" cy="686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930" y="476672"/>
            <a:ext cx="8229600" cy="778098"/>
          </a:xfrm>
        </p:spPr>
        <p:txBody>
          <a:bodyPr>
            <a:noAutofit/>
          </a:bodyPr>
          <a:lstStyle/>
          <a:p>
            <a:r>
              <a:rPr lang="ru-RU" altLang="ru-RU" sz="3200" b="1" i="1" dirty="0" smtClean="0">
                <a:solidFill>
                  <a:srgbClr val="0070C0"/>
                </a:solidFill>
              </a:rPr>
              <a:t/>
            </a:r>
            <a:br>
              <a:rPr lang="ru-RU" altLang="ru-RU" sz="3200" b="1" i="1" dirty="0" smtClean="0">
                <a:solidFill>
                  <a:srgbClr val="0070C0"/>
                </a:solidFill>
              </a:rPr>
            </a:b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692696"/>
            <a:ext cx="7787208" cy="5073427"/>
          </a:xfrm>
        </p:spPr>
        <p:txBody>
          <a:bodyPr/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2200" i="1" dirty="0">
              <a:solidFill>
                <a:srgbClr val="000000"/>
              </a:solidFill>
              <a:latin typeface="Arial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13067" y="620688"/>
            <a:ext cx="37946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3200" b="1" i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Палочки </a:t>
            </a:r>
            <a:r>
              <a:rPr lang="ru-RU" altLang="ru-RU" sz="3200" b="1" i="1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Кюизенера</a:t>
            </a:r>
            <a:endParaRPr lang="ru-RU" altLang="ru-RU" sz="3200" b="1" i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340768"/>
            <a:ext cx="75608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200" i="1" dirty="0">
                <a:solidFill>
                  <a:srgbClr val="000000"/>
                </a:solidFill>
                <a:latin typeface="Arial" charset="0"/>
              </a:rPr>
              <a:t>это счетные палочки, которые еще называют «числа в цвете», цветными палочками, цветными числами, цветными линеечками. </a:t>
            </a:r>
            <a:endParaRPr lang="ru-RU" altLang="ru-RU" sz="2200" i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7" name="Picture 4" descr="C:\Documents and Settings\Татьяна\Рабочий стол\Рисунок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875" y="2378136"/>
            <a:ext cx="3203848" cy="3822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4" descr="C:\Documents and Settings\Татьяна\Рабочий стол\Рисунок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80240"/>
            <a:ext cx="194151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3275856" y="2496139"/>
            <a:ext cx="1597025" cy="1584325"/>
            <a:chOff x="10973" y="2384"/>
            <a:chExt cx="5242" cy="6834"/>
          </a:xfrm>
        </p:grpSpPr>
        <p:sp>
          <p:nvSpPr>
            <p:cNvPr id="10" name="Rectangle 3"/>
            <p:cNvSpPr>
              <a:spLocks noChangeArrowheads="1"/>
            </p:cNvSpPr>
            <p:nvPr/>
          </p:nvSpPr>
          <p:spPr bwMode="auto">
            <a:xfrm>
              <a:off x="12694" y="4091"/>
              <a:ext cx="567" cy="396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>
              <a:off x="13307" y="4091"/>
              <a:ext cx="567" cy="396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3914" y="4091"/>
              <a:ext cx="567" cy="396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13" name="Rectangle 6"/>
            <p:cNvSpPr>
              <a:spLocks noChangeArrowheads="1"/>
            </p:cNvSpPr>
            <p:nvPr/>
          </p:nvSpPr>
          <p:spPr bwMode="auto">
            <a:xfrm rot="5400000">
              <a:off x="13228" y="1810"/>
              <a:ext cx="567" cy="2835"/>
            </a:xfrm>
            <a:prstGeom prst="rect">
              <a:avLst/>
            </a:prstGeom>
            <a:solidFill>
              <a:srgbClr val="FFD72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vert="eaVert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 rot="5400000">
              <a:off x="13228" y="2370"/>
              <a:ext cx="567" cy="2835"/>
            </a:xfrm>
            <a:prstGeom prst="rect">
              <a:avLst/>
            </a:prstGeom>
            <a:solidFill>
              <a:srgbClr val="FFD72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vert="eaVert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 rot="5400000">
              <a:off x="15081" y="4064"/>
              <a:ext cx="567" cy="1701"/>
            </a:xfrm>
            <a:prstGeom prst="rect">
              <a:avLst/>
            </a:prstGeom>
            <a:solidFill>
              <a:srgbClr val="09CAF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vert="eaVert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 rot="5400000">
              <a:off x="15080" y="4624"/>
              <a:ext cx="567" cy="1701"/>
            </a:xfrm>
            <a:prstGeom prst="rect">
              <a:avLst/>
            </a:prstGeom>
            <a:solidFill>
              <a:srgbClr val="09CAF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vert="eaVert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17" name="Rectangle 10"/>
            <p:cNvSpPr>
              <a:spLocks noChangeArrowheads="1"/>
            </p:cNvSpPr>
            <p:nvPr/>
          </p:nvSpPr>
          <p:spPr bwMode="auto">
            <a:xfrm rot="5400000">
              <a:off x="11540" y="4064"/>
              <a:ext cx="567" cy="1701"/>
            </a:xfrm>
            <a:prstGeom prst="rect">
              <a:avLst/>
            </a:prstGeom>
            <a:solidFill>
              <a:srgbClr val="09CAF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vert="eaVert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18" name="Rectangle 11"/>
            <p:cNvSpPr>
              <a:spLocks noChangeArrowheads="1"/>
            </p:cNvSpPr>
            <p:nvPr/>
          </p:nvSpPr>
          <p:spPr bwMode="auto">
            <a:xfrm rot="5400000">
              <a:off x="11540" y="4624"/>
              <a:ext cx="567" cy="1701"/>
            </a:xfrm>
            <a:prstGeom prst="rect">
              <a:avLst/>
            </a:prstGeom>
            <a:solidFill>
              <a:srgbClr val="09CAF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vert="eaVert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19" name="Rectangle 12"/>
            <p:cNvSpPr>
              <a:spLocks noChangeArrowheads="1"/>
            </p:cNvSpPr>
            <p:nvPr/>
          </p:nvSpPr>
          <p:spPr bwMode="auto">
            <a:xfrm rot="5400000">
              <a:off x="14197" y="8368"/>
              <a:ext cx="567" cy="1134"/>
            </a:xfrm>
            <a:prstGeom prst="rect">
              <a:avLst/>
            </a:prstGeom>
            <a:solidFill>
              <a:srgbClr val="F8C0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vert="eaVert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20" name="Rectangle 13"/>
            <p:cNvSpPr>
              <a:spLocks noChangeArrowheads="1"/>
            </p:cNvSpPr>
            <p:nvPr/>
          </p:nvSpPr>
          <p:spPr bwMode="auto">
            <a:xfrm rot="5400000">
              <a:off x="12437" y="8368"/>
              <a:ext cx="567" cy="1134"/>
            </a:xfrm>
            <a:prstGeom prst="rect">
              <a:avLst/>
            </a:prstGeom>
            <a:solidFill>
              <a:srgbClr val="F8C0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vert="eaVert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21" name="Rectangle 14"/>
            <p:cNvSpPr>
              <a:spLocks noChangeArrowheads="1"/>
            </p:cNvSpPr>
            <p:nvPr/>
          </p:nvSpPr>
          <p:spPr bwMode="auto">
            <a:xfrm rot="5400000">
              <a:off x="14077" y="2101"/>
              <a:ext cx="567" cy="1134"/>
            </a:xfrm>
            <a:prstGeom prst="rect">
              <a:avLst/>
            </a:prstGeom>
            <a:solidFill>
              <a:srgbClr val="F8C0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vert="eaVert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22" name="Rectangle 15"/>
            <p:cNvSpPr>
              <a:spLocks noChangeArrowheads="1"/>
            </p:cNvSpPr>
            <p:nvPr/>
          </p:nvSpPr>
          <p:spPr bwMode="auto">
            <a:xfrm rot="5400000">
              <a:off x="14197" y="7808"/>
              <a:ext cx="567" cy="1134"/>
            </a:xfrm>
            <a:prstGeom prst="rect">
              <a:avLst/>
            </a:prstGeom>
            <a:solidFill>
              <a:srgbClr val="F8C0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vert="eaVert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23" name="Rectangle 16"/>
            <p:cNvSpPr>
              <a:spLocks noChangeArrowheads="1"/>
            </p:cNvSpPr>
            <p:nvPr/>
          </p:nvSpPr>
          <p:spPr bwMode="auto">
            <a:xfrm rot="5400000">
              <a:off x="12437" y="7808"/>
              <a:ext cx="567" cy="1134"/>
            </a:xfrm>
            <a:prstGeom prst="rect">
              <a:avLst/>
            </a:prstGeom>
            <a:solidFill>
              <a:srgbClr val="F8C0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vert="eaVert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24" name="Rectangle 17"/>
            <p:cNvSpPr>
              <a:spLocks noChangeArrowheads="1"/>
            </p:cNvSpPr>
            <p:nvPr/>
          </p:nvSpPr>
          <p:spPr bwMode="auto">
            <a:xfrm rot="5400000">
              <a:off x="12377" y="2108"/>
              <a:ext cx="567" cy="1134"/>
            </a:xfrm>
            <a:prstGeom prst="rect">
              <a:avLst/>
            </a:prstGeom>
            <a:solidFill>
              <a:srgbClr val="F8C0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vert="eaVert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ru-RU" altLang="ru-RU"/>
            </a:p>
          </p:txBody>
        </p:sp>
      </p:grpSp>
      <p:grpSp>
        <p:nvGrpSpPr>
          <p:cNvPr id="25" name="Group 2"/>
          <p:cNvGrpSpPr>
            <a:grpSpLocks/>
          </p:cNvGrpSpPr>
          <p:nvPr/>
        </p:nvGrpSpPr>
        <p:grpSpPr bwMode="auto">
          <a:xfrm>
            <a:off x="2031119" y="4856871"/>
            <a:ext cx="2449513" cy="1298575"/>
            <a:chOff x="2001" y="2434"/>
            <a:chExt cx="7949" cy="5227"/>
          </a:xfrm>
        </p:grpSpPr>
        <p:grpSp>
          <p:nvGrpSpPr>
            <p:cNvPr id="26" name="Group 3"/>
            <p:cNvGrpSpPr>
              <a:grpSpLocks/>
            </p:cNvGrpSpPr>
            <p:nvPr/>
          </p:nvGrpSpPr>
          <p:grpSpPr bwMode="auto">
            <a:xfrm>
              <a:off x="2001" y="2434"/>
              <a:ext cx="7949" cy="4047"/>
              <a:chOff x="2001" y="2434"/>
              <a:chExt cx="7949" cy="4047"/>
            </a:xfrm>
          </p:grpSpPr>
          <p:grpSp>
            <p:nvGrpSpPr>
              <p:cNvPr id="31" name="Group 4"/>
              <p:cNvGrpSpPr>
                <a:grpSpLocks/>
              </p:cNvGrpSpPr>
              <p:nvPr/>
            </p:nvGrpSpPr>
            <p:grpSpPr bwMode="auto">
              <a:xfrm>
                <a:off x="5981" y="2434"/>
                <a:ext cx="3420" cy="3460"/>
                <a:chOff x="6201" y="2034"/>
                <a:chExt cx="3420" cy="3460"/>
              </a:xfrm>
            </p:grpSpPr>
            <p:sp>
              <p:nvSpPr>
                <p:cNvPr id="44" name="Rectangle 5"/>
                <p:cNvSpPr>
                  <a:spLocks noChangeArrowheads="1"/>
                </p:cNvSpPr>
                <p:nvPr/>
              </p:nvSpPr>
              <p:spPr bwMode="auto">
                <a:xfrm rot="5400000">
                  <a:off x="7636" y="3510"/>
                  <a:ext cx="567" cy="3402"/>
                </a:xfrm>
                <a:prstGeom prst="rect">
                  <a:avLst/>
                </a:prstGeom>
                <a:solidFill>
                  <a:srgbClr val="9900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10800000" vert="eaVert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45" name="Rectangle 6"/>
                <p:cNvSpPr>
                  <a:spLocks noChangeArrowheads="1"/>
                </p:cNvSpPr>
                <p:nvPr/>
              </p:nvSpPr>
              <p:spPr bwMode="auto">
                <a:xfrm rot="5400000">
                  <a:off x="7618" y="1197"/>
                  <a:ext cx="567" cy="3402"/>
                </a:xfrm>
                <a:prstGeom prst="rect">
                  <a:avLst/>
                </a:prstGeom>
                <a:solidFill>
                  <a:srgbClr val="9900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10800000" vert="eaVert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46" name="Rectangle 7"/>
                <p:cNvSpPr>
                  <a:spLocks noChangeArrowheads="1"/>
                </p:cNvSpPr>
                <p:nvPr/>
              </p:nvSpPr>
              <p:spPr bwMode="auto">
                <a:xfrm rot="5400000">
                  <a:off x="7636" y="2937"/>
                  <a:ext cx="567" cy="3402"/>
                </a:xfrm>
                <a:prstGeom prst="rect">
                  <a:avLst/>
                </a:prstGeom>
                <a:solidFill>
                  <a:srgbClr val="9900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10800000" vert="eaVert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47" name="Rectangle 8"/>
                <p:cNvSpPr>
                  <a:spLocks noChangeArrowheads="1"/>
                </p:cNvSpPr>
                <p:nvPr/>
              </p:nvSpPr>
              <p:spPr bwMode="auto">
                <a:xfrm rot="5400000">
                  <a:off x="7636" y="2357"/>
                  <a:ext cx="567" cy="3402"/>
                </a:xfrm>
                <a:prstGeom prst="rect">
                  <a:avLst/>
                </a:prstGeom>
                <a:solidFill>
                  <a:srgbClr val="9900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10800000" vert="eaVert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48" name="Rectangle 9"/>
                <p:cNvSpPr>
                  <a:spLocks noChangeArrowheads="1"/>
                </p:cNvSpPr>
                <p:nvPr/>
              </p:nvSpPr>
              <p:spPr bwMode="auto">
                <a:xfrm rot="5400000">
                  <a:off x="7618" y="1777"/>
                  <a:ext cx="567" cy="3402"/>
                </a:xfrm>
                <a:prstGeom prst="rect">
                  <a:avLst/>
                </a:prstGeom>
                <a:solidFill>
                  <a:srgbClr val="9900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10800000" vert="eaVert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49" name="Rectangle 10"/>
                <p:cNvSpPr>
                  <a:spLocks noChangeArrowheads="1"/>
                </p:cNvSpPr>
                <p:nvPr/>
              </p:nvSpPr>
              <p:spPr bwMode="auto">
                <a:xfrm rot="5400000">
                  <a:off x="7618" y="617"/>
                  <a:ext cx="567" cy="3402"/>
                </a:xfrm>
                <a:prstGeom prst="rect">
                  <a:avLst/>
                </a:prstGeom>
                <a:solidFill>
                  <a:srgbClr val="9900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10800000" vert="eaVert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  <p:grpSp>
            <p:nvGrpSpPr>
              <p:cNvPr id="32" name="Group 11"/>
              <p:cNvGrpSpPr>
                <a:grpSpLocks/>
              </p:cNvGrpSpPr>
              <p:nvPr/>
            </p:nvGrpSpPr>
            <p:grpSpPr bwMode="auto">
              <a:xfrm>
                <a:off x="3154" y="3066"/>
                <a:ext cx="1718" cy="1708"/>
                <a:chOff x="3154" y="3066"/>
                <a:chExt cx="1718" cy="1708"/>
              </a:xfrm>
            </p:grpSpPr>
            <p:sp>
              <p:nvSpPr>
                <p:cNvPr id="41" name="Rectangle 12"/>
                <p:cNvSpPr>
                  <a:spLocks noChangeArrowheads="1"/>
                </p:cNvSpPr>
                <p:nvPr/>
              </p:nvSpPr>
              <p:spPr bwMode="auto">
                <a:xfrm>
                  <a:off x="3734" y="3073"/>
                  <a:ext cx="567" cy="1701"/>
                </a:xfrm>
                <a:prstGeom prst="rect">
                  <a:avLst/>
                </a:prstGeom>
                <a:solidFill>
                  <a:srgbClr val="09CAF7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42" name="Rectangle 13"/>
                <p:cNvSpPr>
                  <a:spLocks noChangeArrowheads="1"/>
                </p:cNvSpPr>
                <p:nvPr/>
              </p:nvSpPr>
              <p:spPr bwMode="auto">
                <a:xfrm>
                  <a:off x="3154" y="3073"/>
                  <a:ext cx="567" cy="1701"/>
                </a:xfrm>
                <a:prstGeom prst="rect">
                  <a:avLst/>
                </a:prstGeom>
                <a:solidFill>
                  <a:srgbClr val="09CAF7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43" name="Rectangle 14"/>
                <p:cNvSpPr>
                  <a:spLocks noChangeArrowheads="1"/>
                </p:cNvSpPr>
                <p:nvPr/>
              </p:nvSpPr>
              <p:spPr bwMode="auto">
                <a:xfrm>
                  <a:off x="4305" y="3066"/>
                  <a:ext cx="567" cy="1701"/>
                </a:xfrm>
                <a:prstGeom prst="rect">
                  <a:avLst/>
                </a:prstGeom>
                <a:solidFill>
                  <a:srgbClr val="09CAF7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  <p:sp>
            <p:nvSpPr>
              <p:cNvPr id="33" name="Rectangle 15"/>
              <p:cNvSpPr>
                <a:spLocks noChangeArrowheads="1"/>
              </p:cNvSpPr>
              <p:nvPr/>
            </p:nvSpPr>
            <p:spPr bwMode="auto">
              <a:xfrm rot="5400000">
                <a:off x="3451" y="1644"/>
                <a:ext cx="567" cy="226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10800000" vert="eaVert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34" name="Rectangle 16"/>
              <p:cNvSpPr>
                <a:spLocks noChangeArrowheads="1"/>
              </p:cNvSpPr>
              <p:nvPr/>
            </p:nvSpPr>
            <p:spPr bwMode="auto">
              <a:xfrm rot="5400000">
                <a:off x="3443" y="4504"/>
                <a:ext cx="567" cy="226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10800000" vert="eaVert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35" name="Rectangle 17"/>
              <p:cNvSpPr>
                <a:spLocks noChangeArrowheads="1"/>
              </p:cNvSpPr>
              <p:nvPr/>
            </p:nvSpPr>
            <p:spPr bwMode="auto">
              <a:xfrm>
                <a:off x="4861" y="2494"/>
                <a:ext cx="567" cy="226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36" name="Rectangle 18"/>
              <p:cNvSpPr>
                <a:spLocks noChangeArrowheads="1"/>
              </p:cNvSpPr>
              <p:nvPr/>
            </p:nvSpPr>
            <p:spPr bwMode="auto">
              <a:xfrm rot="5400000">
                <a:off x="3431" y="3944"/>
                <a:ext cx="567" cy="226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10800000" vert="eaVert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37" name="Rectangle 19"/>
              <p:cNvSpPr>
                <a:spLocks noChangeArrowheads="1"/>
              </p:cNvSpPr>
              <p:nvPr/>
            </p:nvSpPr>
            <p:spPr bwMode="auto">
              <a:xfrm>
                <a:off x="2034" y="5354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38" name="Rectangle 20"/>
              <p:cNvSpPr>
                <a:spLocks noChangeArrowheads="1"/>
              </p:cNvSpPr>
              <p:nvPr/>
            </p:nvSpPr>
            <p:spPr bwMode="auto">
              <a:xfrm>
                <a:off x="4841" y="4774"/>
                <a:ext cx="567" cy="1134"/>
              </a:xfrm>
              <a:prstGeom prst="rect">
                <a:avLst/>
              </a:prstGeom>
              <a:solidFill>
                <a:srgbClr val="F8C0D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39" name="Rectangle 21"/>
              <p:cNvSpPr>
                <a:spLocks noChangeArrowheads="1"/>
              </p:cNvSpPr>
              <p:nvPr/>
            </p:nvSpPr>
            <p:spPr bwMode="auto">
              <a:xfrm rot="5400000">
                <a:off x="3702" y="4213"/>
                <a:ext cx="567" cy="3969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10800000" vert="eaVert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40" name="Rectangle 22"/>
              <p:cNvSpPr>
                <a:spLocks noChangeArrowheads="1"/>
              </p:cNvSpPr>
              <p:nvPr/>
            </p:nvSpPr>
            <p:spPr bwMode="auto">
              <a:xfrm rot="5400000">
                <a:off x="7682" y="4213"/>
                <a:ext cx="567" cy="3969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10800000" vert="eaVert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ru-RU" altLang="ru-RU"/>
              </a:p>
            </p:txBody>
          </p:sp>
        </p:grpSp>
        <p:sp>
          <p:nvSpPr>
            <p:cNvPr id="27" name="Rectangle 23"/>
            <p:cNvSpPr>
              <a:spLocks noChangeArrowheads="1"/>
            </p:cNvSpPr>
            <p:nvPr/>
          </p:nvSpPr>
          <p:spPr bwMode="auto">
            <a:xfrm rot="5400000">
              <a:off x="6810" y="6811"/>
              <a:ext cx="567" cy="1134"/>
            </a:xfrm>
            <a:prstGeom prst="rect">
              <a:avLst/>
            </a:prstGeom>
            <a:solidFill>
              <a:srgbClr val="F8C0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vert="eaVert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28" name="Rectangle 24"/>
            <p:cNvSpPr>
              <a:spLocks noChangeArrowheads="1"/>
            </p:cNvSpPr>
            <p:nvPr/>
          </p:nvSpPr>
          <p:spPr bwMode="auto">
            <a:xfrm rot="5400000">
              <a:off x="6804" y="6231"/>
              <a:ext cx="567" cy="1134"/>
            </a:xfrm>
            <a:prstGeom prst="rect">
              <a:avLst/>
            </a:prstGeom>
            <a:solidFill>
              <a:srgbClr val="F8C0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vert="eaVert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29" name="Rectangle 25"/>
            <p:cNvSpPr>
              <a:spLocks noChangeArrowheads="1"/>
            </p:cNvSpPr>
            <p:nvPr/>
          </p:nvSpPr>
          <p:spPr bwMode="auto">
            <a:xfrm rot="5400000">
              <a:off x="3410" y="6811"/>
              <a:ext cx="567" cy="1134"/>
            </a:xfrm>
            <a:prstGeom prst="rect">
              <a:avLst/>
            </a:prstGeom>
            <a:solidFill>
              <a:srgbClr val="F8C0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vert="eaVert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30" name="Rectangle 26"/>
            <p:cNvSpPr>
              <a:spLocks noChangeArrowheads="1"/>
            </p:cNvSpPr>
            <p:nvPr/>
          </p:nvSpPr>
          <p:spPr bwMode="auto">
            <a:xfrm rot="5400000">
              <a:off x="3424" y="6231"/>
              <a:ext cx="567" cy="1134"/>
            </a:xfrm>
            <a:prstGeom prst="rect">
              <a:avLst/>
            </a:prstGeom>
            <a:solidFill>
              <a:srgbClr val="F8C0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vert="eaVert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ru-RU" altLang="ru-RU"/>
            </a:p>
          </p:txBody>
        </p:sp>
      </p:grpSp>
      <p:grpSp>
        <p:nvGrpSpPr>
          <p:cNvPr id="50" name="Group 18"/>
          <p:cNvGrpSpPr>
            <a:grpSpLocks/>
          </p:cNvGrpSpPr>
          <p:nvPr/>
        </p:nvGrpSpPr>
        <p:grpSpPr bwMode="auto">
          <a:xfrm>
            <a:off x="4517191" y="4485854"/>
            <a:ext cx="1339850" cy="1657350"/>
            <a:chOff x="11154" y="2471"/>
            <a:chExt cx="4535" cy="7947"/>
          </a:xfrm>
        </p:grpSpPr>
        <p:sp>
          <p:nvSpPr>
            <p:cNvPr id="51" name="Rectangle 19"/>
            <p:cNvSpPr>
              <a:spLocks noChangeArrowheads="1"/>
            </p:cNvSpPr>
            <p:nvPr/>
          </p:nvSpPr>
          <p:spPr bwMode="auto">
            <a:xfrm rot="-5400000">
              <a:off x="13704" y="5041"/>
              <a:ext cx="567" cy="226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52" name="Rectangle 20"/>
            <p:cNvSpPr>
              <a:spLocks noChangeArrowheads="1"/>
            </p:cNvSpPr>
            <p:nvPr/>
          </p:nvSpPr>
          <p:spPr bwMode="auto">
            <a:xfrm rot="-5400000">
              <a:off x="13704" y="3921"/>
              <a:ext cx="567" cy="226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53" name="Rectangle 21"/>
            <p:cNvSpPr>
              <a:spLocks noChangeArrowheads="1"/>
            </p:cNvSpPr>
            <p:nvPr/>
          </p:nvSpPr>
          <p:spPr bwMode="auto">
            <a:xfrm rot="-5400000">
              <a:off x="12003" y="2188"/>
              <a:ext cx="567" cy="1134"/>
            </a:xfrm>
            <a:prstGeom prst="rect">
              <a:avLst/>
            </a:prstGeom>
            <a:solidFill>
              <a:srgbClr val="F8C0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54" name="Rectangle 22"/>
            <p:cNvSpPr>
              <a:spLocks noChangeArrowheads="1"/>
            </p:cNvSpPr>
            <p:nvPr/>
          </p:nvSpPr>
          <p:spPr bwMode="auto">
            <a:xfrm rot="-5400000">
              <a:off x="13477" y="9568"/>
              <a:ext cx="567" cy="1134"/>
            </a:xfrm>
            <a:prstGeom prst="rect">
              <a:avLst/>
            </a:prstGeom>
            <a:solidFill>
              <a:srgbClr val="F8C0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55" name="Rectangle 23"/>
            <p:cNvSpPr>
              <a:spLocks noChangeArrowheads="1"/>
            </p:cNvSpPr>
            <p:nvPr/>
          </p:nvSpPr>
          <p:spPr bwMode="auto">
            <a:xfrm rot="-5400000">
              <a:off x="11721" y="2464"/>
              <a:ext cx="567" cy="1701"/>
            </a:xfrm>
            <a:prstGeom prst="rect">
              <a:avLst/>
            </a:prstGeom>
            <a:solidFill>
              <a:srgbClr val="09CAF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56" name="Rectangle 24"/>
            <p:cNvSpPr>
              <a:spLocks noChangeArrowheads="1"/>
            </p:cNvSpPr>
            <p:nvPr/>
          </p:nvSpPr>
          <p:spPr bwMode="auto">
            <a:xfrm rot="-5400000">
              <a:off x="13421" y="5884"/>
              <a:ext cx="567" cy="1701"/>
            </a:xfrm>
            <a:prstGeom prst="rect">
              <a:avLst/>
            </a:prstGeom>
            <a:solidFill>
              <a:srgbClr val="09CAF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57" name="Rectangle 25"/>
            <p:cNvSpPr>
              <a:spLocks noChangeArrowheads="1"/>
            </p:cNvSpPr>
            <p:nvPr/>
          </p:nvSpPr>
          <p:spPr bwMode="auto">
            <a:xfrm>
              <a:off x="12274" y="3611"/>
              <a:ext cx="567" cy="3402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58" name="Rectangle 26"/>
            <p:cNvSpPr>
              <a:spLocks noChangeArrowheads="1"/>
            </p:cNvSpPr>
            <p:nvPr/>
          </p:nvSpPr>
          <p:spPr bwMode="auto">
            <a:xfrm>
              <a:off x="13474" y="7016"/>
              <a:ext cx="567" cy="2835"/>
            </a:xfrm>
            <a:prstGeom prst="rect">
              <a:avLst/>
            </a:prstGeom>
            <a:solidFill>
              <a:srgbClr val="FFD72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59" name="Rectangle 27"/>
            <p:cNvSpPr>
              <a:spLocks noChangeArrowheads="1"/>
            </p:cNvSpPr>
            <p:nvPr/>
          </p:nvSpPr>
          <p:spPr bwMode="auto">
            <a:xfrm rot="-5400000">
              <a:off x="13988" y="4197"/>
              <a:ext cx="567" cy="2835"/>
            </a:xfrm>
            <a:prstGeom prst="rect">
              <a:avLst/>
            </a:prstGeom>
            <a:solidFill>
              <a:srgbClr val="FFD72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ru-RU" altLang="ru-RU"/>
            </a:p>
          </p:txBody>
        </p:sp>
      </p:grpSp>
    </p:spTree>
    <p:extLst>
      <p:ext uri="{BB962C8B-B14F-4D97-AF65-F5344CB8AC3E}">
        <p14:creationId xmlns:p14="http://schemas.microsoft.com/office/powerpoint/2010/main" val="407513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gov.cap.ru/HOME/71/2011/banner/3/NDK2011/ris/030488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40" y="0"/>
            <a:ext cx="9156540" cy="686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930" y="476672"/>
            <a:ext cx="8229600" cy="778098"/>
          </a:xfrm>
        </p:spPr>
        <p:txBody>
          <a:bodyPr>
            <a:noAutofit/>
          </a:bodyPr>
          <a:lstStyle/>
          <a:p>
            <a:r>
              <a:rPr lang="ru-RU" altLang="ru-RU" sz="3200" b="1" i="1" dirty="0" smtClean="0">
                <a:solidFill>
                  <a:srgbClr val="0070C0"/>
                </a:solidFill>
              </a:rPr>
              <a:t/>
            </a:r>
            <a:br>
              <a:rPr lang="ru-RU" altLang="ru-RU" sz="3200" b="1" i="1" dirty="0" smtClean="0">
                <a:solidFill>
                  <a:srgbClr val="0070C0"/>
                </a:solidFill>
              </a:rPr>
            </a:b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692696"/>
            <a:ext cx="7416824" cy="5073427"/>
          </a:xfrm>
        </p:spPr>
        <p:txBody>
          <a:bodyPr>
            <a:normAutofit fontScale="55000" lnSpcReduction="20000"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2200" i="1" dirty="0">
              <a:solidFill>
                <a:srgbClr val="000000"/>
              </a:solidFill>
              <a:latin typeface="Arial" charset="0"/>
            </a:endParaRPr>
          </a:p>
          <a:p>
            <a:pPr marL="0" indent="0">
              <a:buNone/>
            </a:pPr>
            <a:endParaRPr lang="ru-RU" altLang="ru-RU" dirty="0" smtClean="0">
              <a:ea typeface="Calibri" pitchFamily="34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altLang="ru-RU" sz="3500" i="1" dirty="0">
                <a:solidFill>
                  <a:srgbClr val="000000"/>
                </a:solidFill>
                <a:latin typeface="Arial" charset="0"/>
              </a:rPr>
              <a:t>Задачи: </a:t>
            </a:r>
          </a:p>
          <a:p>
            <a:pPr algn="just">
              <a:buFont typeface="Wingdings" pitchFamily="2" charset="2"/>
              <a:buChar char="Ø"/>
            </a:pPr>
            <a:r>
              <a:rPr lang="ru-RU" altLang="ru-RU" sz="3500" i="1" dirty="0">
                <a:solidFill>
                  <a:srgbClr val="000000"/>
                </a:solidFill>
                <a:latin typeface="Arial" charset="0"/>
              </a:rPr>
              <a:t>Познакомить с формой, цветом, размером, толщиной объектов. </a:t>
            </a:r>
          </a:p>
          <a:p>
            <a:pPr algn="just" eaLnBrk="0" hangingPunct="0">
              <a:buFont typeface="Wingdings" pitchFamily="2" charset="2"/>
              <a:buChar char="Ø"/>
            </a:pPr>
            <a:r>
              <a:rPr lang="ru-RU" altLang="ru-RU" sz="3500" i="1" dirty="0">
                <a:solidFill>
                  <a:srgbClr val="000000"/>
                </a:solidFill>
                <a:latin typeface="Arial" charset="0"/>
              </a:rPr>
              <a:t> Развивать пространственные представления. </a:t>
            </a:r>
          </a:p>
          <a:p>
            <a:pPr algn="just" eaLnBrk="0" hangingPunct="0">
              <a:buFont typeface="Wingdings" pitchFamily="2" charset="2"/>
              <a:buChar char="Ø"/>
            </a:pPr>
            <a:r>
              <a:rPr lang="ru-RU" altLang="ru-RU" sz="3500" i="1" dirty="0">
                <a:solidFill>
                  <a:srgbClr val="000000"/>
                </a:solidFill>
                <a:latin typeface="Arial" charset="0"/>
              </a:rPr>
              <a:t> Развивать логическое мышление, представление о множестве, операции над  множествами (сравнение, разбиение, классификация, абстрагирование). </a:t>
            </a:r>
          </a:p>
          <a:p>
            <a:pPr algn="just" eaLnBrk="0" hangingPunct="0">
              <a:buFont typeface="Wingdings" pitchFamily="2" charset="2"/>
              <a:buChar char="Ø"/>
            </a:pPr>
            <a:r>
              <a:rPr lang="ru-RU" altLang="ru-RU" sz="3500" i="1" dirty="0">
                <a:solidFill>
                  <a:srgbClr val="000000"/>
                </a:solidFill>
                <a:latin typeface="Arial" charset="0"/>
              </a:rPr>
              <a:t> Развивать умения выявлять свойства в объектах, называть их, адекватно обозначать их отсутствие, обобщать объекты по их свойствам, объяснять сходства и различия объектов, обосновывать свои рассуждения. </a:t>
            </a:r>
          </a:p>
          <a:p>
            <a:pPr algn="just" eaLnBrk="0" hangingPunct="0">
              <a:buFont typeface="Wingdings" pitchFamily="2" charset="2"/>
              <a:buChar char="Ø"/>
            </a:pPr>
            <a:r>
              <a:rPr lang="ru-RU" altLang="ru-RU" sz="3500" i="1" dirty="0">
                <a:solidFill>
                  <a:srgbClr val="000000"/>
                </a:solidFill>
                <a:latin typeface="Arial" charset="0"/>
              </a:rPr>
              <a:t> Развивать знания, умения и навыки, необходимые для самостоятельного решения учебных задач. </a:t>
            </a:r>
          </a:p>
          <a:p>
            <a:pPr algn="just" eaLnBrk="0" hangingPunct="0">
              <a:buFont typeface="Wingdings" pitchFamily="2" charset="2"/>
              <a:buChar char="Ø"/>
            </a:pPr>
            <a:r>
              <a:rPr lang="ru-RU" altLang="ru-RU" sz="3500" i="1" dirty="0">
                <a:solidFill>
                  <a:srgbClr val="000000"/>
                </a:solidFill>
                <a:latin typeface="Arial" charset="0"/>
              </a:rPr>
              <a:t>Развивать психические функции, связанные с речевой деятельностью. 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620688"/>
            <a:ext cx="30043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3200" b="1" i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Блоки </a:t>
            </a:r>
            <a:r>
              <a:rPr lang="ru-RU" altLang="ru-RU" sz="3200" b="1" i="1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Дьенеша</a:t>
            </a:r>
            <a:endParaRPr lang="ru-RU" altLang="ru-RU" sz="3200" b="1" i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3" descr="C:\Documents and Settings\Татьяна\Рабочий стол\для работы\МО\post-236762-12681248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072094"/>
            <a:ext cx="2088356" cy="1392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Documents and Settings\Татьяна\Рабочий стол\для работы\МО\K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197" y="4706137"/>
            <a:ext cx="2526550" cy="1862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:\Documents and Settings\Татьяна\Рабочий стол\для работы\МО\davayte_poizrae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47" y="4825404"/>
            <a:ext cx="2160240" cy="174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166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gov.cap.ru/HOME/71/2011/banner/3/NDK2011/ris/030488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40" y="0"/>
            <a:ext cx="9156540" cy="686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930" y="476672"/>
            <a:ext cx="8229600" cy="778098"/>
          </a:xfrm>
        </p:spPr>
        <p:txBody>
          <a:bodyPr>
            <a:noAutofit/>
          </a:bodyPr>
          <a:lstStyle/>
          <a:p>
            <a:r>
              <a:rPr lang="ru-RU" altLang="ru-RU" sz="3200" b="1" i="1" dirty="0" smtClean="0">
                <a:solidFill>
                  <a:srgbClr val="0070C0"/>
                </a:solidFill>
              </a:rPr>
              <a:t/>
            </a:r>
            <a:br>
              <a:rPr lang="ru-RU" altLang="ru-RU" sz="3200" b="1" i="1" dirty="0" smtClean="0">
                <a:solidFill>
                  <a:srgbClr val="0070C0"/>
                </a:solidFill>
              </a:rPr>
            </a:b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692696"/>
            <a:ext cx="7787208" cy="5073427"/>
          </a:xfrm>
        </p:spPr>
        <p:txBody>
          <a:bodyPr/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2200" i="1" dirty="0">
              <a:solidFill>
                <a:srgbClr val="000000"/>
              </a:solidFill>
              <a:latin typeface="Arial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49306" y="548680"/>
            <a:ext cx="7632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i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Шуточные задачи  по математике</a:t>
            </a:r>
          </a:p>
          <a:p>
            <a:pPr algn="ctr"/>
            <a:r>
              <a:rPr lang="ru-RU" altLang="ru-RU" sz="3200" b="1" i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для дошкольников</a:t>
            </a:r>
            <a:endParaRPr lang="ru-RU" altLang="ru-RU" sz="3200" b="1" i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9306" y="1920894"/>
            <a:ext cx="763284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buFont typeface="Wingdings" panose="05000000000000000000" pitchFamily="2" charset="2"/>
              <a:buChar char="Ø"/>
            </a:pPr>
            <a:r>
              <a:rPr lang="ru-RU" altLang="ru-RU" sz="2200" i="1" dirty="0" smtClean="0">
                <a:solidFill>
                  <a:srgbClr val="000000"/>
                </a:solidFill>
                <a:latin typeface="Arial" charset="0"/>
              </a:rPr>
              <a:t>Из </a:t>
            </a:r>
            <a:r>
              <a:rPr lang="ru-RU" altLang="ru-RU" sz="2200" i="1" dirty="0">
                <a:solidFill>
                  <a:srgbClr val="000000"/>
                </a:solidFill>
                <a:latin typeface="Arial" charset="0"/>
              </a:rPr>
              <a:t>какой посуды нельзя ничего съесть? </a:t>
            </a:r>
            <a:r>
              <a:rPr lang="ru-RU" altLang="ru-RU" sz="2200" i="1" dirty="0">
                <a:solidFill>
                  <a:srgbClr val="000000"/>
                </a:solidFill>
                <a:latin typeface="Arial" charset="0"/>
              </a:rPr>
              <a:t>(Из пустой)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altLang="ru-RU" sz="2200" i="1" dirty="0" smtClean="0">
                <a:solidFill>
                  <a:srgbClr val="000000"/>
                </a:solidFill>
                <a:latin typeface="Arial" charset="0"/>
              </a:rPr>
              <a:t>Курица</a:t>
            </a:r>
            <a:r>
              <a:rPr lang="ru-RU" altLang="ru-RU" sz="2200" i="1" dirty="0">
                <a:solidFill>
                  <a:srgbClr val="000000"/>
                </a:solidFill>
                <a:latin typeface="Arial" charset="0"/>
              </a:rPr>
              <a:t>, стоящая на одной ноге, весит 2 кг. </a:t>
            </a:r>
            <a:r>
              <a:rPr lang="ru-RU" altLang="ru-RU" sz="2200" i="1" dirty="0">
                <a:solidFill>
                  <a:srgbClr val="000000"/>
                </a:solidFill>
                <a:latin typeface="Arial" charset="0"/>
              </a:rPr>
              <a:t>Сколько весит курица, стоящая на двух ногах? (2 кг)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altLang="ru-RU" sz="2200" i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altLang="ru-RU" sz="2200" i="1" dirty="0" smtClean="0">
                <a:solidFill>
                  <a:srgbClr val="000000"/>
                </a:solidFill>
                <a:latin typeface="Arial" charset="0"/>
              </a:rPr>
              <a:t>Одно </a:t>
            </a:r>
            <a:r>
              <a:rPr lang="ru-RU" altLang="ru-RU" sz="2200" i="1" dirty="0">
                <a:solidFill>
                  <a:srgbClr val="000000"/>
                </a:solidFill>
                <a:latin typeface="Arial" charset="0"/>
              </a:rPr>
              <a:t>яйцо варят 4 минуты. </a:t>
            </a:r>
            <a:r>
              <a:rPr lang="ru-RU" altLang="ru-RU" sz="2200" i="1" dirty="0">
                <a:solidFill>
                  <a:srgbClr val="000000"/>
                </a:solidFill>
                <a:latin typeface="Arial" charset="0"/>
              </a:rPr>
              <a:t>Сколько минут надо варить 6 яиц? (4 мин)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altLang="ru-RU" sz="2200" i="1" dirty="0" smtClean="0">
                <a:solidFill>
                  <a:srgbClr val="000000"/>
                </a:solidFill>
                <a:latin typeface="Arial" charset="0"/>
              </a:rPr>
              <a:t>На </a:t>
            </a:r>
            <a:r>
              <a:rPr lang="ru-RU" altLang="ru-RU" sz="2200" i="1" dirty="0">
                <a:solidFill>
                  <a:srgbClr val="000000"/>
                </a:solidFill>
                <a:latin typeface="Arial" charset="0"/>
              </a:rPr>
              <a:t>столе лежало 4 яблока. </a:t>
            </a:r>
            <a:r>
              <a:rPr lang="ru-RU" altLang="ru-RU" sz="2200" i="1" dirty="0">
                <a:solidFill>
                  <a:srgbClr val="000000"/>
                </a:solidFill>
                <a:latin typeface="Arial" charset="0"/>
              </a:rPr>
              <a:t>Одно из них разрезали пополам и положили на стол. Сколько яблок на столе? (4 яблока)</a:t>
            </a:r>
            <a:endParaRPr lang="ru-RU" altLang="ru-RU" sz="2200" i="1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56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gov.cap.ru/HOME/71/2011/banner/3/NDK2011/ris/030488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40" y="0"/>
            <a:ext cx="9156540" cy="686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930" y="476672"/>
            <a:ext cx="8229600" cy="778098"/>
          </a:xfrm>
        </p:spPr>
        <p:txBody>
          <a:bodyPr>
            <a:noAutofit/>
          </a:bodyPr>
          <a:lstStyle/>
          <a:p>
            <a:r>
              <a:rPr lang="ru-RU" altLang="ru-RU" sz="3200" b="1" i="1" dirty="0" smtClean="0">
                <a:solidFill>
                  <a:srgbClr val="0070C0"/>
                </a:solidFill>
              </a:rPr>
              <a:t/>
            </a:r>
            <a:br>
              <a:rPr lang="ru-RU" altLang="ru-RU" sz="3200" b="1" i="1" dirty="0" smtClean="0">
                <a:solidFill>
                  <a:srgbClr val="0070C0"/>
                </a:solidFill>
              </a:rPr>
            </a:b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692696"/>
            <a:ext cx="7787208" cy="5073427"/>
          </a:xfrm>
        </p:spPr>
        <p:txBody>
          <a:bodyPr/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2200" i="1" dirty="0">
              <a:solidFill>
                <a:srgbClr val="000000"/>
              </a:solidFill>
              <a:latin typeface="Arial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b="1" i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6269" y="548680"/>
            <a:ext cx="55124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200" b="1" i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Вставь пропущенные цифры</a:t>
            </a:r>
            <a:endParaRPr lang="ru-RU" altLang="ru-RU" sz="3200" b="1" i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3" descr="C:\Users\Мама и Папа\Desktop\Фотографии\SDC101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142" y="1253847"/>
            <a:ext cx="2742723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59632" y="3645024"/>
            <a:ext cx="68212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3200" b="1" i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Работа с числами, числовым рядом </a:t>
            </a:r>
            <a:endParaRPr lang="ru-RU" altLang="ru-RU" sz="3200" b="1" i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C:\Users\Мама и Папа\Desktop\Фотографии\100SSCAM\SDC104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593" y="4365104"/>
            <a:ext cx="2557462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Мама и Папа\Desktop\Фотографии\100SSCAM\SDC1038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332560"/>
            <a:ext cx="1912644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192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piskunova.3dn.ru/risunok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9752" y="692697"/>
            <a:ext cx="6552728" cy="4896543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3600" dirty="0">
                <a:solidFill>
                  <a:srgbClr val="002060"/>
                </a:solidFill>
              </a:rPr>
              <a:t>Каждый дошкольник - маленький исследователь, с радостью и удивлением открывающий для себя окружающий мир. </a:t>
            </a:r>
            <a:endParaRPr lang="ru-RU" sz="3600" dirty="0" smtClean="0">
              <a:solidFill>
                <a:srgbClr val="00206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3600" dirty="0">
              <a:solidFill>
                <a:srgbClr val="00206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Задача </a:t>
            </a:r>
            <a:r>
              <a:rPr lang="ru-RU" sz="3600" dirty="0">
                <a:solidFill>
                  <a:srgbClr val="002060"/>
                </a:solidFill>
              </a:rPr>
              <a:t>воспитателей и родителей – помочь ему сохранить и развить стремление к познанию, удовлетворить детскую потребность в активной деятельности, дать пищу для развития ума ребенка.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508104" y="4653136"/>
            <a:ext cx="3384376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38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gov.cap.ru/HOME/71/2011/banner/3/NDK2011/ris/030488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40" y="0"/>
            <a:ext cx="9156540" cy="686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930" y="476672"/>
            <a:ext cx="8229600" cy="778098"/>
          </a:xfrm>
        </p:spPr>
        <p:txBody>
          <a:bodyPr>
            <a:noAutofit/>
          </a:bodyPr>
          <a:lstStyle/>
          <a:p>
            <a:r>
              <a:rPr lang="ru-RU" altLang="ru-RU" sz="3200" b="1" i="1" dirty="0" smtClean="0">
                <a:solidFill>
                  <a:srgbClr val="0070C0"/>
                </a:solidFill>
              </a:rPr>
              <a:t/>
            </a:r>
            <a:br>
              <a:rPr lang="ru-RU" altLang="ru-RU" sz="3200" b="1" i="1" dirty="0" smtClean="0">
                <a:solidFill>
                  <a:srgbClr val="0070C0"/>
                </a:solidFill>
              </a:rPr>
            </a:b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412" y="938453"/>
            <a:ext cx="7787208" cy="5073427"/>
          </a:xfrm>
        </p:spPr>
        <p:txBody>
          <a:bodyPr/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2200" i="1" dirty="0">
              <a:solidFill>
                <a:srgbClr val="000000"/>
              </a:solidFill>
              <a:latin typeface="Arial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-218152"/>
            <a:ext cx="806489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Литература</a:t>
            </a:r>
            <a:r>
              <a:rPr lang="ru-RU" altLang="ru-RU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:</a:t>
            </a:r>
            <a:endParaRPr lang="ru-RU" altLang="ru-RU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altLang="ru-RU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Носова Е.А., Непомнящая Р.Л</a:t>
            </a:r>
            <a:r>
              <a:rPr lang="ru-RU" altLang="ru-RU" sz="20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.  </a:t>
            </a:r>
            <a:r>
              <a:rPr lang="ru-RU" altLang="ru-RU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«Логика и математика для дошкольников».</a:t>
            </a:r>
            <a:endParaRPr lang="ru-RU" altLang="ru-RU" sz="2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altLang="ru-RU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Михайлова З.А</a:t>
            </a:r>
            <a:r>
              <a:rPr lang="ru-RU" altLang="ru-RU" sz="20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. </a:t>
            </a:r>
            <a:r>
              <a:rPr lang="ru-RU" altLang="ru-RU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«Игровые задачи для дошкольников».</a:t>
            </a:r>
            <a:endParaRPr lang="ru-RU" altLang="ru-RU" sz="2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altLang="ru-RU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Гоголева В.Т</a:t>
            </a:r>
            <a:r>
              <a:rPr lang="ru-RU" altLang="ru-RU" sz="20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. </a:t>
            </a:r>
            <a:r>
              <a:rPr lang="ru-RU" altLang="ru-RU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«Логическая азбука для детей 4-6 лет».</a:t>
            </a:r>
            <a:endParaRPr lang="ru-RU" altLang="ru-RU" sz="2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altLang="ru-RU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Гоголева В.Т</a:t>
            </a:r>
            <a:r>
              <a:rPr lang="ru-RU" altLang="ru-RU" sz="20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. </a:t>
            </a:r>
            <a:r>
              <a:rPr lang="ru-RU" altLang="ru-RU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«Математика от трех до семи». Санкт-Петербург </a:t>
            </a:r>
            <a:r>
              <a:rPr lang="ru-RU" altLang="ru-RU" sz="20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2001г</a:t>
            </a:r>
            <a:r>
              <a:rPr lang="ru-RU" altLang="ru-RU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.</a:t>
            </a:r>
            <a:endParaRPr lang="ru-RU" altLang="ru-RU" sz="2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altLang="ru-RU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Колесникова Е.В</a:t>
            </a:r>
            <a:r>
              <a:rPr lang="ru-RU" altLang="ru-RU" sz="20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. </a:t>
            </a:r>
            <a:r>
              <a:rPr lang="ru-RU" altLang="ru-RU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«Развитие математического мышления у детей 5-7 лет».</a:t>
            </a:r>
            <a:endParaRPr lang="ru-RU" altLang="ru-RU" sz="2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altLang="ru-RU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Волина В</a:t>
            </a:r>
            <a:r>
              <a:rPr lang="ru-RU" altLang="ru-RU" sz="20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. </a:t>
            </a:r>
            <a:r>
              <a:rPr lang="ru-RU" altLang="ru-RU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«Праздник чисел». Методические советы к программе «Детство».</a:t>
            </a:r>
            <a:endParaRPr lang="ru-RU" altLang="ru-RU" sz="2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altLang="ru-RU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Соболевский Р.Ф</a:t>
            </a:r>
            <a:r>
              <a:rPr lang="ru-RU" altLang="ru-RU" sz="20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. </a:t>
            </a:r>
            <a:r>
              <a:rPr lang="ru-RU" altLang="ru-RU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«Логические математические игры».</a:t>
            </a:r>
            <a:endParaRPr lang="ru-RU" altLang="ru-RU" sz="2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altLang="ru-RU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Соловьева Е</a:t>
            </a:r>
            <a:r>
              <a:rPr lang="ru-RU" altLang="ru-RU" sz="20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. </a:t>
            </a:r>
            <a:r>
              <a:rPr lang="ru-RU" altLang="ru-RU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«Логический класс» Д/в № 10, 2001г.</a:t>
            </a:r>
            <a:endParaRPr lang="ru-RU" altLang="ru-RU" sz="2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altLang="ru-RU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Смоленцева А.А., </a:t>
            </a:r>
            <a:r>
              <a:rPr lang="ru-RU" altLang="ru-RU" sz="2000" dirty="0" err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Пустовойт</a:t>
            </a:r>
            <a:r>
              <a:rPr lang="ru-RU" altLang="ru-RU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О.В</a:t>
            </a:r>
            <a:r>
              <a:rPr lang="ru-RU" altLang="ru-RU" sz="20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. </a:t>
            </a:r>
            <a:r>
              <a:rPr lang="ru-RU" altLang="ru-RU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«Математика до школы».</a:t>
            </a:r>
            <a:endParaRPr lang="ru-RU" altLang="ru-RU" sz="20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86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gov.cap.ru/HOME/71/2011/banner/3/NDK2011/ris/030488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40" y="0"/>
            <a:ext cx="9156540" cy="686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930" y="476672"/>
            <a:ext cx="8229600" cy="778098"/>
          </a:xfrm>
        </p:spPr>
        <p:txBody>
          <a:bodyPr>
            <a:noAutofit/>
          </a:bodyPr>
          <a:lstStyle/>
          <a:p>
            <a:r>
              <a:rPr lang="ru-RU" altLang="ru-RU" sz="3200" b="1" i="1" dirty="0" smtClean="0">
                <a:solidFill>
                  <a:srgbClr val="0070C0"/>
                </a:solidFill>
              </a:rPr>
              <a:t/>
            </a:r>
            <a:br>
              <a:rPr lang="ru-RU" altLang="ru-RU" sz="3200" b="1" i="1" dirty="0" smtClean="0">
                <a:solidFill>
                  <a:srgbClr val="0070C0"/>
                </a:solidFill>
              </a:rPr>
            </a:b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412" y="938453"/>
            <a:ext cx="7787208" cy="5073427"/>
          </a:xfrm>
        </p:spPr>
        <p:txBody>
          <a:bodyPr>
            <a:normAutofit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4000" b="1" i="1" dirty="0" smtClean="0">
              <a:solidFill>
                <a:srgbClr val="C00000"/>
              </a:solidFill>
              <a:latin typeface="Arial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4800" b="1" dirty="0" smtClean="0">
                <a:solidFill>
                  <a:srgbClr val="C00000"/>
                </a:solidFill>
              </a:rPr>
              <a:t>Спасибо за внимание!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-218152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6" name="Picture 2" descr="http://hochyznatvse.ucoz.net/_ph/1/8613257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06" y="2852936"/>
            <a:ext cx="5904656" cy="330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65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piskunova.3dn.ru/risunok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0076" y="548680"/>
            <a:ext cx="6604764" cy="4788709"/>
          </a:xfrm>
        </p:spPr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200" b="1" dirty="0" smtClean="0">
                <a:solidFill>
                  <a:srgbClr val="C00000"/>
                </a:solidFill>
              </a:rPr>
              <a:t>Главная </a:t>
            </a:r>
            <a:r>
              <a:rPr lang="ru-RU" sz="3200" b="1" dirty="0">
                <a:solidFill>
                  <a:srgbClr val="C00000"/>
                </a:solidFill>
              </a:rPr>
              <a:t>идея логико-математических игр </a:t>
            </a:r>
            <a:r>
              <a:rPr lang="ru-RU" sz="3200" b="1" dirty="0">
                <a:solidFill>
                  <a:srgbClr val="002060"/>
                </a:solidFill>
              </a:rPr>
              <a:t>– развивающее воздействие (обеспечение развития психических процессов в единстве </a:t>
            </a:r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с </a:t>
            </a:r>
            <a:r>
              <a:rPr lang="ru-RU" sz="3200" b="1" dirty="0">
                <a:solidFill>
                  <a:srgbClr val="002060"/>
                </a:solidFill>
              </a:rPr>
              <a:t>личностным становлением</a:t>
            </a:r>
            <a:r>
              <a:rPr lang="ru-RU" sz="3200" b="1" dirty="0" smtClean="0">
                <a:solidFill>
                  <a:srgbClr val="002060"/>
                </a:solidFill>
              </a:rPr>
              <a:t>)</a:t>
            </a:r>
            <a:endParaRPr lang="ru-RU" sz="3200" b="1" dirty="0">
              <a:solidFill>
                <a:srgbClr val="002060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756320" y="1124744"/>
            <a:ext cx="3136160" cy="4741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638811" y="1368018"/>
            <a:ext cx="337117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19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piskunova.3dn.ru/risunok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728700"/>
            <a:ext cx="6804248" cy="5400600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rgbClr val="C00000"/>
                </a:solidFill>
              </a:rPr>
              <a:t>Основные функции развивающих игр:</a:t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00B0F0"/>
                </a:solidFill>
              </a:rPr>
              <a:t>Обучающая</a:t>
            </a:r>
            <a:r>
              <a:rPr lang="ru-RU" sz="2000" b="1" dirty="0">
                <a:solidFill>
                  <a:srgbClr val="002060"/>
                </a:solidFill>
              </a:rPr>
              <a:t> – возможность использовать или применять полученные знания в процессе игры. Играя с логико-математическим материалом, ребенок реализует свои стремления получить результат (соединить, собрать, измерить), оперировать образцами (</a:t>
            </a:r>
            <a:r>
              <a:rPr lang="ru-RU" sz="2000" b="1" dirty="0" smtClean="0">
                <a:solidFill>
                  <a:srgbClr val="002060"/>
                </a:solidFill>
              </a:rPr>
              <a:t>видоизменять, трансформировать</a:t>
            </a:r>
            <a:r>
              <a:rPr lang="ru-RU" sz="2000" b="1" dirty="0">
                <a:solidFill>
                  <a:srgbClr val="002060"/>
                </a:solidFill>
              </a:rPr>
              <a:t>). 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B0F0"/>
                </a:solidFill>
              </a:rPr>
              <a:t>Развивающая</a:t>
            </a:r>
            <a:r>
              <a:rPr lang="ru-RU" sz="2000" b="1" dirty="0">
                <a:solidFill>
                  <a:srgbClr val="002060"/>
                </a:solidFill>
              </a:rPr>
              <a:t>  –  развитие восприятия, воображения, памяти, внимания, математических способностей, развитие речи. 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B0F0"/>
                </a:solidFill>
              </a:rPr>
              <a:t>Воспитательная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– содействие развитию активности ребенка, умение себя реализовать; развитие коммуникативных качеств (умение договариваться, совместно решать поставленные задачи), умение планировать свои действия и достигать результата. 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endParaRPr lang="ru-RU" sz="2400" b="1" dirty="0">
              <a:solidFill>
                <a:srgbClr val="002060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756320" y="1124744"/>
            <a:ext cx="3136160" cy="4741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638811" y="1368018"/>
            <a:ext cx="337117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3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piskunova.3dn.ru/risunok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3244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+mn-lt"/>
                <a:ea typeface="+mn-ea"/>
                <a:cs typeface="Times New Roman" pitchFamily="18" charset="0"/>
              </a:rPr>
              <a:t>Задачи логико-математического </a:t>
            </a:r>
            <a:r>
              <a:rPr lang="ru-RU" sz="3200" b="1" dirty="0" smtClean="0">
                <a:solidFill>
                  <a:srgbClr val="C00000"/>
                </a:solidFill>
                <a:latin typeface="+mn-lt"/>
                <a:ea typeface="+mn-ea"/>
                <a:cs typeface="Times New Roman" pitchFamily="18" charset="0"/>
              </a:rPr>
              <a:t>развития:</a:t>
            </a:r>
            <a:r>
              <a:rPr lang="ru-RU" sz="3200" b="1" dirty="0">
                <a:solidFill>
                  <a:srgbClr val="C00000"/>
                </a:solidFill>
                <a:latin typeface="+mn-lt"/>
                <a:ea typeface="+mn-ea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C00000"/>
                </a:solidFill>
                <a:latin typeface="+mn-lt"/>
                <a:ea typeface="+mn-ea"/>
                <a:cs typeface="Times New Roman" pitchFamily="18" charset="0"/>
              </a:rPr>
            </a:br>
            <a:endParaRPr lang="ru-RU" sz="3200" b="1" dirty="0">
              <a:solidFill>
                <a:srgbClr val="C00000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1760" y="1340768"/>
            <a:ext cx="3096344" cy="4525963"/>
          </a:xfrm>
        </p:spPr>
        <p:txBody>
          <a:bodyPr>
            <a:normAutofit fontScale="70000" lnSpcReduction="20000"/>
          </a:bodyPr>
          <a:lstStyle/>
          <a:p>
            <a:pPr>
              <a:buFontTx/>
              <a:buNone/>
            </a:pPr>
            <a:r>
              <a:rPr lang="ru-RU" altLang="ru-RU" sz="3400" b="1" dirty="0" smtClean="0">
                <a:solidFill>
                  <a:srgbClr val="000099"/>
                </a:solidFill>
                <a:cs typeface="Times New Roman" pitchFamily="18" charset="0"/>
              </a:rPr>
              <a:t>1. Воспитывать интерес к занятиям математикой</a:t>
            </a:r>
            <a:endParaRPr lang="en-US" altLang="ru-RU" sz="3400" b="1" dirty="0" smtClean="0">
              <a:solidFill>
                <a:srgbClr val="000099"/>
              </a:solidFill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ru-RU" altLang="ru-RU" sz="3400" b="1" dirty="0" smtClean="0">
                <a:solidFill>
                  <a:srgbClr val="000099"/>
                </a:solidFill>
                <a:cs typeface="Times New Roman" pitchFamily="18" charset="0"/>
              </a:rPr>
              <a:t>2. Развитие </a:t>
            </a:r>
            <a:r>
              <a:rPr lang="en-US" altLang="ru-RU" sz="3400" b="1" dirty="0" smtClean="0">
                <a:solidFill>
                  <a:srgbClr val="000099"/>
                </a:solidFill>
                <a:cs typeface="Times New Roman" pitchFamily="18" charset="0"/>
              </a:rPr>
              <a:t>  </a:t>
            </a:r>
            <a:r>
              <a:rPr lang="ru-RU" altLang="ru-RU" sz="3400" b="1" dirty="0" err="1" smtClean="0">
                <a:solidFill>
                  <a:srgbClr val="000099"/>
                </a:solidFill>
                <a:cs typeface="Times New Roman" pitchFamily="18" charset="0"/>
              </a:rPr>
              <a:t>логико</a:t>
            </a:r>
            <a:r>
              <a:rPr lang="ru-RU" altLang="ru-RU" sz="3400" b="1" dirty="0" smtClean="0">
                <a:solidFill>
                  <a:srgbClr val="000099"/>
                </a:solidFill>
                <a:cs typeface="Times New Roman" pitchFamily="18" charset="0"/>
              </a:rPr>
              <a:t> - математических </a:t>
            </a:r>
            <a:r>
              <a:rPr lang="en-US" altLang="ru-RU" sz="3400" b="1" dirty="0" smtClean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ru-RU" altLang="ru-RU" sz="3400" b="1" dirty="0" smtClean="0">
                <a:solidFill>
                  <a:srgbClr val="000099"/>
                </a:solidFill>
                <a:cs typeface="Times New Roman" pitchFamily="18" charset="0"/>
              </a:rPr>
              <a:t>представлений</a:t>
            </a:r>
          </a:p>
          <a:p>
            <a:r>
              <a:rPr lang="ru-RU" altLang="ru-RU" sz="3400" b="1" dirty="0" smtClean="0">
                <a:solidFill>
                  <a:srgbClr val="008000"/>
                </a:solidFill>
                <a:cs typeface="Times New Roman" pitchFamily="18" charset="0"/>
              </a:rPr>
              <a:t>О геометрических фигурах</a:t>
            </a:r>
          </a:p>
          <a:p>
            <a:r>
              <a:rPr lang="ru-RU" altLang="ru-RU" sz="3400" b="1" dirty="0" smtClean="0">
                <a:solidFill>
                  <a:srgbClr val="008000"/>
                </a:solidFill>
                <a:cs typeface="Times New Roman" pitchFamily="18" charset="0"/>
              </a:rPr>
              <a:t>О</a:t>
            </a:r>
            <a:r>
              <a:rPr lang="en-US" altLang="ru-RU" sz="3400" b="1" dirty="0" smtClean="0">
                <a:solidFill>
                  <a:srgbClr val="008000"/>
                </a:solidFill>
                <a:cs typeface="Times New Roman" pitchFamily="18" charset="0"/>
              </a:rPr>
              <a:t> </a:t>
            </a:r>
            <a:r>
              <a:rPr lang="ru-RU" altLang="ru-RU" sz="3400" b="1" dirty="0" smtClean="0">
                <a:solidFill>
                  <a:srgbClr val="008000"/>
                </a:solidFill>
                <a:cs typeface="Times New Roman" pitchFamily="18" charset="0"/>
              </a:rPr>
              <a:t>пространстве</a:t>
            </a:r>
          </a:p>
          <a:p>
            <a:r>
              <a:rPr lang="ru-RU" altLang="ru-RU" sz="3400" b="1" dirty="0" smtClean="0">
                <a:solidFill>
                  <a:srgbClr val="008000"/>
                </a:solidFill>
                <a:cs typeface="Times New Roman" pitchFamily="18" charset="0"/>
              </a:rPr>
              <a:t>О величинах</a:t>
            </a:r>
          </a:p>
          <a:p>
            <a:r>
              <a:rPr lang="ru-RU" altLang="ru-RU" sz="3400" b="1" dirty="0" smtClean="0">
                <a:solidFill>
                  <a:srgbClr val="008000"/>
                </a:solidFill>
                <a:cs typeface="Times New Roman" pitchFamily="18" charset="0"/>
              </a:rPr>
              <a:t>О времени</a:t>
            </a:r>
          </a:p>
          <a:p>
            <a:r>
              <a:rPr lang="ru-RU" altLang="ru-RU" sz="3400" b="1" dirty="0" smtClean="0">
                <a:solidFill>
                  <a:srgbClr val="008000"/>
                </a:solidFill>
                <a:cs typeface="Times New Roman" pitchFamily="18" charset="0"/>
              </a:rPr>
              <a:t>О числах</a:t>
            </a:r>
            <a:endParaRPr lang="ru-RU" altLang="ru-RU" sz="3400" dirty="0" smtClean="0"/>
          </a:p>
          <a:p>
            <a:pPr marL="0" indent="0" algn="ctr">
              <a:spcBef>
                <a:spcPts val="0"/>
              </a:spcBef>
              <a:buNone/>
            </a:pP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508104" y="4653136"/>
            <a:ext cx="3384376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756320" y="1124744"/>
            <a:ext cx="3136160" cy="4741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508104" y="1232755"/>
            <a:ext cx="3635895" cy="46339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600" b="1" dirty="0">
                <a:solidFill>
                  <a:srgbClr val="000099"/>
                </a:solidFill>
                <a:cs typeface="Times New Roman" pitchFamily="18" charset="0"/>
              </a:rPr>
              <a:t>3. Развитие  логических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600" b="1" dirty="0">
                <a:solidFill>
                  <a:srgbClr val="000099"/>
                </a:solidFill>
                <a:cs typeface="Times New Roman" pitchFamily="18" charset="0"/>
              </a:rPr>
              <a:t>     способов    познания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600" b="1" dirty="0">
                <a:solidFill>
                  <a:srgbClr val="008000"/>
                </a:solidFill>
                <a:cs typeface="Times New Roman" pitchFamily="18" charset="0"/>
              </a:rPr>
              <a:t>Обследование, сравнение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600" b="1" dirty="0">
                <a:solidFill>
                  <a:srgbClr val="008000"/>
                </a:solidFill>
                <a:cs typeface="Times New Roman" pitchFamily="18" charset="0"/>
              </a:rPr>
              <a:t>Группировка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600" b="1" dirty="0">
                <a:solidFill>
                  <a:srgbClr val="008000"/>
                </a:solidFill>
                <a:cs typeface="Times New Roman" pitchFamily="18" charset="0"/>
              </a:rPr>
              <a:t>Классификация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600" b="1" dirty="0">
                <a:solidFill>
                  <a:srgbClr val="008000"/>
                </a:solidFill>
                <a:cs typeface="Times New Roman" pitchFamily="18" charset="0"/>
              </a:rPr>
              <a:t>Анализ и синтез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600" b="1" dirty="0">
                <a:solidFill>
                  <a:srgbClr val="008000"/>
                </a:solidFill>
                <a:cs typeface="Times New Roman" pitchFamily="18" charset="0"/>
              </a:rPr>
              <a:t>Упорядочение , </a:t>
            </a:r>
            <a:r>
              <a:rPr lang="ru-RU" altLang="ru-RU" sz="2600" b="1" dirty="0" err="1">
                <a:solidFill>
                  <a:srgbClr val="008000"/>
                </a:solidFill>
                <a:cs typeface="Times New Roman" pitchFamily="18" charset="0"/>
              </a:rPr>
              <a:t>сериация</a:t>
            </a:r>
            <a:endParaRPr lang="ru-RU" altLang="ru-RU" sz="2600" b="1" dirty="0">
              <a:solidFill>
                <a:srgbClr val="008000"/>
              </a:solidFill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600" b="1" dirty="0">
                <a:solidFill>
                  <a:srgbClr val="008000"/>
                </a:solidFill>
                <a:cs typeface="Times New Roman" pitchFamily="18" charset="0"/>
              </a:rPr>
              <a:t>Трансформация, трансфигурация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600" b="1" dirty="0">
                <a:solidFill>
                  <a:srgbClr val="008000"/>
                </a:solidFill>
                <a:cs typeface="Times New Roman" pitchFamily="18" charset="0"/>
              </a:rPr>
              <a:t>Экспериментирование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600" b="1" dirty="0">
                <a:solidFill>
                  <a:srgbClr val="008000"/>
                </a:solidFill>
                <a:cs typeface="Times New Roman" pitchFamily="18" charset="0"/>
              </a:rPr>
              <a:t>Моделирование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67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piskunova.3dn.ru/risunok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5816" y="519756"/>
            <a:ext cx="6804248" cy="639318"/>
          </a:xfrm>
        </p:spPr>
        <p:txBody>
          <a:bodyPr>
            <a:noAutofit/>
          </a:bodyPr>
          <a:lstStyle/>
          <a:p>
            <a:r>
              <a:rPr lang="ru-RU" altLang="ru-RU" sz="3200" b="1" dirty="0">
                <a:solidFill>
                  <a:srgbClr val="C00000"/>
                </a:solidFill>
                <a:latin typeface="+mn-lt"/>
                <a:ea typeface="+mn-ea"/>
                <a:cs typeface="Times New Roman" pitchFamily="18" charset="0"/>
              </a:rPr>
              <a:t>Основные мыслительные </a:t>
            </a:r>
            <a:r>
              <a:rPr lang="ru-RU" altLang="ru-RU" sz="3200" b="1" dirty="0" smtClean="0">
                <a:solidFill>
                  <a:srgbClr val="C00000"/>
                </a:solidFill>
                <a:latin typeface="+mn-lt"/>
                <a:ea typeface="+mn-ea"/>
                <a:cs typeface="Times New Roman" pitchFamily="18" charset="0"/>
              </a:rPr>
              <a:t>операции:</a:t>
            </a:r>
            <a:endParaRPr lang="ru-RU" sz="3200" b="1" dirty="0">
              <a:solidFill>
                <a:srgbClr val="C00000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756320" y="1124744"/>
            <a:ext cx="3136160" cy="4741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638811" y="1368018"/>
            <a:ext cx="337117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339752" y="1544267"/>
            <a:ext cx="6546626" cy="43497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>
              <a:solidFill>
                <a:srgbClr val="002060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9" name="Овал 9"/>
          <p:cNvSpPr>
            <a:spLocks noChangeArrowheads="1"/>
          </p:cNvSpPr>
          <p:nvPr/>
        </p:nvSpPr>
        <p:spPr bwMode="auto">
          <a:xfrm>
            <a:off x="395537" y="1124744"/>
            <a:ext cx="1944216" cy="1214437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dirty="0"/>
          </a:p>
          <a:p>
            <a:r>
              <a:rPr lang="ru-RU" altLang="ru-RU" dirty="0"/>
              <a:t>Обобщение</a:t>
            </a:r>
          </a:p>
        </p:txBody>
      </p:sp>
      <p:sp>
        <p:nvSpPr>
          <p:cNvPr id="10" name="Овал 9"/>
          <p:cNvSpPr>
            <a:spLocks noChangeArrowheads="1"/>
          </p:cNvSpPr>
          <p:nvPr/>
        </p:nvSpPr>
        <p:spPr bwMode="auto">
          <a:xfrm>
            <a:off x="2351956" y="1366430"/>
            <a:ext cx="1928812" cy="1143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dirty="0"/>
              <a:t>Сравнение</a:t>
            </a:r>
          </a:p>
        </p:txBody>
      </p:sp>
      <p:sp>
        <p:nvSpPr>
          <p:cNvPr id="11" name="Овал 4"/>
          <p:cNvSpPr>
            <a:spLocks noChangeArrowheads="1"/>
          </p:cNvSpPr>
          <p:nvPr/>
        </p:nvSpPr>
        <p:spPr bwMode="auto">
          <a:xfrm>
            <a:off x="4280768" y="1544267"/>
            <a:ext cx="2091432" cy="109264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dirty="0"/>
          </a:p>
          <a:p>
            <a:pPr algn="ctr"/>
            <a:r>
              <a:rPr lang="ru-RU" altLang="ru-RU" dirty="0"/>
              <a:t>Анализ </a:t>
            </a:r>
          </a:p>
        </p:txBody>
      </p:sp>
      <p:sp>
        <p:nvSpPr>
          <p:cNvPr id="12" name="Овал 10"/>
          <p:cNvSpPr>
            <a:spLocks noChangeArrowheads="1"/>
          </p:cNvSpPr>
          <p:nvPr/>
        </p:nvSpPr>
        <p:spPr bwMode="auto">
          <a:xfrm>
            <a:off x="6228184" y="1875270"/>
            <a:ext cx="2232248" cy="108468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ru-RU" altLang="ru-RU" dirty="0"/>
          </a:p>
          <a:p>
            <a:pPr algn="ctr"/>
            <a:r>
              <a:rPr lang="ru-RU" altLang="ru-RU" dirty="0"/>
              <a:t>Синтез </a:t>
            </a:r>
          </a:p>
        </p:txBody>
      </p:sp>
      <p:sp>
        <p:nvSpPr>
          <p:cNvPr id="13" name="Овал 11"/>
          <p:cNvSpPr>
            <a:spLocks noChangeArrowheads="1"/>
          </p:cNvSpPr>
          <p:nvPr/>
        </p:nvSpPr>
        <p:spPr bwMode="auto">
          <a:xfrm>
            <a:off x="6785844" y="2933823"/>
            <a:ext cx="2119839" cy="1215257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dirty="0"/>
              <a:t> </a:t>
            </a:r>
          </a:p>
          <a:p>
            <a:pPr algn="ctr"/>
            <a:r>
              <a:rPr lang="ru-RU" altLang="ru-RU" dirty="0"/>
              <a:t>Классификация</a:t>
            </a:r>
          </a:p>
        </p:txBody>
      </p:sp>
      <p:sp>
        <p:nvSpPr>
          <p:cNvPr id="14" name="Овал 17"/>
          <p:cNvSpPr>
            <a:spLocks noChangeArrowheads="1"/>
          </p:cNvSpPr>
          <p:nvPr/>
        </p:nvSpPr>
        <p:spPr bwMode="auto">
          <a:xfrm>
            <a:off x="6828136" y="4149080"/>
            <a:ext cx="2087908" cy="1143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dirty="0"/>
          </a:p>
          <a:p>
            <a:pPr algn="ctr"/>
            <a:r>
              <a:rPr lang="ru-RU" altLang="ru-RU" dirty="0"/>
              <a:t>Абстрагирование</a:t>
            </a:r>
          </a:p>
        </p:txBody>
      </p:sp>
      <p:sp>
        <p:nvSpPr>
          <p:cNvPr id="15" name="Овал 5"/>
          <p:cNvSpPr>
            <a:spLocks noChangeArrowheads="1"/>
          </p:cNvSpPr>
          <p:nvPr/>
        </p:nvSpPr>
        <p:spPr bwMode="auto">
          <a:xfrm>
            <a:off x="4889208" y="4604841"/>
            <a:ext cx="2131063" cy="1214437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  <a:p>
            <a:r>
              <a:rPr lang="ru-RU" altLang="ru-RU"/>
              <a:t>Сериация</a:t>
            </a:r>
          </a:p>
        </p:txBody>
      </p:sp>
      <p:sp>
        <p:nvSpPr>
          <p:cNvPr id="16" name="Овал 16"/>
          <p:cNvSpPr>
            <a:spLocks noChangeArrowheads="1"/>
          </p:cNvSpPr>
          <p:nvPr/>
        </p:nvSpPr>
        <p:spPr bwMode="auto">
          <a:xfrm>
            <a:off x="2692977" y="4292507"/>
            <a:ext cx="2286000" cy="1199283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dirty="0"/>
          </a:p>
          <a:p>
            <a:pPr algn="ctr"/>
            <a:r>
              <a:rPr lang="ru-RU" altLang="ru-RU" dirty="0"/>
              <a:t>Систематизация</a:t>
            </a:r>
          </a:p>
          <a:p>
            <a:endParaRPr lang="ru-RU" altLang="ru-RU" dirty="0"/>
          </a:p>
        </p:txBody>
      </p:sp>
      <p:sp>
        <p:nvSpPr>
          <p:cNvPr id="17" name="Овал 18"/>
          <p:cNvSpPr>
            <a:spLocks noChangeArrowheads="1"/>
          </p:cNvSpPr>
          <p:nvPr/>
        </p:nvSpPr>
        <p:spPr bwMode="auto">
          <a:xfrm>
            <a:off x="1983488" y="3111904"/>
            <a:ext cx="2044197" cy="1214438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dirty="0"/>
          </a:p>
          <a:p>
            <a:pPr algn="ctr"/>
            <a:r>
              <a:rPr lang="ru-RU" altLang="ru-RU" dirty="0"/>
              <a:t>Аналогия</a:t>
            </a:r>
          </a:p>
        </p:txBody>
      </p:sp>
    </p:spTree>
    <p:extLst>
      <p:ext uri="{BB962C8B-B14F-4D97-AF65-F5344CB8AC3E}">
        <p14:creationId xmlns:p14="http://schemas.microsoft.com/office/powerpoint/2010/main" val="301784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piskunova.3dn.ru/risunok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5756320" y="1124744"/>
            <a:ext cx="3136160" cy="4741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638811" y="1368018"/>
            <a:ext cx="337117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339752" y="1544267"/>
            <a:ext cx="6546626" cy="43497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>
              <a:solidFill>
                <a:srgbClr val="002060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4382614" y="2636725"/>
            <a:ext cx="2110716" cy="1416323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Развитие логико-математических представлений</a:t>
            </a:r>
            <a:endParaRPr lang="ru-RU" sz="1400" b="1" dirty="0"/>
          </a:p>
        </p:txBody>
      </p:sp>
      <p:sp>
        <p:nvSpPr>
          <p:cNvPr id="18" name="Овал 17"/>
          <p:cNvSpPr/>
          <p:nvPr/>
        </p:nvSpPr>
        <p:spPr>
          <a:xfrm>
            <a:off x="4261082" y="1044741"/>
            <a:ext cx="2232248" cy="104673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Занятия</a:t>
            </a:r>
            <a:endParaRPr lang="ru-RU" sz="1400" b="1" dirty="0"/>
          </a:p>
        </p:txBody>
      </p:sp>
      <p:sp>
        <p:nvSpPr>
          <p:cNvPr id="19" name="Овал 18"/>
          <p:cNvSpPr/>
          <p:nvPr/>
        </p:nvSpPr>
        <p:spPr>
          <a:xfrm>
            <a:off x="4333492" y="4581128"/>
            <a:ext cx="2232248" cy="104673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Словесные логические игры</a:t>
            </a:r>
            <a:endParaRPr lang="ru-RU" sz="1400" b="1" dirty="0"/>
          </a:p>
        </p:txBody>
      </p:sp>
      <p:sp>
        <p:nvSpPr>
          <p:cNvPr id="20" name="Овал 19"/>
          <p:cNvSpPr/>
          <p:nvPr/>
        </p:nvSpPr>
        <p:spPr>
          <a:xfrm>
            <a:off x="6807794" y="2821518"/>
            <a:ext cx="2232248" cy="104673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Занимательные вопросы</a:t>
            </a:r>
            <a:endParaRPr lang="ru-RU" sz="1400" b="1" dirty="0"/>
          </a:p>
        </p:txBody>
      </p:sp>
      <p:sp>
        <p:nvSpPr>
          <p:cNvPr id="21" name="Овал 20"/>
          <p:cNvSpPr/>
          <p:nvPr/>
        </p:nvSpPr>
        <p:spPr>
          <a:xfrm>
            <a:off x="1691680" y="2821518"/>
            <a:ext cx="2232248" cy="104673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Загадки с математическим содержанием</a:t>
            </a:r>
            <a:endParaRPr lang="ru-RU" sz="1400" b="1" dirty="0"/>
          </a:p>
        </p:txBody>
      </p:sp>
      <p:sp>
        <p:nvSpPr>
          <p:cNvPr id="22" name="Овал 21"/>
          <p:cNvSpPr/>
          <p:nvPr/>
        </p:nvSpPr>
        <p:spPr>
          <a:xfrm>
            <a:off x="6809971" y="4221088"/>
            <a:ext cx="2232248" cy="104673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Веселые задачи в стихах, задачи-шутки</a:t>
            </a:r>
            <a:endParaRPr lang="ru-RU" sz="1400" b="1" dirty="0"/>
          </a:p>
        </p:txBody>
      </p:sp>
      <p:sp>
        <p:nvSpPr>
          <p:cNvPr id="23" name="Овал 22"/>
          <p:cNvSpPr/>
          <p:nvPr/>
        </p:nvSpPr>
        <p:spPr>
          <a:xfrm>
            <a:off x="1800605" y="4221088"/>
            <a:ext cx="2232248" cy="104673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Игры-головоломки</a:t>
            </a:r>
            <a:endParaRPr lang="ru-RU" sz="1400" b="1" dirty="0"/>
          </a:p>
        </p:txBody>
      </p:sp>
      <p:sp>
        <p:nvSpPr>
          <p:cNvPr id="24" name="Овал 23"/>
          <p:cNvSpPr/>
          <p:nvPr/>
        </p:nvSpPr>
        <p:spPr>
          <a:xfrm>
            <a:off x="6688152" y="1553879"/>
            <a:ext cx="2232248" cy="104673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Логические таблицы</a:t>
            </a:r>
            <a:endParaRPr lang="ru-RU" sz="1400" b="1" dirty="0"/>
          </a:p>
        </p:txBody>
      </p:sp>
      <p:sp>
        <p:nvSpPr>
          <p:cNvPr id="25" name="Овал 24"/>
          <p:cNvSpPr/>
          <p:nvPr/>
        </p:nvSpPr>
        <p:spPr>
          <a:xfrm>
            <a:off x="1867920" y="1542004"/>
            <a:ext cx="2232248" cy="104673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Дидактические игры</a:t>
            </a:r>
            <a:endParaRPr lang="ru-RU" sz="1400" b="1" dirty="0"/>
          </a:p>
        </p:txBody>
      </p:sp>
      <p:sp>
        <p:nvSpPr>
          <p:cNvPr id="28" name="Стрелка вверх 27"/>
          <p:cNvSpPr/>
          <p:nvPr/>
        </p:nvSpPr>
        <p:spPr>
          <a:xfrm>
            <a:off x="5320042" y="2122321"/>
            <a:ext cx="235859" cy="509138"/>
          </a:xfrm>
          <a:prstGeom prst="up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03566" y="4053048"/>
            <a:ext cx="2921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580424" y="3125079"/>
            <a:ext cx="292100" cy="466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65101" y="3073424"/>
            <a:ext cx="2921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20089">
            <a:off x="6354988" y="2146864"/>
            <a:ext cx="292100" cy="898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57782">
            <a:off x="6433914" y="3680930"/>
            <a:ext cx="292100" cy="1002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12318">
            <a:off x="4223096" y="3702118"/>
            <a:ext cx="292100" cy="1037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48923">
            <a:off x="4183032" y="2083930"/>
            <a:ext cx="292100" cy="99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721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gov.cap.ru/HOME/71/2011/banner/3/NDK2011/ris/030488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40" y="0"/>
            <a:ext cx="9156540" cy="686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930" y="476672"/>
            <a:ext cx="8229600" cy="778098"/>
          </a:xfrm>
        </p:spPr>
        <p:txBody>
          <a:bodyPr>
            <a:noAutofit/>
          </a:bodyPr>
          <a:lstStyle/>
          <a:p>
            <a:r>
              <a:rPr lang="ru-RU" altLang="ru-RU" sz="3200" b="1" i="1" dirty="0" smtClean="0">
                <a:solidFill>
                  <a:srgbClr val="C00000"/>
                </a:solidFill>
              </a:rPr>
              <a:t>Развивающие игры </a:t>
            </a:r>
            <a:r>
              <a:rPr lang="ru-RU" altLang="ru-RU" sz="3200" b="1" i="1" dirty="0" err="1" smtClean="0">
                <a:solidFill>
                  <a:srgbClr val="C00000"/>
                </a:solidFill>
              </a:rPr>
              <a:t>Воскобовича</a:t>
            </a:r>
            <a:r>
              <a:rPr lang="ru-RU" altLang="ru-RU" sz="3200" b="1" i="1" dirty="0" smtClean="0">
                <a:solidFill>
                  <a:srgbClr val="0070C0"/>
                </a:solidFill>
              </a:rPr>
              <a:t/>
            </a:r>
            <a:br>
              <a:rPr lang="ru-RU" altLang="ru-RU" sz="3200" b="1" i="1" dirty="0" smtClean="0">
                <a:solidFill>
                  <a:srgbClr val="0070C0"/>
                </a:solidFill>
              </a:rPr>
            </a:b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052736"/>
            <a:ext cx="7787208" cy="5073427"/>
          </a:xfrm>
        </p:spPr>
        <p:txBody>
          <a:bodyPr/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400" dirty="0" smtClean="0">
                <a:solidFill>
                  <a:srgbClr val="002060"/>
                </a:solidFill>
                <a:latin typeface="Arial" charset="0"/>
              </a:rPr>
              <a:t>Развивают: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400" dirty="0" smtClean="0">
                <a:solidFill>
                  <a:srgbClr val="002060"/>
                </a:solidFill>
                <a:latin typeface="Arial" charset="0"/>
              </a:rPr>
              <a:t>- внимание </a:t>
            </a:r>
            <a:r>
              <a:rPr lang="ru-RU" altLang="ru-RU" sz="2400" dirty="0">
                <a:solidFill>
                  <a:srgbClr val="002060"/>
                </a:solidFill>
                <a:latin typeface="Arial" charset="0"/>
              </a:rPr>
              <a:t>и  память,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400" dirty="0" smtClean="0">
                <a:solidFill>
                  <a:srgbClr val="002060"/>
                </a:solidFill>
                <a:latin typeface="Arial" charset="0"/>
              </a:rPr>
              <a:t>- </a:t>
            </a:r>
            <a:r>
              <a:rPr lang="ru-RU" altLang="ru-RU" sz="2400" dirty="0">
                <a:solidFill>
                  <a:srgbClr val="002060"/>
                </a:solidFill>
                <a:latin typeface="Arial" charset="0"/>
              </a:rPr>
              <a:t>пространственное и логическое мышление;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altLang="ru-RU" sz="2400" dirty="0">
                <a:solidFill>
                  <a:srgbClr val="002060"/>
                </a:solidFill>
                <a:latin typeface="Arial" charset="0"/>
              </a:rPr>
              <a:t>  воображение и творческие способности</a:t>
            </a:r>
            <a:r>
              <a:rPr lang="ru-RU" altLang="ru-RU" sz="2400" dirty="0" smtClean="0">
                <a:solidFill>
                  <a:srgbClr val="002060"/>
                </a:solidFill>
                <a:latin typeface="Arial" charset="0"/>
              </a:rPr>
              <a:t>,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altLang="ru-RU" sz="2400" dirty="0" smtClean="0">
                <a:solidFill>
                  <a:srgbClr val="002060"/>
                </a:solidFill>
                <a:latin typeface="Arial" charset="0"/>
              </a:rPr>
              <a:t> умение </a:t>
            </a:r>
            <a:r>
              <a:rPr lang="ru-RU" altLang="ru-RU" sz="2400" dirty="0">
                <a:solidFill>
                  <a:srgbClr val="002060"/>
                </a:solidFill>
                <a:latin typeface="Arial" charset="0"/>
              </a:rPr>
              <a:t>ориентироваться в форме и размере геометрических фигур,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400" dirty="0">
                <a:solidFill>
                  <a:srgbClr val="002060"/>
                </a:solidFill>
                <a:latin typeface="Arial" charset="0"/>
              </a:rPr>
              <a:t>пространственных отношениях;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400" dirty="0" smtClean="0">
                <a:solidFill>
                  <a:srgbClr val="002060"/>
                </a:solidFill>
                <a:latin typeface="Arial" charset="0"/>
              </a:rPr>
              <a:t>- умение </a:t>
            </a:r>
            <a:r>
              <a:rPr lang="ru-RU" altLang="ru-RU" sz="2400" dirty="0">
                <a:solidFill>
                  <a:srgbClr val="002060"/>
                </a:solidFill>
                <a:latin typeface="Arial" charset="0"/>
              </a:rPr>
              <a:t>конструировать плоскостные и объемные фигуры, пользуясь пооперационной схемой или собственным </a:t>
            </a:r>
            <a:r>
              <a:rPr lang="ru-RU" altLang="ru-RU" sz="2400" dirty="0" smtClean="0">
                <a:solidFill>
                  <a:srgbClr val="002060"/>
                </a:solidFill>
                <a:latin typeface="Arial" charset="0"/>
              </a:rPr>
              <a:t>замыслом.</a:t>
            </a:r>
            <a:endParaRPr lang="ru-RU" altLang="ru-RU" sz="2400" dirty="0">
              <a:solidFill>
                <a:srgbClr val="002060"/>
              </a:solidFill>
              <a:latin typeface="Arial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dirty="0"/>
          </a:p>
        </p:txBody>
      </p:sp>
      <p:pic>
        <p:nvPicPr>
          <p:cNvPr id="5" name="Picture 2" descr="C:\Users\Мама и Папа\Desktop\SDC104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437112"/>
            <a:ext cx="1734932" cy="204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34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052736"/>
            <a:ext cx="7787208" cy="5073427"/>
          </a:xfrm>
        </p:spPr>
        <p:txBody>
          <a:bodyPr/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dirty="0"/>
          </a:p>
        </p:txBody>
      </p:sp>
      <p:pic>
        <p:nvPicPr>
          <p:cNvPr id="7170" name="Picture 2" descr="http://gov.cap.ru/HOME/71/2011/banner/3/NDK2011/ris/030488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40" y="0"/>
            <a:ext cx="9156540" cy="686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930" y="476672"/>
            <a:ext cx="8229600" cy="576064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altLang="ru-RU" sz="3200" b="1" i="1" dirty="0" smtClean="0"/>
              <a:t/>
            </a:r>
            <a:br>
              <a:rPr lang="ru-RU" altLang="ru-RU" sz="3200" b="1" i="1" dirty="0" smtClean="0"/>
            </a:br>
            <a:r>
              <a:rPr lang="ru-RU" altLang="ru-RU" sz="3200" b="1" i="1" dirty="0" smtClean="0"/>
              <a:t/>
            </a:r>
            <a:br>
              <a:rPr lang="ru-RU" altLang="ru-RU" sz="3200" b="1" i="1" dirty="0" smtClean="0"/>
            </a:br>
            <a:r>
              <a:rPr lang="ru-RU" altLang="ru-RU" sz="3200" b="1" i="1" dirty="0"/>
              <a:t/>
            </a:r>
            <a:br>
              <a:rPr lang="ru-RU" altLang="ru-RU" sz="3200" b="1" i="1" dirty="0"/>
            </a:br>
            <a:r>
              <a:rPr lang="ru-RU" altLang="ru-RU" sz="3200" b="1" i="1" dirty="0" smtClean="0">
                <a:solidFill>
                  <a:srgbClr val="C00000"/>
                </a:solidFill>
              </a:rPr>
              <a:t>"</a:t>
            </a:r>
            <a:r>
              <a:rPr lang="ru-RU" altLang="ru-RU" sz="3200" b="1" i="1" dirty="0" err="1">
                <a:solidFill>
                  <a:srgbClr val="C00000"/>
                </a:solidFill>
              </a:rPr>
              <a:t>Геоконт</a:t>
            </a:r>
            <a:r>
              <a:rPr lang="ru-RU" altLang="ru-RU" sz="3200" b="1" i="1" dirty="0">
                <a:solidFill>
                  <a:srgbClr val="C00000"/>
                </a:solidFill>
              </a:rPr>
              <a:t>" </a:t>
            </a:r>
            <a:br>
              <a:rPr lang="ru-RU" altLang="ru-RU" sz="3200" b="1" i="1" dirty="0">
                <a:solidFill>
                  <a:srgbClr val="C00000"/>
                </a:solidFill>
              </a:rPr>
            </a:br>
            <a:r>
              <a:rPr lang="ru-RU" altLang="ru-RU" sz="2000" i="1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открывает </a:t>
            </a:r>
            <a:r>
              <a:rPr lang="ru-RU" altLang="ru-RU" sz="2000" i="1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ребенку мир геометрических и образных превращений, разноцветных приключений.</a:t>
            </a:r>
            <a:r>
              <a:rPr lang="ru-RU" altLang="ru-RU" sz="2400" b="1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</a:t>
            </a:r>
            <a:br>
              <a:rPr lang="ru-RU" altLang="ru-RU" sz="2400" b="1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</a:b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1916832"/>
            <a:ext cx="676875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200" dirty="0">
                <a:solidFill>
                  <a:srgbClr val="002060"/>
                </a:solidFill>
                <a:latin typeface="Arial" charset="0"/>
              </a:rPr>
              <a:t>Развивает 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200" dirty="0">
                <a:solidFill>
                  <a:srgbClr val="002060"/>
                </a:solidFill>
                <a:latin typeface="Arial" charset="0"/>
              </a:rPr>
              <a:t> - освоение названий и структуры геометрических фигур, их размера;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200" dirty="0">
                <a:solidFill>
                  <a:srgbClr val="002060"/>
                </a:solidFill>
                <a:latin typeface="Arial" charset="0"/>
              </a:rPr>
              <a:t>- умение строить симметричные, несимметричные фигуры, узоры ориентироваться в пространстве;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200" dirty="0">
                <a:solidFill>
                  <a:srgbClr val="002060"/>
                </a:solidFill>
                <a:latin typeface="Arial" charset="0"/>
              </a:rPr>
              <a:t>- умение конструировать фигуры по схеме, картинке, словесному алгоритму и собственному замыслу;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200" dirty="0">
                <a:solidFill>
                  <a:srgbClr val="002060"/>
                </a:solidFill>
                <a:latin typeface="Arial" charset="0"/>
              </a:rPr>
              <a:t> - внимание, память, элементы логического мышления;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200" dirty="0">
                <a:solidFill>
                  <a:srgbClr val="002060"/>
                </a:solidFill>
                <a:latin typeface="Arial" charset="0"/>
              </a:rPr>
              <a:t>- воображение, творческие способности;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200" dirty="0">
                <a:solidFill>
                  <a:srgbClr val="002060"/>
                </a:solidFill>
                <a:latin typeface="Arial" charset="0"/>
              </a:rPr>
              <a:t>- пальцевую и кистевую моторику рук.</a:t>
            </a:r>
            <a:endParaRPr lang="ru-RU" altLang="ru-RU" sz="2200" dirty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8" name="Picture 2" descr="C:\Users\Мама и Папа\Desktop\Фотографии\100SSCAM\SDC103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66" y="2262771"/>
            <a:ext cx="1849154" cy="2342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690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736</Words>
  <Application>Microsoft Office PowerPoint</Application>
  <PresentationFormat>Экран (4:3)</PresentationFormat>
  <Paragraphs>146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Муниципальное автономное дошкольное образовательное учреждение детский сад комбинированного вида «Рябинушка»</vt:lpstr>
      <vt:lpstr>Презентация PowerPoint</vt:lpstr>
      <vt:lpstr> Главная идея логико-математических игр – развивающее воздействие (обеспечение развития психических процессов в единстве  с личностным становлением)</vt:lpstr>
      <vt:lpstr>Основные функции развивающих игр: Обучающая – возможность использовать или применять полученные знания в процессе игры. Играя с логико-математическим материалом, ребенок реализует свои стремления получить результат (соединить, собрать, измерить), оперировать образцами (видоизменять, трансформировать).  Развивающая  –  развитие восприятия, воображения, памяти, внимания, математических способностей, развитие речи.  Воспитательная – содействие развитию активности ребенка, умение себя реализовать; развитие коммуникативных качеств (умение договариваться, совместно решать поставленные задачи), умение планировать свои действия и достигать результата.   </vt:lpstr>
      <vt:lpstr>Задачи логико-математического развития: </vt:lpstr>
      <vt:lpstr>Основные мыслительные операции:</vt:lpstr>
      <vt:lpstr>Презентация PowerPoint</vt:lpstr>
      <vt:lpstr>Развивающие игры Воскобовича </vt:lpstr>
      <vt:lpstr>   "Геоконт"  открывает ребенку мир геометрических и образных превращений, разноцветных приключений. 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детский</dc:title>
  <dc:creator>МАМА</dc:creator>
  <cp:lastModifiedBy>МАМА</cp:lastModifiedBy>
  <cp:revision>12</cp:revision>
  <dcterms:created xsi:type="dcterms:W3CDTF">2015-11-22T11:27:56Z</dcterms:created>
  <dcterms:modified xsi:type="dcterms:W3CDTF">2015-11-22T13:14:37Z</dcterms:modified>
</cp:coreProperties>
</file>