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image" Target="../media/image32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illustration_cartoon_girl_B10-PSD-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14678" y="2708920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ДЫХАТЕЛЬНАЯ  ГИМНАСТИКА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0"/>
            <a:ext cx="44291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ГБОУ  «Школа № 1861 «Загорье»» ДО № 4</a:t>
            </a:r>
          </a:p>
          <a:p>
            <a:r>
              <a:rPr lang="ru-RU" dirty="0" smtClean="0"/>
              <a:t>УЧИТЕЛЬ-ЛОГОПЕД   Ленькова Е.В.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43240" y="1285860"/>
            <a:ext cx="55007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   </a:t>
            </a:r>
            <a:r>
              <a:rPr lang="ru-RU" sz="3200" b="1" i="1" dirty="0" smtClean="0">
                <a:solidFill>
                  <a:srgbClr val="FF0000"/>
                </a:solidFill>
              </a:rPr>
              <a:t>«Аист»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стоять  прямо, поднять  руки  в  стороны, одну  ногу, согнув  в  колене, вынести  вперед  и  зафиксировать  положение  на  несколько  минут, удерживая  равновесие; на  выдохе  опустить  ногу  и  руки, тихо  произнося  «</a:t>
            </a:r>
            <a:r>
              <a:rPr lang="ru-RU" sz="3200" dirty="0" err="1" smtClean="0"/>
              <a:t>ш-ш-ш</a:t>
            </a:r>
            <a:r>
              <a:rPr lang="ru-RU" sz="3200" dirty="0" smtClean="0"/>
              <a:t>»  (6-7 раз).</a:t>
            </a:r>
            <a:endParaRPr lang="ru-RU" sz="3200" dirty="0"/>
          </a:p>
        </p:txBody>
      </p:sp>
      <p:pic>
        <p:nvPicPr>
          <p:cNvPr id="3074" name="Picture 2" descr="C:\Documents and Settings\Admin\Рабочий стол\bird3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143248"/>
            <a:ext cx="2428892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2643182"/>
            <a:ext cx="6072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  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571744"/>
            <a:ext cx="542928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  </a:t>
            </a:r>
            <a:r>
              <a:rPr lang="ru-RU" sz="3600" b="1" i="1" dirty="0" smtClean="0">
                <a:solidFill>
                  <a:srgbClr val="FF0000"/>
                </a:solidFill>
              </a:rPr>
              <a:t>«Маятник»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сесть  по-турецки, руки  на  затылке; спокойно  вдохнуть  (пауза  </a:t>
            </a:r>
          </a:p>
          <a:p>
            <a:r>
              <a:rPr lang="ru-RU" sz="3200" dirty="0" smtClean="0"/>
              <a:t>3 секунды), наклониться  вперед – выдох, возвратиться  в  исходное  положение – вдох (3-4 раза).</a:t>
            </a:r>
            <a:endParaRPr lang="ru-RU" sz="3200" dirty="0"/>
          </a:p>
        </p:txBody>
      </p:sp>
      <p:pic>
        <p:nvPicPr>
          <p:cNvPr id="1027" name="Picture 3" descr="C:\Documents and Settings\Admin\Рабочий стол\229854-Royalty-Free-Rion-Of-A-A-Li-Sw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714356"/>
            <a:ext cx="2714644" cy="37729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285992"/>
            <a:ext cx="607223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  </a:t>
            </a:r>
            <a:r>
              <a:rPr lang="ru-RU" sz="3600" b="1" i="1" dirty="0" smtClean="0">
                <a:solidFill>
                  <a:srgbClr val="FF0000"/>
                </a:solidFill>
              </a:rPr>
              <a:t>«Охота»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закрыть  глаза и  по  запаху  определить, что  за  предмет  перед  вами  (апельсин, духи, яблоко, варенье  и  т.д.)</a:t>
            </a:r>
            <a:endParaRPr lang="ru-RU" sz="3200" dirty="0"/>
          </a:p>
        </p:txBody>
      </p:sp>
      <p:pic>
        <p:nvPicPr>
          <p:cNvPr id="2053" name="Picture 5" descr="C:\Documents and Settings\Admin\Рабочий стол\post-33310-12038030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500042"/>
            <a:ext cx="1928826" cy="1857388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Рабочий стол\post-41192-123118916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572008"/>
            <a:ext cx="1500198" cy="1785950"/>
          </a:xfrm>
          <a:prstGeom prst="rect">
            <a:avLst/>
          </a:prstGeom>
          <a:noFill/>
        </p:spPr>
      </p:pic>
      <p:pic>
        <p:nvPicPr>
          <p:cNvPr id="2055" name="Picture 7" descr="C:\Documents and Settings\Admin\Рабочий стол\post-41192-12311822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4500570"/>
            <a:ext cx="1857388" cy="18907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86116" y="1571612"/>
            <a:ext cx="542928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  </a:t>
            </a:r>
            <a:r>
              <a:rPr lang="ru-RU" sz="3600" b="1" i="1" dirty="0" smtClean="0">
                <a:solidFill>
                  <a:srgbClr val="FF0000"/>
                </a:solidFill>
              </a:rPr>
              <a:t>«Шарик»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представить  себя  воздушным  шариком; на  счет  1,2,3,4, сделать  четыре  глубоких  вдоха  и  задержать  дыхание. Затем  на  счет  1-5  медленно  выдохнуть.</a:t>
            </a:r>
            <a:endParaRPr lang="ru-RU" sz="3200" dirty="0"/>
          </a:p>
        </p:txBody>
      </p:sp>
      <p:pic>
        <p:nvPicPr>
          <p:cNvPr id="3074" name="Picture 2" descr="C:\Documents and Settings\Admin\Рабочий стол\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571744"/>
            <a:ext cx="2214578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3143248"/>
            <a:ext cx="471490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  </a:t>
            </a:r>
            <a:r>
              <a:rPr lang="ru-RU" sz="3600" b="1" i="1" dirty="0" smtClean="0">
                <a:solidFill>
                  <a:srgbClr val="FF0000"/>
                </a:solidFill>
              </a:rPr>
              <a:t>«Каша»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вдыхать  через  нос, на  выдохе  произнести  слово  «пых». Повторить  не  менее  6  раз.</a:t>
            </a:r>
            <a:endParaRPr lang="ru-RU" sz="3200" dirty="0"/>
          </a:p>
        </p:txBody>
      </p:sp>
      <p:pic>
        <p:nvPicPr>
          <p:cNvPr id="4098" name="Picture 2" descr="C:\Documents and Settings\Admin\Рабочий стол\edaa-6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642918"/>
            <a:ext cx="2928958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643182"/>
            <a:ext cx="44291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 </a:t>
            </a:r>
            <a:r>
              <a:rPr lang="ru-RU" sz="3600" b="1" i="1" dirty="0" smtClean="0">
                <a:solidFill>
                  <a:srgbClr val="FF0000"/>
                </a:solidFill>
              </a:rPr>
              <a:t>« Ворон»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сесть  прямо, быстро  поднять  руки  через  стороны  вверх – вдох, медленно  опустить  руки – выдох, произнести: «кар»!</a:t>
            </a:r>
            <a:endParaRPr lang="ru-RU" sz="3200" dirty="0"/>
          </a:p>
        </p:txBody>
      </p:sp>
      <p:pic>
        <p:nvPicPr>
          <p:cNvPr id="5122" name="Picture 2" descr="C:\Documents and Settings\Admin\Рабочий стол\воро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714356"/>
            <a:ext cx="4500594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43240" y="3786190"/>
            <a:ext cx="56436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  «Покатай  карандаш»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вдохнуть  через  нос  и, выдыхая  через  рот, прокатить  через ладони 5 раз карандаш.</a:t>
            </a:r>
            <a:endParaRPr lang="ru-RU" sz="3200" dirty="0"/>
          </a:p>
        </p:txBody>
      </p:sp>
      <p:pic>
        <p:nvPicPr>
          <p:cNvPr id="4" name="Picture 2" descr="C:\Documents and Settings\Admin\Рабочий стол\0_5daeb_f9c603bb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214678" y="642918"/>
            <a:ext cx="5375284" cy="241776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0_5dad3_36a63077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286124"/>
            <a:ext cx="3000396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14612" y="1500174"/>
            <a:ext cx="57150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    </a:t>
            </a:r>
            <a:r>
              <a:rPr lang="ru-RU" sz="3600" b="1" i="1" dirty="0" smtClean="0">
                <a:solidFill>
                  <a:srgbClr val="FF0000"/>
                </a:solidFill>
              </a:rPr>
              <a:t>«Греем  руки»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вдыхать  через  нос  и  дуть  на  озябшие  руки, плавно  выдыхая  через  рот, как  бы  согревая  руки.</a:t>
            </a:r>
            <a:endParaRPr lang="ru-RU" sz="3200" dirty="0"/>
          </a:p>
        </p:txBody>
      </p:sp>
      <p:pic>
        <p:nvPicPr>
          <p:cNvPr id="2051" name="Picture 3" descr="C:\Documents and Settings\Admin\Рабочий стол\h2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357694"/>
            <a:ext cx="1228752" cy="1657366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h2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500570"/>
            <a:ext cx="1249348" cy="1462088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h2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357694"/>
            <a:ext cx="1143008" cy="1714512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Рабочий стол\h2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429132"/>
            <a:ext cx="1212866" cy="1714511"/>
          </a:xfrm>
          <a:prstGeom prst="rect">
            <a:avLst/>
          </a:prstGeom>
          <a:noFill/>
        </p:spPr>
      </p:pic>
      <p:pic>
        <p:nvPicPr>
          <p:cNvPr id="2055" name="Picture 7" descr="C:\Documents and Settings\Admin\Рабочий стол\h2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357694"/>
            <a:ext cx="1214446" cy="1676421"/>
          </a:xfrm>
          <a:prstGeom prst="rect">
            <a:avLst/>
          </a:prstGeom>
          <a:noFill/>
        </p:spPr>
      </p:pic>
      <p:pic>
        <p:nvPicPr>
          <p:cNvPr id="2056" name="Picture 8" descr="C:\Documents and Settings\Admin\Рабочий стол\h2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4357694"/>
            <a:ext cx="1143008" cy="17145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1928802"/>
            <a:ext cx="728666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  </a:t>
            </a:r>
            <a:r>
              <a:rPr lang="ru-RU" sz="3600" b="1" i="1" dirty="0" smtClean="0">
                <a:solidFill>
                  <a:srgbClr val="FF0000"/>
                </a:solidFill>
              </a:rPr>
              <a:t>«Трубач»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поднести  к  губам  воображаемую  трубу.  Имитируя  движения  трубача, нажимая  пальцами  на  воображаемые  клавиши, на  выдохе  произнося  «ту-ту-ту» (10-15 секунд).</a:t>
            </a:r>
            <a:endParaRPr lang="ru-RU" sz="3200" dirty="0"/>
          </a:p>
        </p:txBody>
      </p:sp>
      <p:pic>
        <p:nvPicPr>
          <p:cNvPr id="3074" name="Picture 2" descr="C:\Documents and Settings\Admin\Рабочий стол\dc4233bae819690a7f4fc8244f9f063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857760"/>
            <a:ext cx="4857784" cy="107157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fdd8c2ecef22941168ea8c2a866fbbe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714356"/>
            <a:ext cx="5000660" cy="8572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9058" y="1357298"/>
            <a:ext cx="450059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  </a:t>
            </a:r>
            <a:r>
              <a:rPr lang="ru-RU" sz="3600" b="1" i="1" dirty="0" smtClean="0">
                <a:solidFill>
                  <a:srgbClr val="FF0000"/>
                </a:solidFill>
              </a:rPr>
              <a:t>«Жук»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сесть, руки  развести  в  стороны, немного  отведя  их  назад, - вдох. Выдыхая, показать, как  долго  жужжит  большой  жук – «ж-ж-ж», одновременно  опуская  руки  вниз.</a:t>
            </a:r>
            <a:endParaRPr lang="ru-RU" sz="3200" dirty="0"/>
          </a:p>
        </p:txBody>
      </p:sp>
      <p:pic>
        <p:nvPicPr>
          <p:cNvPr id="4098" name="Picture 2" descr="C:\Documents and Settings\Admin\Рабочий стол\99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857496"/>
            <a:ext cx="1847839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28926" y="260648"/>
            <a:ext cx="58579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 Регулярные  занятия  дыхательной  гимнастикой  способствуют  воспитанию  правильного  речевого  дыхания  с  удлиненным  постепенным диафрагмальным  выдохом, профилактике  болезней  дыхательных  путей.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 descr="C:\Documents and Settings\Admin\Рабочий стол\a9676be5a5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429000"/>
            <a:ext cx="2224575" cy="27146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3357562"/>
            <a:ext cx="578647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Правильное  носовое  дыхание  способствует  тренировке  дыхательной  мускулатуры, улучшает 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местное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и  мозговое  кровообращение, препятствует  разрастанию  аденоидов, предохраняет  от  переохлаждения.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C:\Documents and Settings\Admin\Рабочий стол\J023273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785926"/>
            <a:ext cx="1500198" cy="16541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78605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«Шину  прокололи»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сделать  легкий  вдох, выдыхая, показать, как  медленно  выходит  воздух  через  прокол  в  шине – «</a:t>
            </a:r>
            <a:r>
              <a:rPr lang="ru-RU" sz="3200" dirty="0" err="1" smtClean="0"/>
              <a:t>ш-ш-ш</a:t>
            </a:r>
            <a:r>
              <a:rPr lang="ru-RU" sz="3200" dirty="0" smtClean="0"/>
              <a:t>».  </a:t>
            </a:r>
            <a:endParaRPr lang="ru-RU" sz="3200" dirty="0"/>
          </a:p>
        </p:txBody>
      </p:sp>
      <p:pic>
        <p:nvPicPr>
          <p:cNvPr id="5122" name="Picture 2" descr="C:\Documents and Settings\Admin\Рабочий стол\54734c9a8d62fa52673d2e324a8dfa5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286256"/>
            <a:ext cx="1660551" cy="1277951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48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714356"/>
            <a:ext cx="1433515" cy="1857388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Рабочий стол\J0232903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642918"/>
            <a:ext cx="1785950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28641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b="1" dirty="0" smtClean="0"/>
              <a:t>                      Приёмы проведения различных упражнений речевой зарядки: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1) </a:t>
            </a:r>
            <a:r>
              <a:rPr lang="ru-RU" sz="2000" b="1" dirty="0" smtClean="0"/>
              <a:t>Дыхательные упражнения: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раздувание углей в костре, дуть на горячий чай, на больное место, сдувание ватки с кончика языка, надувание шариков, свист губами, губная гармошка, свисток, альбом Крапивиной, пособия, надувание щёк и медленное выдыхание воздуха через губы, дуть через высунутый «чашечкой» язык с голосом – развитие длительного диафрагмального дыхания (вертушки, лёжа на спине «Покачай игрушку»), дуть на игрушки в тазу с водой...</a:t>
            </a:r>
            <a:br>
              <a:rPr lang="ru-RU" sz="2000" dirty="0" smtClean="0"/>
            </a:br>
            <a:r>
              <a:rPr lang="ru-RU" sz="2000" b="1" dirty="0" smtClean="0"/>
              <a:t>2) Голосовые упражнения: </a:t>
            </a:r>
            <a:r>
              <a:rPr lang="ru-RU" sz="2000" dirty="0" smtClean="0"/>
              <a:t>понюхай и восхитись! «самолёт: у….», «укачивание: а….», «медведь, тигр, тигрёнок, медвежонок: р…(изменение голоса по высоте и плавности)…</a:t>
            </a:r>
            <a:br>
              <a:rPr lang="ru-RU" sz="2000" dirty="0" smtClean="0"/>
            </a:br>
            <a:r>
              <a:rPr lang="ru-RU" sz="2000" b="1" dirty="0" smtClean="0"/>
              <a:t>3) С включением артикуляции:</a:t>
            </a:r>
            <a:r>
              <a:rPr lang="ru-RU" sz="2000" dirty="0" smtClean="0"/>
              <a:t> подражание гудку паровоза (длительность речевого выдоха), жужжание жука…</a:t>
            </a:r>
            <a:br>
              <a:rPr lang="ru-RU" sz="2000" dirty="0" smtClean="0"/>
            </a:br>
            <a:r>
              <a:rPr lang="ru-RU" sz="2000" b="1" dirty="0" smtClean="0"/>
              <a:t>4) Речь в сопровождении движения: </a:t>
            </a:r>
            <a:r>
              <a:rPr lang="ru-RU" sz="2000" dirty="0" smtClean="0"/>
              <a:t>счёт + мяч </a:t>
            </a:r>
            <a:r>
              <a:rPr lang="ru-RU" sz="2000" dirty="0" err="1" smtClean="0"/>
              <a:t>подбросы</a:t>
            </a:r>
            <a:r>
              <a:rPr lang="ru-RU" sz="2000" dirty="0" smtClean="0"/>
              <a:t> вверх</a:t>
            </a:r>
            <a:r>
              <a:rPr lang="ru-RU" sz="2000" b="1" dirty="0" smtClean="0"/>
              <a:t> (</a:t>
            </a:r>
            <a:r>
              <a:rPr lang="ru-RU" sz="2000" dirty="0" smtClean="0"/>
              <a:t>называние числового ряда «вверх и обратно»), дни недели + мяч (вдох носом и произношение на выдохе)…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502919" y="5929330"/>
            <a:ext cx="139991" cy="19683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illustration_cartoon_girl_B10-PSD-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14678" y="3143248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УДАЧИ  НА  ЗАНЯТИЯХ!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00430" y="714356"/>
            <a:ext cx="52864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 В  дошкольном  учреждении  дыхательным  упражнениям  необходимо  уделять  особое  внимание.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Admin\Рабочий стол\post-78454-12339285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8"/>
            <a:ext cx="2786082" cy="2643182"/>
          </a:xfrm>
          <a:prstGeom prst="rect">
            <a:avLst/>
          </a:prstGeom>
          <a:noFill/>
        </p:spPr>
      </p:pic>
      <p:pic>
        <p:nvPicPr>
          <p:cNvPr id="7170" name="Picture 2" descr="C:\Documents and Settings\Admin\Рабочий стол\post-373610-131039763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428868"/>
            <a:ext cx="1571636" cy="164307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14348" y="4357694"/>
            <a:ext cx="79295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  Правильное  речевое  дыхание – основа  для  нормального  звукопроизношения, речи  в  целом. Некоторые  звуки  требуют  энергичного  сильного  выдоха, сильной  воздушной  струи</a:t>
            </a:r>
            <a:r>
              <a:rPr lang="ru-RU" sz="2800" dirty="0" smtClean="0"/>
              <a:t>. </a:t>
            </a:r>
            <a:endParaRPr lang="ru-RU" sz="28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488" y="642918"/>
            <a:ext cx="5929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 При  занятиях  необходимо  соблюдать  следующие </a:t>
            </a:r>
            <a:r>
              <a:rPr lang="ru-RU" sz="2800" u="sng" dirty="0" smtClean="0">
                <a:solidFill>
                  <a:schemeClr val="tx2">
                    <a:lumMod val="50000"/>
                  </a:schemeClr>
                </a:solidFill>
              </a:rPr>
              <a:t> требования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143116"/>
            <a:ext cx="807249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выполнять  упражнения  каждый  день  по  3-6 минут, в  зависимости  от  возраста  детей;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проводить  упражнения  в  хорошо  проветренном  помещении  или  при  открытой  форточке;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заниматься  до  еды;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заниматься  в  свободной, не  стесняющей  движения  одежде;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дозировать  количество  и  темп  проведения  упражнений;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вдыхать  воздух  через  рот  и  нос, выдыхать – через  рот;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в  процессе  речевого  дыхания  не  напрягать  мышцы  в  области  шеи, рук, живота, груди (плечи  не  поднимать  при  вдохе  и  опускать  при  выдохе);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после  выдоха  перед  новым  вдохом  сделать  остановку  на  2-3  секунды.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786050" y="428604"/>
            <a:ext cx="600079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 Игровые  упражнения  для развития физиологического и  речевого дыхания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.  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500306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  «Задуй  упрямую  свечу»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в  правой  руке  держать  цветные  полоски  бумаги; левую  ладонь  положить  на  живот; вдохнуть  ртом, надуть  живот; затем  длительно  выдыхать, «гасить  свечу».</a:t>
            </a:r>
            <a:endParaRPr lang="ru-RU" sz="3200" dirty="0"/>
          </a:p>
        </p:txBody>
      </p:sp>
      <p:pic>
        <p:nvPicPr>
          <p:cNvPr id="6146" name="Picture 2" descr="C:\Documents and Settings\Admin\Рабочий стол\4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857628"/>
            <a:ext cx="1195369" cy="2571768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4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2928934"/>
            <a:ext cx="723882" cy="33718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868" y="642919"/>
            <a:ext cx="51435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  «Паровоз»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ходить  по  комнате, имитируя  согнутыми  руками  движения  колес  паровоза, произнося  при  этом  «</a:t>
            </a:r>
            <a:r>
              <a:rPr lang="ru-RU" sz="3200" dirty="0" err="1" smtClean="0"/>
              <a:t>чух-чух</a:t>
            </a:r>
            <a:r>
              <a:rPr lang="ru-RU" sz="3200" dirty="0" smtClean="0"/>
              <a:t>»  и  изменяя  скорость  движения, громкость  и  частоту  произношения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121" name="Picture 1" descr="C:\Documents and Settings\Admin\Рабочий стол\Toys-15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000504"/>
            <a:ext cx="4000528" cy="2857496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Рабочий стол\40c9162860c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16"/>
            <a:ext cx="3857620" cy="411910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3571876"/>
            <a:ext cx="8286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  </a:t>
            </a:r>
            <a:r>
              <a:rPr lang="ru-RU" sz="3200" b="1" i="1" dirty="0" smtClean="0">
                <a:solidFill>
                  <a:srgbClr val="FF0000"/>
                </a:solidFill>
              </a:rPr>
              <a:t>«Пастушок»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подуть  носом  в  небольшую  дудочку  как  можно  громче, чтобы  созвать  разбежавшихся  в  разные  стороны  коров; показать  ребенку, что  необходимо  вдохнуть  через  нос  и  резко  выдохнуть  в  дудочку через нос.</a:t>
            </a:r>
            <a:endParaRPr lang="ru-RU" sz="3200" dirty="0"/>
          </a:p>
        </p:txBody>
      </p:sp>
      <p:pic>
        <p:nvPicPr>
          <p:cNvPr id="4097" name="Picture 1" descr="C:\Documents and Settings\Admin\Рабочий стол\8ec4ae04244df48c2c49681d30396bc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000108"/>
            <a:ext cx="1892318" cy="2428892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post-43892-123469548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714356"/>
            <a:ext cx="1928826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43174" y="1000108"/>
            <a:ext cx="60722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   </a:t>
            </a:r>
            <a:r>
              <a:rPr lang="ru-RU" sz="3200" b="1" i="1" dirty="0" smtClean="0">
                <a:solidFill>
                  <a:srgbClr val="FF0000"/>
                </a:solidFill>
              </a:rPr>
              <a:t>«Гуси  летят»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медленно  и  плавно  ходить  по  комнате, взмахивая  руками, как  гуси; руки-крылья  на  вдохе  поднимать, на  выдохе  опускать, произнося «</a:t>
            </a:r>
            <a:r>
              <a:rPr lang="ru-RU" sz="3200" dirty="0" err="1" smtClean="0"/>
              <a:t>гу-у-у</a:t>
            </a:r>
            <a:r>
              <a:rPr lang="ru-RU" sz="3200" dirty="0" smtClean="0"/>
              <a:t>» (8-10 раз).</a:t>
            </a:r>
            <a:endParaRPr lang="ru-RU" sz="3200" dirty="0"/>
          </a:p>
        </p:txBody>
      </p:sp>
      <p:pic>
        <p:nvPicPr>
          <p:cNvPr id="1029" name="Picture 5" descr="C:\Documents and Settings\Admin\Рабочий стол\bird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714884"/>
            <a:ext cx="2071702" cy="1420832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bird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786322"/>
            <a:ext cx="2000264" cy="1420832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bird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857760"/>
            <a:ext cx="2143140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857364"/>
            <a:ext cx="821537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   </a:t>
            </a:r>
            <a:r>
              <a:rPr lang="ru-RU" sz="3200" b="1" i="1" dirty="0" smtClean="0">
                <a:solidFill>
                  <a:srgbClr val="FF0000"/>
                </a:solidFill>
              </a:rPr>
              <a:t>«Кто  громче»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- </a:t>
            </a:r>
            <a:r>
              <a:rPr lang="ru-RU" sz="2800" dirty="0" smtClean="0"/>
              <a:t>выпрямить  спину, сомкнуть  губы, указательный  палец  левой  руки  положить  на  боковую  сторону  носа, плотно  прижимая  левую  ноздрю, глубоко  вдохнуть  правой  ноздрей (рот  закрыть)  и  произносить  (выдыхать)  «м-м-м», одновременно  похлопывая  указательным  пальцем  правой  руки  по  правой ноздре  (в  результате  получается  длинный  скандированный  выдох); выполнить  такие  же  действия, прижимая  правую  ноздрю.</a:t>
            </a:r>
            <a:endParaRPr lang="ru-RU" sz="2800" dirty="0"/>
          </a:p>
        </p:txBody>
      </p:sp>
      <p:pic>
        <p:nvPicPr>
          <p:cNvPr id="2050" name="Picture 2" descr="C:\Documents and Settings\Admin\Рабочий стол\16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00042"/>
            <a:ext cx="1860569" cy="1428760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0fd1b09adf408fe2d84b9ea7805c0f1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28604"/>
            <a:ext cx="2286016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766</Words>
  <Application>Microsoft Office PowerPoint</Application>
  <PresentationFormat>Экран (4:3)</PresentationFormat>
  <Paragraphs>39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                        Приёмы проведения различных упражнений речевой зарядки:   1) Дыхательные упражнения:  раздувание углей в костре, дуть на горячий чай, на больное место, сдувание ватки с кончика языка, надувание шариков, свист губами, губная гармошка, свисток, альбом Крапивиной, пособия, надувание щёк и медленное выдыхание воздуха через губы, дуть через высунутый «чашечкой» язык с голосом – развитие длительного диафрагмального дыхания (вертушки, лёжа на спине «Покачай игрушку»), дуть на игрушки в тазу с водой... 2) Голосовые упражнения: понюхай и восхитись! «самолёт: у….», «укачивание: а….», «медведь, тигр, тигрёнок, медвежонок: р…(изменение голоса по высоте и плавности)… 3) С включением артикуляции: подражание гудку паровоза (длительность речевого выдоха), жужжание жука… 4) Речь в сопровождении движения: счёт + мяч подбросы вверх (называние числового ряда «вверх и обратно»), дни недели + мяч (вдох носом и произношение на выдохе)…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Елена Вячеславовна</cp:lastModifiedBy>
  <cp:revision>61</cp:revision>
  <dcterms:modified xsi:type="dcterms:W3CDTF">2015-11-24T11:02:22Z</dcterms:modified>
</cp:coreProperties>
</file>