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76" r:id="rId3"/>
    <p:sldId id="317" r:id="rId4"/>
    <p:sldId id="260" r:id="rId5"/>
    <p:sldId id="261" r:id="rId6"/>
    <p:sldId id="318" r:id="rId7"/>
    <p:sldId id="315" r:id="rId8"/>
    <p:sldId id="316" r:id="rId9"/>
    <p:sldId id="319" r:id="rId10"/>
    <p:sldId id="320" r:id="rId11"/>
    <p:sldId id="321" r:id="rId12"/>
    <p:sldId id="322" r:id="rId13"/>
    <p:sldId id="32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73FFD2-659D-4001-833A-046C1C97160B}">
          <p14:sldIdLst>
            <p14:sldId id="257"/>
            <p14:sldId id="276"/>
            <p14:sldId id="317"/>
            <p14:sldId id="260"/>
            <p14:sldId id="261"/>
            <p14:sldId id="318"/>
            <p14:sldId id="315"/>
            <p14:sldId id="316"/>
            <p14:sldId id="319"/>
            <p14:sldId id="320"/>
            <p14:sldId id="321"/>
            <p14:sldId id="322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41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>
      <p:cViewPr>
        <p:scale>
          <a:sx n="100" d="100"/>
          <a:sy n="100" d="100"/>
        </p:scale>
        <p:origin x="804" y="15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093869729741927E-2"/>
          <c:y val="1.8242391358480971E-2"/>
          <c:w val="0.8588564677838666"/>
          <c:h val="0.921304720490056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950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начальный этап</c:v>
                </c:pt>
                <c:pt idx="2">
                  <c:v>заключительный этап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950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начальный этап</c:v>
                </c:pt>
                <c:pt idx="2">
                  <c:v>заключительный этап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60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950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3"/>
                <c:pt idx="0">
                  <c:v>начальный этап</c:v>
                </c:pt>
                <c:pt idx="2">
                  <c:v>заключительный этап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070976"/>
        <c:axId val="43072512"/>
        <c:axId val="0"/>
      </c:bar3DChart>
      <c:catAx>
        <c:axId val="4307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30725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3072512"/>
        <c:scaling>
          <c:orientation val="minMax"/>
        </c:scaling>
        <c:delete val="0"/>
        <c:axPos val="l"/>
        <c:majorGridlines>
          <c:spPr>
            <a:ln w="237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3070976"/>
        <c:crosses val="autoZero"/>
        <c:crossBetween val="between"/>
      </c:valAx>
      <c:spPr>
        <a:noFill/>
        <a:ln w="19016">
          <a:noFill/>
        </a:ln>
      </c:spPr>
    </c:plotArea>
    <c:legend>
      <c:legendPos val="r"/>
      <c:layout>
        <c:manualLayout>
          <c:xMode val="edge"/>
          <c:yMode val="edge"/>
          <c:x val="0.87935500563686952"/>
          <c:y val="0.68039931115287533"/>
          <c:w val="0.10358392594797745"/>
          <c:h val="0.24506155850351366"/>
        </c:manualLayout>
      </c:layout>
      <c:overlay val="0"/>
      <c:spPr>
        <a:noFill/>
        <a:ln w="2377">
          <a:solidFill>
            <a:srgbClr val="000000"/>
          </a:solidFill>
          <a:prstDash val="solid"/>
        </a:ln>
      </c:spPr>
      <c:txPr>
        <a:bodyPr/>
        <a:lstStyle/>
        <a:p>
          <a:pPr>
            <a:defRPr sz="824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36EB21-ACD7-409B-A6E8-4776718511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8D88C1-D581-43D0-B346-0C9357775E9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74441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речевой подготовки детей к школе»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29309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 в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группе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Лямина Светлана Сергеевна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2">
        <p:split orient="vert"/>
      </p:transition>
    </mc:Choice>
    <mc:Fallback xmlns="">
      <p:transition spd="slow" advTm="10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63560"/>
            <a:ext cx="7922880" cy="4061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548681"/>
            <a:ext cx="6417734" cy="1440160"/>
          </a:xfrm>
        </p:spPr>
        <p:txBody>
          <a:bodyPr>
            <a:normAutofit fontScale="25000" lnSpcReduction="20000"/>
          </a:bodyPr>
          <a:lstStyle/>
          <a:p>
            <a:endParaRPr lang="ru-RU" sz="16000" dirty="0">
              <a:solidFill>
                <a:schemeClr val="tx1"/>
              </a:solidFill>
            </a:endParaRPr>
          </a:p>
          <a:p>
            <a:r>
              <a:rPr lang="ru-RU" sz="16000" dirty="0">
                <a:solidFill>
                  <a:schemeClr val="tx1"/>
                </a:solidFill>
              </a:rPr>
              <a:t>Результаты диагностики речевых умений детей </a:t>
            </a:r>
          </a:p>
          <a:p>
            <a:endParaRPr lang="ru-RU" dirty="0"/>
          </a:p>
        </p:txBody>
      </p:sp>
      <p:graphicFrame>
        <p:nvGraphicFramePr>
          <p:cNvPr id="4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67299"/>
              </p:ext>
            </p:extLst>
          </p:nvPr>
        </p:nvGraphicFramePr>
        <p:xfrm>
          <a:off x="539552" y="2492896"/>
          <a:ext cx="7443848" cy="381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1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340768"/>
            <a:ext cx="7772400" cy="264679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Таким образом, наше исследование по развитию речи старших дошкольников на этапе констатирующего среза доказало, что процесс речевого воспитания в многоаспектен по своей природе. Он органически связан с умственным развитием, поскольку интеллектуально-языковые взаимосвязи, включенные в овладение родным языком, активно влияют на педагогический процесс обучения родному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1656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25747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</a:rPr>
              <a:t>Выводы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</a:rPr>
              <a:t>Развитие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</a:rPr>
              <a:t>речи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- воспитание звуковой культуры речи, обогащение и активизация словаря, формирование грамматического строя речи, обучение связной речи - решаются на протяжении всего дошкольного детства, однако на каждом возрастном этапе должно идти постепенное усложнение содержания речевой работы, меняться и методы обучения. У каждой из перечисленных задач есть целый круг проблем, который необходимо решать параллельно и своевременно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548681"/>
            <a:ext cx="7200799" cy="144016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Цель нашей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работы достигнута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решены поставленные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задачи.</a:t>
            </a:r>
            <a:endParaRPr lang="ru-RU" sz="3600" dirty="0"/>
          </a:p>
        </p:txBody>
      </p:sp>
      <p:pic>
        <p:nvPicPr>
          <p:cNvPr id="4" name="Picture 2" descr="C:\Users\User\Desktop\3808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87" y="2348880"/>
            <a:ext cx="6048672" cy="40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666736"/>
          </a:xfrm>
        </p:spPr>
        <p:txBody>
          <a:bodyPr>
            <a:noAutofit/>
          </a:bodyPr>
          <a:lstStyle/>
          <a:p>
            <a:pPr indent="449580" algn="l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Данная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тема является актуальной, так как нет целостного представления о методических особенностях речевой подготовки детей к школе в системе работы детского сада по развитию речи. 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Картинка 23 из 47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4348658" cy="273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2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41">
        <p:split orient="vert"/>
      </p:transition>
    </mc:Choice>
    <mc:Fallback xmlns="">
      <p:transition spd="slow" advTm="89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5040560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1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 исследования:</a:t>
            </a:r>
            <a:r>
              <a:rPr lang="ru-RU" sz="51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Выявить особенности речевой подготовки к школьному обучению детей старшего дошкольного возраста.</a:t>
            </a:r>
            <a:endParaRPr lang="ru-RU" sz="51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1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Объект исследования:</a:t>
            </a:r>
            <a:r>
              <a:rPr lang="ru-RU" sz="51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Процесс речевой подготовки к школьному обучению у детей дошкольного возраста.</a:t>
            </a:r>
            <a:endParaRPr lang="ru-RU" sz="51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1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Предмет исследования:</a:t>
            </a:r>
            <a:r>
              <a:rPr lang="ru-RU" sz="51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Методические особенности речевой подготовки к обучению в школе у детей старшего дошкольного возраста.</a:t>
            </a:r>
            <a:endParaRPr lang="ru-RU" sz="51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2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609600" y="260648"/>
            <a:ext cx="8229600" cy="85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3" y="620688"/>
            <a:ext cx="57637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адачи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Изучение психолого-педагогической и методической литературы по проблеме исследования.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Подобрать диагностические методики для выявления особенностей речевой готовности к школьному обучению детей старшего дошкольного возраста;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Осуществить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диагностику по выявлению особенностей речевой подготовки к школьному обучению детей старшего дошкольного возраста, проанализировать полученные результаты и выявить особенности готовности к школьному обучению детей старшего дошкольного возраста.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ctr">
              <a:buFont typeface="Wingdings" pitchFamily="2" charset="2"/>
              <a:buNone/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ртинка 68 из 1222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2" y="2441476"/>
            <a:ext cx="2895847" cy="343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4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9">
        <p:split orient="vert"/>
      </p:transition>
    </mc:Choice>
    <mc:Fallback xmlns="">
      <p:transition spd="slow" advTm="17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609600" y="476672"/>
            <a:ext cx="8229600" cy="85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артинка 237 из 1222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7" y="692696"/>
            <a:ext cx="5148761" cy="561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64088" y="1484784"/>
            <a:ext cx="3312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нтеллектуальная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готовность ребенка к школьному обучению заключается в определенном кругозоре, запасе конкретных знаний, в понимании основных закономерностей,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сформированности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психических познавательных процессов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07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13">
        <p:split orient="vert"/>
      </p:transition>
    </mc:Choice>
    <mc:Fallback xmlns="">
      <p:transition spd="slow" advTm="31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897336"/>
          </a:xfrm>
        </p:spPr>
        <p:txBody>
          <a:bodyPr>
            <a:normAutofit fontScale="40000" lnSpcReduction="20000"/>
          </a:bodyPr>
          <a:lstStyle/>
          <a:p>
            <a:pPr indent="4495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Готовность ребенка к школьному обучению - предмет многочисленных исследований отечественных и зарубежных ученых (</a:t>
            </a:r>
            <a:r>
              <a:rPr lang="ru-RU" sz="51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Г.Гетпер</a:t>
            </a:r>
            <a:r>
              <a:rPr lang="ru-RU" sz="5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 А. Керн; Л.И. </a:t>
            </a:r>
            <a:r>
              <a:rPr lang="ru-RU" sz="51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Божович</a:t>
            </a:r>
            <a:r>
              <a:rPr lang="ru-RU" sz="5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Л.А. </a:t>
            </a:r>
            <a:r>
              <a:rPr lang="ru-RU" sz="51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Венгер</a:t>
            </a:r>
            <a:r>
              <a:rPr lang="ru-RU" sz="5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Н.И. </a:t>
            </a:r>
            <a:r>
              <a:rPr lang="ru-RU" sz="51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Гуткина</a:t>
            </a:r>
            <a:r>
              <a:rPr lang="ru-RU" sz="5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Е.Е. Кравцова, М.И. Лисина, Н.Г. </a:t>
            </a:r>
            <a:r>
              <a:rPr lang="ru-RU" sz="51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Салмина</a:t>
            </a:r>
            <a:r>
              <a:rPr lang="ru-RU" sz="5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Е.О. Смирнова, и др.).</a:t>
            </a:r>
            <a:endParaRPr lang="ru-RU" sz="51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552728" cy="281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2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1124744"/>
            <a:ext cx="799288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старшем дошкольном возрасте в основном завершается важнейший этап развития речи детей — усвоение граммати­ческой системы языка.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Фундамент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речевого развития ребенка закладывается в дошкольном периоде, поэтому речь в этом возрасте должна являться предметом особой заботы со стороны взрослых.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Речь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это - могучий фактор психического развития человека, формирования его как личности. Под влиянием речи формируется сознание, взгляды, убеждения, интеллектуальные, моральные, эстетические чувства, формируется воля и характер. Все психические процессы с помощью речи становятся управляемыми.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endParaRPr lang="ru-RU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94">
        <p:split orient="vert"/>
      </p:transition>
    </mc:Choice>
    <mc:Fallback xmlns="">
      <p:transition spd="slow" advTm="92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536504"/>
          </a:xfrm>
        </p:spPr>
        <p:txBody>
          <a:bodyPr>
            <a:normAutofit fontScale="90000"/>
          </a:bodyPr>
          <a:lstStyle/>
          <a:p>
            <a:pPr marL="274320" lvl="0" indent="-274320" algn="l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4000" b="1" dirty="0">
                <a:solidFill>
                  <a:prstClr val="black"/>
                </a:solidFill>
              </a:rPr>
              <a:t>Целью</a:t>
            </a:r>
            <a:r>
              <a:rPr lang="ru-RU" sz="4000" dirty="0">
                <a:solidFill>
                  <a:prstClr val="black"/>
                </a:solidFill>
              </a:rPr>
              <a:t> исследовательской работы является выявление уровня  речевого развития старших </a:t>
            </a:r>
            <a:r>
              <a:rPr lang="ru-RU" sz="4000" dirty="0" smtClean="0">
                <a:solidFill>
                  <a:prstClr val="black"/>
                </a:solidFill>
              </a:rPr>
              <a:t>дошкольников: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-   наблюдение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-  беседа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-  эксперимент 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96752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Для выявления уровня речевого развития старших дошкольников, мы воспользовались методикой Ушакова и Е. </a:t>
            </a:r>
            <a:r>
              <a:rPr lang="ru-RU" sz="3600" dirty="0" err="1">
                <a:solidFill>
                  <a:schemeClr val="tx1"/>
                </a:solidFill>
              </a:rPr>
              <a:t>Струниной</a:t>
            </a:r>
            <a:r>
              <a:rPr lang="ru-RU" sz="3600" dirty="0" smtClean="0">
                <a:solidFill>
                  <a:schemeClr val="tx1"/>
                </a:solidFill>
              </a:rPr>
              <a:t>.  </a:t>
            </a:r>
            <a:r>
              <a:rPr lang="ru-RU" sz="3600" dirty="0">
                <a:solidFill>
                  <a:schemeClr val="tx1"/>
                </a:solidFill>
              </a:rPr>
              <a:t>На основе которых, нами были разработаны речевые </a:t>
            </a:r>
            <a:r>
              <a:rPr lang="ru-RU" sz="3600" dirty="0" smtClean="0">
                <a:solidFill>
                  <a:schemeClr val="tx1"/>
                </a:solidFill>
              </a:rPr>
              <a:t>задания. Также </a:t>
            </a:r>
            <a:r>
              <a:rPr lang="ru-RU" sz="3600" dirty="0">
                <a:solidFill>
                  <a:schemeClr val="tx1"/>
                </a:solidFill>
              </a:rPr>
              <a:t>проводились игры и упражнения по развитию речи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18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887</TotalTime>
  <Words>263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«Особенности речевой подготовки детей к школе»</vt:lpstr>
      <vt:lpstr> Данная тема является актуальной, так как нет целостного представления о методических особенностях речевой подготовки детей к школе в системе работы детского сада по развитию речи.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Целью исследовательской работы является выявление уровня  речевого развития старших дошкольников: -   наблюдение -  беседа -  эксперимент  </vt:lpstr>
      <vt:lpstr>Для выявления уровня речевого развития старших дошкольников, мы воспользовались методикой Ушакова и Е. Струниной.  На основе которых, нами были разработаны речевые задания. Также проводились игры и упражнения по развитию речи. </vt:lpstr>
      <vt:lpstr>Презентация PowerPoint</vt:lpstr>
      <vt:lpstr>Таким образом, наше исследование по развитию речи старших дошкольников на этапе констатирующего среза доказало, что процесс речевого воспитания в многоаспектен по своей природе. Он органически связан с умственным развитием, поскольку интеллектуально-языковые взаимосвязи, включенные в овладение родным языком, активно влияют на педагогический процесс обучения родному языку.</vt:lpstr>
      <vt:lpstr>Выводы Развитие речи - воспитание звуковой культуры речи, обогащение и активизация словаря, формирование грамматического строя речи, обучение связной речи - решаются на протяжении всего дошкольного детства, однако на каждом возрастном этапе должно идти постепенное усложнение содержания речевой работы, меняться и методы обучения. У каждой из перечисленных задач есть целый круг проблем, который необходимо решать параллельно и своевременно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Александровна</dc:creator>
  <cp:lastModifiedBy>1</cp:lastModifiedBy>
  <cp:revision>77</cp:revision>
  <dcterms:created xsi:type="dcterms:W3CDTF">2011-04-28T12:58:10Z</dcterms:created>
  <dcterms:modified xsi:type="dcterms:W3CDTF">2015-12-01T16:08:26Z</dcterms:modified>
</cp:coreProperties>
</file>