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BC198-29F5-44F3-AE2D-72D4DA497AA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8014-E8F1-48AC-89F4-A807142FF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6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8014-E8F1-48AC-89F4-A807142FFF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6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"/>
            <a:ext cx="10363200" cy="126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255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8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6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8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0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0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0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8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9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4DE0E95-3558-4323-8625-B2F3A6D407D9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179221D-9F42-4E72-B31B-18D8069E6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6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kod.ru/" TargetMode="External"/><Relationship Id="rId2" Type="http://schemas.openxmlformats.org/officeDocument/2006/relationships/hyperlink" Target="http://base.garant.ru/7029136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371" y="304800"/>
            <a:ext cx="10820400" cy="3722913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воспитанников </a:t>
            </a:r>
            <a:r>
              <a:rPr lang="ru-RU" sz="5400" b="1" dirty="0">
                <a:solidFill>
                  <a:prstClr val="black"/>
                </a:solidFill>
                <a:latin typeface="Times New Roman"/>
              </a:rPr>
              <a:t>и  их  </a:t>
            </a:r>
            <a:r>
              <a:rPr lang="ru-RU" sz="5400" b="1" dirty="0" smtClean="0">
                <a:solidFill>
                  <a:prstClr val="black"/>
                </a:solidFill>
                <a:latin typeface="Times New Roman"/>
              </a:rPr>
              <a:t>родителей  </a:t>
            </a:r>
            <a:r>
              <a:rPr lang="ru-RU" sz="5400" b="1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sz="5400" b="1" dirty="0">
                <a:solidFill>
                  <a:prstClr val="black"/>
                </a:solidFill>
                <a:latin typeface="Times New Roman"/>
              </a:rPr>
            </a:br>
            <a:r>
              <a:rPr lang="ru-RU" sz="5400" b="1" dirty="0">
                <a:solidFill>
                  <a:prstClr val="black"/>
                </a:solidFill>
                <a:latin typeface="Times New Roman"/>
              </a:rPr>
              <a:t>(</a:t>
            </a:r>
            <a:r>
              <a:rPr lang="ru-RU" sz="5400" b="1" dirty="0" smtClean="0">
                <a:solidFill>
                  <a:prstClr val="black"/>
                </a:solidFill>
                <a:latin typeface="Times New Roman"/>
              </a:rPr>
              <a:t>законных  представителей),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prstClr val="black"/>
                </a:solidFill>
                <a:latin typeface="Times New Roman"/>
              </a:rPr>
              <a:t>педагогических работников</a:t>
            </a:r>
            <a:r>
              <a:rPr lang="ru-RU" sz="54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703" y="5650174"/>
            <a:ext cx="406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Лузина Н.В.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08" y="161615"/>
            <a:ext cx="10515600" cy="11088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Права  родителей (законных представителей) несовершеннолетних обучающихся</a:t>
            </a:r>
            <a:r>
              <a:rPr lang="ru-RU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(ст.44)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212" y="1446662"/>
            <a:ext cx="11013743" cy="5534167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3) знакомиться с уставом организации, осуществляющей образовательную деятельность, лицензией на осуществление образовательной деятельности, со свидетельством о государственной аккредитации, с учебно-программной документацией и другими документами, регламентирующими организацию и осуществление образовательной деятельности;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2000" b="1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4) знакомиться с содержанием образования, используемыми методами обучения и воспитания, образовательными технологиями, а также с оценками успеваемости своих детей;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2000" b="1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5) защищать права и законные интересы обучающихся;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2000" b="1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6) получать информацию о всех видах планируемых обследований (психологических, психолого-педагогических) обучающихся, давать согласие на проведение таких обследований или участие в таких обследованиях, отказаться от их проведения или участия в них, получать информацию о результатах проведенных обследований обучающихся;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82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114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Права родителей (законных представителей) несовершеннолетних обучающихся</a:t>
            </a:r>
            <a:r>
              <a:rPr lang="ru-RU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(ст.44)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53" y="1634557"/>
            <a:ext cx="10515600" cy="4351338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7) принимать участие в управлении организацией, осуществляющей образовательную деятельность, в форме, определяемой уставом этой организации;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800" b="1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8) присутствовать при обследовании детей психолого-медико-педагогической комиссией, обсуждении результатов обследования и рекомендаций, полученных по результатам обследования, высказывать свое мнение относительно предлагаемых условий для организации обучения и воспитания детей.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2000" b="1" dirty="0">
              <a:solidFill>
                <a:prstClr val="black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0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906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Обязанности  родителей (законных представителей) несовершеннолетних обучающихся</a:t>
            </a:r>
            <a:r>
              <a:rPr lang="ru-RU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(ст.44)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9519" y="1690689"/>
            <a:ext cx="10515600" cy="4351338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Родители (законные представители) несовершеннолетних обучающихся обязаны: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800" b="1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1) обеспечить получение детьми общего образования;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800" b="1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2) соблюдать правила внутреннего распорядка организации, осуществляющей образовательную деятельность, правила проживания обучающихся в интернатах, требования локальных нормативных актов, которые устанавливают режим занятий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800" b="1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3) уважать честь и достоинство обучающихся и работников организации, осуществляющей образовательную деятельность.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altLang="ru-RU" sz="2000" b="1" dirty="0">
              <a:solidFill>
                <a:prstClr val="black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6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691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Обязанности  педагогических работников</a:t>
            </a:r>
            <a:r>
              <a:rPr lang="ru-RU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(ст.48)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2" y="1139482"/>
            <a:ext cx="10621108" cy="5556739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Педагогические работники обязаны: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1) осуществлять свою деятельность на высоком профессиональном уровне, обеспечивать в полном объеме реализацию преподаваемых учебных предмета, курса, дисциплины (модуля) в соответствии с утвержденной рабочей программой;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2) соблюдать правовые, нравственные и этические нормы, следовать требованиям профессиональной этики;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3) уважать честь и достоинство обучающихся и других участников образовательных отношений;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4) 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5) применять педагогически обоснованные и обеспечивающие высокое качество образования формы, методы обучения и воспитания;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30" y="53802"/>
            <a:ext cx="2198551" cy="14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2471" y="53802"/>
            <a:ext cx="10515600" cy="11088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Обязанности  педагогических работников</a:t>
            </a:r>
            <a:r>
              <a:rPr lang="ru-RU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(ст.48)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878" y="1050877"/>
            <a:ext cx="11000096" cy="5650173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6)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здоровья, взаимодействовать при необходимости с медицинскими организациями;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7) систематически повышать свой профессиональный уровень;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8) проходить аттестацию на соответствие занимаемой должности в порядке, установленном законодательством об образовании;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9) проходить в соответствии с трудовым законодательством предварительные при поступлении на работу и периодические медицинские осмотры, а также внеочередные медицинские осмотры по направлению работодателя;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10) проходить в установленном законодательством Российской Федерации порядке обучение и проверку знаний и навыков в области охраны труда;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11) соблюдать устав образовательной организации, положение о специализированном структурном образовательном подразделении организации, осуществляющей обучение, правила внутреннего трудового распорядка.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9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4" y="1690689"/>
            <a:ext cx="10706686" cy="44862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от 29 декабря 2012 г. N 273-ФЗ "Об образовании в Российской Федерации" (с изменениями и дополнениями)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</a:b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http://base.garant.ru/70291362/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Семейный Кодекс Российской Федерации</a:t>
            </a:r>
            <a:br>
              <a:rPr lang="ru-RU" sz="20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 tooltip="Семейный кодекс Российской Федерации (СК РФ) 2014-2015 с Комментариями. Последняя действующая редакция. Все статьи СК РФ"/>
              </a:rPr>
              <a:t>http://www.semkod.ru/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7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532" y="1730327"/>
            <a:ext cx="10363200" cy="12620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№273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 Федерации»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Принят Государственной Думой  </a:t>
            </a:r>
            <a:r>
              <a:rPr lang="ru-RU" sz="3000" b="1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21 декабря 2012года</a:t>
            </a:r>
          </a:p>
          <a:p>
            <a:pPr marL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Одобрен Советом Федерации </a:t>
            </a:r>
            <a:r>
              <a:rPr lang="ru-RU" sz="3000" b="1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26декабря 2012года</a:t>
            </a:r>
          </a:p>
          <a:p>
            <a:pPr marL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Утвержден Президентом РФ  </a:t>
            </a:r>
            <a:r>
              <a:rPr lang="ru-RU" sz="3000" b="1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29декабря 2012года</a:t>
            </a:r>
          </a:p>
          <a:p>
            <a:pPr marL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endParaRPr lang="ru-RU" sz="3000" b="1" dirty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marL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Вступает в силу с 1сентября 2013 года.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57" y="3291840"/>
            <a:ext cx="2339060" cy="33824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9251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в дошкольном учреждении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34" y="3728137"/>
            <a:ext cx="3664882" cy="249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6" y="2669060"/>
            <a:ext cx="3377669" cy="249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16" y="2574219"/>
            <a:ext cx="3911884" cy="2589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866768" y="1816443"/>
            <a:ext cx="1191466" cy="518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993027" y="1816443"/>
            <a:ext cx="12357" cy="1606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094765" y="1690689"/>
            <a:ext cx="925667" cy="496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4" y="996286"/>
            <a:ext cx="10515600" cy="115053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Обучающиеся  и  их  родители  </a:t>
            </a:r>
            <a:br>
              <a:rPr lang="ru-RU" sz="3200" b="1" dirty="0">
                <a:solidFill>
                  <a:prstClr val="black"/>
                </a:solidFill>
                <a:latin typeface="Times New Roman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(законные  представители)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354" y="2856429"/>
            <a:ext cx="10310221" cy="4492864"/>
          </a:xfrm>
        </p:spPr>
        <p:txBody>
          <a:bodyPr/>
          <a:lstStyle/>
          <a:p>
            <a:pPr lvl="0" algn="ctr" eaLnBrk="0" hangingPunct="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</a:rPr>
              <a:t>ОБУЧАЮЩИЕСЯ</a:t>
            </a:r>
          </a:p>
          <a:p>
            <a:pPr lvl="0" algn="ctr" eaLnBrk="0" hangingPunct="0">
              <a:lnSpc>
                <a:spcPct val="100000"/>
              </a:lnSpc>
              <a:spcBef>
                <a:spcPct val="20000"/>
              </a:spcBef>
              <a:defRPr/>
            </a:pPr>
            <a:endParaRPr lang="ru-RU" sz="800" b="1" dirty="0">
              <a:solidFill>
                <a:prstClr val="black"/>
              </a:solidFill>
              <a:latin typeface="Times New Roman"/>
            </a:endParaRP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</a:rPr>
              <a:t>ВОСПИТАННИКИ – лица, осваивающие образовательную программу  дошкольного 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образования.</a:t>
            </a:r>
          </a:p>
          <a:p>
            <a:pPr lvl="0" algn="just" eaLnBrk="0" hangingPunct="0">
              <a:lnSpc>
                <a:spcPct val="10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Скругленный прямоугольник 4"/>
          <p:cNvSpPr/>
          <p:nvPr/>
        </p:nvSpPr>
        <p:spPr bwMode="auto">
          <a:xfrm>
            <a:off x="11189388" y="87152"/>
            <a:ext cx="1002612" cy="677084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lIns="106680" tIns="106680" rIns="106680" bIns="106680" spcCol="127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44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Основные права обучающихся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1351129"/>
            <a:ext cx="11573301" cy="5349922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</a:rPr>
              <a:t>Прав ребенка в нашей стране действуют некоторые нормативно-правовые акты: «Семейный кодекс» РФ, Закон «Об образовании»</a:t>
            </a:r>
          </a:p>
          <a:p>
            <a:pPr marL="457200" lvl="0" indent="-457200" eaLnBrk="0" hangingPunct="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</a:rPr>
              <a:t>Право на образование и развитие физических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</a:rPr>
              <a:t>       и творческих способностей ребенка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1800" b="1" i="0" dirty="0" smtClean="0">
              <a:solidFill>
                <a:schemeClr val="bg2">
                  <a:lumMod val="10000"/>
                </a:schemeClr>
              </a:solidFill>
              <a:effectLst/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1" i="0" dirty="0" smtClean="0">
              <a:solidFill>
                <a:schemeClr val="bg2">
                  <a:lumMod val="10000"/>
                </a:schemeClr>
              </a:solidFill>
              <a:effectLst/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</a:rPr>
              <a:t> 2. Право на игру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0" i="0" u="sng" dirty="0" smtClean="0">
              <a:solidFill>
                <a:srgbClr val="666666"/>
              </a:solidFill>
              <a:effectLst/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0" i="0" u="sng" dirty="0" smtClean="0">
              <a:solidFill>
                <a:srgbClr val="666666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33" y="436728"/>
            <a:ext cx="11850806" cy="6421272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1" dirty="0" smtClean="0">
              <a:solidFill>
                <a:srgbClr val="E7E6E6">
                  <a:lumMod val="10000"/>
                </a:srgbClr>
              </a:solidFill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dirty="0" smtClean="0">
                <a:solidFill>
                  <a:srgbClr val="E7E6E6">
                    <a:lumMod val="10000"/>
                  </a:srgbClr>
                </a:solidFill>
                <a:latin typeface="Tahoma" panose="020B0604030504040204" pitchFamily="34" charset="0"/>
              </a:rPr>
              <a:t>3</a:t>
            </a:r>
            <a:r>
              <a:rPr lang="ru-RU" sz="2000" b="1" dirty="0">
                <a:solidFill>
                  <a:srgbClr val="E7E6E6">
                    <a:lumMod val="10000"/>
                  </a:srgbClr>
                </a:solidFill>
                <a:latin typeface="Tahoma" panose="020B0604030504040204" pitchFamily="34" charset="0"/>
              </a:rPr>
              <a:t>. Право на жизнь и </a:t>
            </a:r>
            <a:r>
              <a:rPr lang="ru-RU" sz="2000" b="1" dirty="0" smtClean="0">
                <a:solidFill>
                  <a:srgbClr val="E7E6E6">
                    <a:lumMod val="10000"/>
                  </a:srgbClr>
                </a:solidFill>
                <a:latin typeface="Tahoma" panose="020B0604030504040204" pitchFamily="34" charset="0"/>
              </a:rPr>
              <a:t>здоровье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1" dirty="0" smtClean="0">
              <a:solidFill>
                <a:srgbClr val="E7E6E6">
                  <a:lumMod val="10000"/>
                </a:srgbClr>
              </a:solidFill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u="sng" dirty="0" smtClean="0">
              <a:solidFill>
                <a:srgbClr val="666666"/>
              </a:solidFill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4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. Право на защиту от всех форм жестокого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обращения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5. Право на защиту интересов и нужд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ребенка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6. Право на полноценное питание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77" y="204717"/>
            <a:ext cx="10515600" cy="106865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Охрана  здоровья обучающихся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979" y="1532674"/>
            <a:ext cx="11341290" cy="5182024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Охрана здоровья обучающихся включает в себя: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1) оказание первичной медико-санитарной помощи в порядке, установленном законодательством в сфере охраны здоровья;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2) организацию питания обучающихся;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3) определение оптимальной учебной, </a:t>
            </a:r>
            <a:r>
              <a:rPr lang="ru-RU" altLang="ru-RU" b="1" dirty="0" err="1">
                <a:solidFill>
                  <a:prstClr val="black"/>
                </a:solidFill>
                <a:latin typeface="Times New Roman"/>
              </a:rPr>
              <a:t>внеучебной</a:t>
            </a: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 нагрузки, режима учебных занятий и продолжительности каникул;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4) пропаганду и обучение навыкам здорового образа жизни, требованиям охраны труда;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5) организацию и создание условий для профилактики заболеваний и оздоровления обучающихся, для занятия ими физической культурой и спортом;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6) прохождение обучающимися в соответствии с законодательством Российской Федерации периодических медицинских осмотров и диспансеризации;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9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215" y="140248"/>
            <a:ext cx="9103719" cy="114264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Обязанности обучающихся (ст.43)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1445" y="1528549"/>
            <a:ext cx="10706006" cy="4561104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3) заботиться о сохранении и об укреплении своего здоровья, стремиться к нравственному, духовному и физическому развитию и самосовершенствованию;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4) уважать честь и достоинство других обучающихся и работников организации, осуществляющей образовательную деятельность, не создавать препятствий для получения образования другими обучающимися;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/>
              </a:rPr>
              <a:t>5) бережно относиться к имуществу организации, осуществляющей образовательную деятельность.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15" y="140248"/>
            <a:ext cx="1932436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843" y="149248"/>
            <a:ext cx="10515600" cy="113185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Права  родителей (законных представителей) несовершеннолетних обучающихся</a:t>
            </a:r>
            <a:r>
              <a:rPr lang="ru-RU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(ст.44)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967" y="1409844"/>
            <a:ext cx="11450471" cy="5448156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Родители (законные представители) несовершеннолетних обучающихся имеют право: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endParaRPr lang="ru-RU" altLang="ru-RU" sz="2000" b="1" dirty="0">
              <a:solidFill>
                <a:prstClr val="black"/>
              </a:solidFill>
              <a:latin typeface="Times New Roman"/>
            </a:endParaRP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1) выбирать до завершения получения ребенком основного общего образования с учетом мнения ребенка, а также с учетом рекомендаций психолого-медико-педагогической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endParaRPr lang="ru-RU" altLang="ru-RU" sz="2000" b="1" dirty="0">
              <a:solidFill>
                <a:prstClr val="black"/>
              </a:solidFill>
              <a:latin typeface="Times New Roman"/>
            </a:endParaRP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</a:pP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2) дать ребенку дошкольное, начальное общее, основное общее, среднее общее образование в семье. Ребенок, получающий образование в семье, по решению его родителей (законных представителей) с учетом его мнения на любом этапе обучения вправе продолжить образование в образовательной организации;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17" y="149248"/>
            <a:ext cx="2117114" cy="14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hablon6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shablon60</Template>
  <TotalTime>215</TotalTime>
  <Words>975</Words>
  <Application>Microsoft Office PowerPoint</Application>
  <PresentationFormat>Широкоэкранный</PresentationFormat>
  <Paragraphs>88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shablon60</vt:lpstr>
      <vt:lpstr>Права и обязанности воспитанников и  их  родителей   (законных  представителей), педагогических работников в дошкольном учреждении</vt:lpstr>
      <vt:lpstr>Федеральный закон №273 «Об образовании в Российской  Федерации» </vt:lpstr>
      <vt:lpstr>Права и обязанности в дошкольном учреждении </vt:lpstr>
      <vt:lpstr>Обучающиеся  и  их  родители   (законные  представители)</vt:lpstr>
      <vt:lpstr>Основные права обучающихся</vt:lpstr>
      <vt:lpstr>Презентация PowerPoint</vt:lpstr>
      <vt:lpstr>Охрана  здоровья обучающихся</vt:lpstr>
      <vt:lpstr>Обязанности обучающихся (ст.43)</vt:lpstr>
      <vt:lpstr>Права  родителей (законных представителей) несовершеннолетних обучающихся (ст.44)</vt:lpstr>
      <vt:lpstr>Права  родителей (законных представителей) несовершеннолетних обучающихся (ст.44)</vt:lpstr>
      <vt:lpstr>Права родителей (законных представителей) несовершеннолетних обучающихся (ст.44)</vt:lpstr>
      <vt:lpstr>Обязанности  родителей (законных представителей) несовершеннолетних обучающихся (ст.44)</vt:lpstr>
      <vt:lpstr>Обязанности  педагогических работников (ст.48)</vt:lpstr>
      <vt:lpstr>Обязанности  педагогических работников (ст.48)</vt:lpstr>
      <vt:lpstr>Источник: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Нелли Нелли</dc:creator>
  <cp:lastModifiedBy>Нелли Нелли</cp:lastModifiedBy>
  <cp:revision>21</cp:revision>
  <dcterms:created xsi:type="dcterms:W3CDTF">2015-09-22T13:32:05Z</dcterms:created>
  <dcterms:modified xsi:type="dcterms:W3CDTF">2015-11-29T13:47:11Z</dcterms:modified>
</cp:coreProperties>
</file>