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623" r:id="rId2"/>
    <p:sldId id="563" r:id="rId3"/>
    <p:sldId id="575" r:id="rId4"/>
    <p:sldId id="607" r:id="rId5"/>
    <p:sldId id="608" r:id="rId6"/>
    <p:sldId id="624" r:id="rId7"/>
    <p:sldId id="611" r:id="rId8"/>
    <p:sldId id="619" r:id="rId9"/>
    <p:sldId id="620" r:id="rId10"/>
    <p:sldId id="621" r:id="rId11"/>
    <p:sldId id="593" r:id="rId12"/>
    <p:sldId id="613" r:id="rId13"/>
    <p:sldId id="615" r:id="rId14"/>
    <p:sldId id="618" r:id="rId15"/>
    <p:sldId id="617" r:id="rId16"/>
    <p:sldId id="596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B0F0"/>
    <a:srgbClr val="00BBC0"/>
    <a:srgbClr val="01FFE7"/>
    <a:srgbClr val="0214FE"/>
    <a:srgbClr val="00FFFF"/>
    <a:srgbClr val="0070C0"/>
    <a:srgbClr val="CC00CC"/>
    <a:srgbClr val="FFFFFF"/>
    <a:srgbClr val="FFE947"/>
    <a:srgbClr val="FD3F0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2100" autoAdjust="0"/>
  </p:normalViewPr>
  <p:slideViewPr>
    <p:cSldViewPr>
      <p:cViewPr>
        <p:scale>
          <a:sx n="45" d="100"/>
          <a:sy n="45" d="100"/>
        </p:scale>
        <p:origin x="-365" y="-16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E5D35B-FD56-4ECB-B704-0A4D803B6D66}" type="datetimeFigureOut">
              <a:rPr lang="ru-RU" smtClean="0"/>
              <a:pPr/>
              <a:t>15.01.2013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F60C3E-F8B8-4A34-A4B8-FCDA194103F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2635970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15.01.2013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15.01.2013</a:t>
            </a:fld>
            <a:endParaRPr lang="ru-RU" dirty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15.01.2013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15.01.2013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15.01.2013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hyperlink" Target="http://avtatuzova.ru/" TargetMode="External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10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microsoft.com/office/2007/relationships/hdphoto" Target="../media/hdphoto2.wdp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28596" y="1785926"/>
            <a:ext cx="1818173" cy="2408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500298" y="2479669"/>
            <a:ext cx="1111122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3857620" y="3122611"/>
            <a:ext cx="753568" cy="1008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142844" y="142852"/>
            <a:ext cx="74295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«Моя математика» 1 класс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7858148" y="357166"/>
            <a:ext cx="12171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Урок 68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42844" y="857232"/>
            <a:ext cx="878687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Тема урока: «Решение задач»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5072066" y="1659379"/>
            <a:ext cx="3786214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Автор презентации</a:t>
            </a:r>
          </a:p>
          <a:p>
            <a:pPr algn="ctr"/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Татузова Анна Васильевна</a:t>
            </a:r>
          </a:p>
          <a:p>
            <a:pPr algn="ctr"/>
            <a:r>
              <a:rPr lang="en-US" sz="24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hlinkClick r:id="rId5"/>
              </a:rPr>
              <a:t>http://avtatuzova.ru</a:t>
            </a:r>
            <a:endParaRPr lang="ru-RU" sz="2400" i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учитель </a:t>
            </a:r>
          </a:p>
          <a:p>
            <a:pPr algn="ctr"/>
            <a:r>
              <a:rPr lang="ru-RU" sz="2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начальных классов </a:t>
            </a:r>
          </a:p>
          <a:p>
            <a:pPr algn="ctr"/>
            <a:r>
              <a:rPr lang="ru-RU" sz="2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г. Москва</a:t>
            </a:r>
          </a:p>
        </p:txBody>
      </p:sp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285720" y="4143380"/>
            <a:ext cx="857256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Советы учителю.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Презентация к уроку составлена на основе заданий, расположенных в учебнике. Рекомендую открыть учебник на странице с данным уроком, прочитать задания и просмотреть их в данной презентации в режиме демонстрации.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Некоторые задания можно выполнять интерактивно. Например, продолжить ряд, сравнить или вставить пропущенные числа.</a:t>
            </a:r>
            <a:r>
              <a:rPr kumimoji="0" lang="ru-RU" b="0" i="1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Для этого презентацию надо перевести в режим редактирования.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522" y="1493632"/>
            <a:ext cx="4892554" cy="27629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861380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208403" y="2187056"/>
            <a:ext cx="846805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На сколько </a:t>
            </a:r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подруг-сорок </a:t>
            </a:r>
            <a:r>
              <a:rPr lang="ru-RU" sz="24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больше, чем </a:t>
            </a:r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подруг-ворон</a:t>
            </a:r>
            <a:r>
              <a:rPr lang="ru-RU" sz="24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219181" y="2132856"/>
            <a:ext cx="856986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Сколько у пугала подруг-сорок и подруг-ворон вместе?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08403" y="1772816"/>
            <a:ext cx="81800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У пугала 3 подруги-вороны и 7 подруг-сорок. 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145694" y="44624"/>
            <a:ext cx="47863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</a:rPr>
              <a:t>Урок 68. Решение задач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37" name="TextBox 36"/>
          <p:cNvSpPr txBox="1"/>
          <p:nvPr/>
        </p:nvSpPr>
        <p:spPr>
          <a:xfrm>
            <a:off x="145694" y="764704"/>
            <a:ext cx="87849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2. 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Как изменить вопрос задачи, чтобы в нём были слова «Сколько всего…»? Заполни схему, реши задачу устно.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3" name="Группа 42"/>
          <p:cNvGrpSpPr/>
          <p:nvPr/>
        </p:nvGrpSpPr>
        <p:grpSpPr>
          <a:xfrm>
            <a:off x="2443786" y="3738606"/>
            <a:ext cx="2608156" cy="163171"/>
            <a:chOff x="5868144" y="2964030"/>
            <a:chExt cx="1973692" cy="191964"/>
          </a:xfrm>
        </p:grpSpPr>
        <p:cxnSp>
          <p:nvCxnSpPr>
            <p:cNvPr id="52" name="Прямая соединительная линия 51"/>
            <p:cNvCxnSpPr/>
            <p:nvPr/>
          </p:nvCxnSpPr>
          <p:spPr>
            <a:xfrm>
              <a:off x="5868144" y="3068960"/>
              <a:ext cx="1944218" cy="0"/>
            </a:xfrm>
            <a:prstGeom prst="line">
              <a:avLst/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Прямая соединительная линия 52"/>
            <p:cNvCxnSpPr/>
            <p:nvPr/>
          </p:nvCxnSpPr>
          <p:spPr>
            <a:xfrm>
              <a:off x="5868145" y="2964030"/>
              <a:ext cx="0" cy="189022"/>
            </a:xfrm>
            <a:prstGeom prst="line">
              <a:avLst/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Прямая соединительная линия 53"/>
            <p:cNvCxnSpPr/>
            <p:nvPr/>
          </p:nvCxnSpPr>
          <p:spPr>
            <a:xfrm>
              <a:off x="7841836" y="2966972"/>
              <a:ext cx="0" cy="189022"/>
            </a:xfrm>
            <a:prstGeom prst="line">
              <a:avLst/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Группа 43"/>
          <p:cNvGrpSpPr/>
          <p:nvPr/>
        </p:nvGrpSpPr>
        <p:grpSpPr>
          <a:xfrm>
            <a:off x="5012322" y="3730695"/>
            <a:ext cx="1414777" cy="160670"/>
            <a:chOff x="7788361" y="4074094"/>
            <a:chExt cx="1070616" cy="189022"/>
          </a:xfrm>
        </p:grpSpPr>
        <p:cxnSp>
          <p:nvCxnSpPr>
            <p:cNvPr id="49" name="Прямая соединительная линия 48"/>
            <p:cNvCxnSpPr/>
            <p:nvPr/>
          </p:nvCxnSpPr>
          <p:spPr>
            <a:xfrm flipV="1">
              <a:off x="7788361" y="4171383"/>
              <a:ext cx="1050643" cy="10419"/>
            </a:xfrm>
            <a:prstGeom prst="line">
              <a:avLst/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Прямая соединительная линия 49"/>
            <p:cNvCxnSpPr/>
            <p:nvPr/>
          </p:nvCxnSpPr>
          <p:spPr>
            <a:xfrm>
              <a:off x="7812360" y="4074094"/>
              <a:ext cx="0" cy="189022"/>
            </a:xfrm>
            <a:prstGeom prst="line">
              <a:avLst/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Прямая соединительная линия 50"/>
            <p:cNvCxnSpPr/>
            <p:nvPr/>
          </p:nvCxnSpPr>
          <p:spPr>
            <a:xfrm>
              <a:off x="8858977" y="4074094"/>
              <a:ext cx="0" cy="189022"/>
            </a:xfrm>
            <a:prstGeom prst="line">
              <a:avLst/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6" name="Левая круглая скобка 45"/>
          <p:cNvSpPr/>
          <p:nvPr/>
        </p:nvSpPr>
        <p:spPr>
          <a:xfrm rot="5400000" flipV="1">
            <a:off x="4321298" y="1464326"/>
            <a:ext cx="208677" cy="3997283"/>
          </a:xfrm>
          <a:prstGeom prst="leftBracket">
            <a:avLst/>
          </a:prstGeom>
          <a:ln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TextBox 46"/>
          <p:cNvSpPr txBox="1"/>
          <p:nvPr/>
        </p:nvSpPr>
        <p:spPr>
          <a:xfrm>
            <a:off x="5449653" y="3428403"/>
            <a:ext cx="5137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в.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383414" y="3404534"/>
            <a:ext cx="6899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с.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1309709" y="5883904"/>
            <a:ext cx="80150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7 п.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68" name="Прямоугольник 67"/>
          <p:cNvSpPr/>
          <p:nvPr/>
        </p:nvSpPr>
        <p:spPr>
          <a:xfrm>
            <a:off x="395858" y="5884262"/>
            <a:ext cx="80150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3 п.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69" name="Прямоугольник 68"/>
          <p:cNvSpPr/>
          <p:nvPr/>
        </p:nvSpPr>
        <p:spPr>
          <a:xfrm>
            <a:off x="3521778" y="5868893"/>
            <a:ext cx="80150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? п.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2292442" y="5877272"/>
            <a:ext cx="80150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4 п.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71" name="Прямоугольник 70"/>
          <p:cNvSpPr/>
          <p:nvPr/>
        </p:nvSpPr>
        <p:spPr>
          <a:xfrm>
            <a:off x="3180587" y="4061590"/>
            <a:ext cx="80150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7 п.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72" name="Прямоугольник 71"/>
          <p:cNvSpPr/>
          <p:nvPr/>
        </p:nvSpPr>
        <p:spPr>
          <a:xfrm>
            <a:off x="5449653" y="4019199"/>
            <a:ext cx="80150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3 п.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73" name="Прямоугольник 72"/>
          <p:cNvSpPr/>
          <p:nvPr/>
        </p:nvSpPr>
        <p:spPr>
          <a:xfrm>
            <a:off x="3922532" y="2852936"/>
            <a:ext cx="80150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? п.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74" name="Прямоугольник 73"/>
          <p:cNvSpPr/>
          <p:nvPr/>
        </p:nvSpPr>
        <p:spPr>
          <a:xfrm>
            <a:off x="2292120" y="5885651"/>
            <a:ext cx="80150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4 п.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863278" y="5000636"/>
            <a:ext cx="19117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86020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2" grpId="0"/>
      <p:bldP spid="71" grpId="0"/>
      <p:bldP spid="72" grpId="0"/>
      <p:bldP spid="7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6" name="Прямая соединительная линия 55"/>
          <p:cNvCxnSpPr/>
          <p:nvPr/>
        </p:nvCxnSpPr>
        <p:spPr>
          <a:xfrm>
            <a:off x="3515852" y="3760457"/>
            <a:ext cx="254571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>
            <a:off x="3475764" y="2979321"/>
            <a:ext cx="254571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>
            <a:off x="611560" y="3751191"/>
            <a:ext cx="254571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571472" y="2970055"/>
            <a:ext cx="254571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Прямоугольник 22"/>
          <p:cNvSpPr/>
          <p:nvPr/>
        </p:nvSpPr>
        <p:spPr>
          <a:xfrm>
            <a:off x="1000100" y="2184237"/>
            <a:ext cx="1250165" cy="2357454"/>
          </a:xfrm>
          <a:prstGeom prst="rect">
            <a:avLst/>
          </a:prstGeom>
          <a:gradFill flip="none" rotWithShape="1">
            <a:gsLst>
              <a:gs pos="0">
                <a:schemeClr val="tx1">
                  <a:tint val="66000"/>
                  <a:satMod val="160000"/>
                </a:schemeClr>
              </a:gs>
              <a:gs pos="50000">
                <a:schemeClr val="tx1">
                  <a:tint val="44500"/>
                  <a:satMod val="160000"/>
                </a:schemeClr>
              </a:gs>
              <a:gs pos="100000">
                <a:schemeClr val="tx1">
                  <a:tint val="23500"/>
                  <a:satMod val="160000"/>
                </a:schemeClr>
              </a:gs>
            </a:gsLst>
            <a:lin ang="10800000" scaled="1"/>
            <a:tileRect/>
          </a:gra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2" name="Прямая соединительная линия 51"/>
          <p:cNvCxnSpPr/>
          <p:nvPr/>
        </p:nvCxnSpPr>
        <p:spPr>
          <a:xfrm>
            <a:off x="514118" y="2202360"/>
            <a:ext cx="254571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Группа 8"/>
          <p:cNvGrpSpPr/>
          <p:nvPr/>
        </p:nvGrpSpPr>
        <p:grpSpPr>
          <a:xfrm>
            <a:off x="878370" y="1412776"/>
            <a:ext cx="1571636" cy="642942"/>
            <a:chOff x="949808" y="1667047"/>
            <a:chExt cx="1571636" cy="642942"/>
          </a:xfrm>
        </p:grpSpPr>
        <p:sp>
          <p:nvSpPr>
            <p:cNvPr id="24" name="Прямоугольник 23"/>
            <p:cNvSpPr/>
            <p:nvPr/>
          </p:nvSpPr>
          <p:spPr>
            <a:xfrm>
              <a:off x="949808" y="1667047"/>
              <a:ext cx="1571636" cy="642942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Равнобедренный треугольник 24"/>
            <p:cNvSpPr/>
            <p:nvPr/>
          </p:nvSpPr>
          <p:spPr>
            <a:xfrm>
              <a:off x="1021246" y="1809923"/>
              <a:ext cx="428628" cy="428628"/>
            </a:xfrm>
            <a:prstGeom prst="triangle">
              <a:avLst/>
            </a:prstGeom>
            <a:noFill/>
            <a:ln w="28575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Равнобедренный треугольник 25"/>
            <p:cNvSpPr/>
            <p:nvPr/>
          </p:nvSpPr>
          <p:spPr>
            <a:xfrm>
              <a:off x="1807064" y="1667047"/>
              <a:ext cx="714380" cy="642942"/>
            </a:xfrm>
            <a:prstGeom prst="triangle">
              <a:avLst/>
            </a:prstGeom>
            <a:noFill/>
            <a:ln w="28575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28" name="Прямая со стрелкой 27"/>
            <p:cNvCxnSpPr/>
            <p:nvPr/>
          </p:nvCxnSpPr>
          <p:spPr>
            <a:xfrm>
              <a:off x="1449874" y="1952799"/>
              <a:ext cx="428628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Овал 28"/>
          <p:cNvSpPr/>
          <p:nvPr/>
        </p:nvSpPr>
        <p:spPr>
          <a:xfrm>
            <a:off x="642910" y="2469989"/>
            <a:ext cx="285752" cy="285752"/>
          </a:xfrm>
          <a:prstGeom prst="ellipse">
            <a:avLst/>
          </a:prstGeom>
          <a:noFill/>
          <a:ln w="285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2483768" y="3041493"/>
            <a:ext cx="571504" cy="561980"/>
          </a:xfrm>
          <a:prstGeom prst="rect">
            <a:avLst/>
          </a:prstGeom>
          <a:noFill/>
          <a:ln w="285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Блок-схема: ссылка на другую страницу 33"/>
          <p:cNvSpPr/>
          <p:nvPr/>
        </p:nvSpPr>
        <p:spPr>
          <a:xfrm>
            <a:off x="500034" y="3970187"/>
            <a:ext cx="428628" cy="357190"/>
          </a:xfrm>
          <a:prstGeom prst="flowChartOffpageConnector">
            <a:avLst/>
          </a:prstGeom>
          <a:noFill/>
          <a:ln w="285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Овал 39"/>
          <p:cNvSpPr/>
          <p:nvPr/>
        </p:nvSpPr>
        <p:spPr>
          <a:xfrm>
            <a:off x="598616" y="5652659"/>
            <a:ext cx="633418" cy="561980"/>
          </a:xfrm>
          <a:prstGeom prst="ellipse">
            <a:avLst/>
          </a:prstGeom>
          <a:noFill/>
          <a:ln w="285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Овал 40"/>
          <p:cNvSpPr/>
          <p:nvPr/>
        </p:nvSpPr>
        <p:spPr>
          <a:xfrm>
            <a:off x="179512" y="5786011"/>
            <a:ext cx="285752" cy="285752"/>
          </a:xfrm>
          <a:prstGeom prst="ellipse">
            <a:avLst/>
          </a:prstGeom>
          <a:noFill/>
          <a:ln w="285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рямоугольник 41"/>
          <p:cNvSpPr/>
          <p:nvPr/>
        </p:nvSpPr>
        <p:spPr>
          <a:xfrm>
            <a:off x="1455872" y="5857449"/>
            <a:ext cx="357190" cy="357190"/>
          </a:xfrm>
          <a:prstGeom prst="rect">
            <a:avLst/>
          </a:prstGeom>
          <a:noFill/>
          <a:ln w="285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Прямоугольник 42"/>
          <p:cNvSpPr/>
          <p:nvPr/>
        </p:nvSpPr>
        <p:spPr>
          <a:xfrm>
            <a:off x="2027376" y="5714573"/>
            <a:ext cx="571504" cy="561980"/>
          </a:xfrm>
          <a:prstGeom prst="rect">
            <a:avLst/>
          </a:prstGeom>
          <a:noFill/>
          <a:ln w="285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Блок-схема: ссылка на другую страницу 43"/>
          <p:cNvSpPr/>
          <p:nvPr/>
        </p:nvSpPr>
        <p:spPr>
          <a:xfrm>
            <a:off x="2813194" y="5928887"/>
            <a:ext cx="428628" cy="357190"/>
          </a:xfrm>
          <a:prstGeom prst="flowChartOffpageConnector">
            <a:avLst/>
          </a:prstGeom>
          <a:noFill/>
          <a:ln w="285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Блок-схема: ссылка на другую страницу 44"/>
          <p:cNvSpPr/>
          <p:nvPr/>
        </p:nvSpPr>
        <p:spPr>
          <a:xfrm>
            <a:off x="3456136" y="5786011"/>
            <a:ext cx="714380" cy="595317"/>
          </a:xfrm>
          <a:prstGeom prst="flowChartOffpageConnector">
            <a:avLst/>
          </a:prstGeom>
          <a:noFill/>
          <a:ln w="285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Прямоугольник 49"/>
          <p:cNvSpPr/>
          <p:nvPr/>
        </p:nvSpPr>
        <p:spPr>
          <a:xfrm>
            <a:off x="4089636" y="2184237"/>
            <a:ext cx="1154408" cy="2357454"/>
          </a:xfrm>
          <a:prstGeom prst="rect">
            <a:avLst/>
          </a:prstGeom>
          <a:gradFill flip="none" rotWithShape="1">
            <a:gsLst>
              <a:gs pos="0">
                <a:schemeClr val="tx1">
                  <a:tint val="66000"/>
                  <a:satMod val="160000"/>
                </a:schemeClr>
              </a:gs>
              <a:gs pos="50000">
                <a:schemeClr val="tx1">
                  <a:tint val="44500"/>
                  <a:satMod val="160000"/>
                </a:schemeClr>
              </a:gs>
              <a:gs pos="100000">
                <a:schemeClr val="tx1">
                  <a:tint val="23500"/>
                  <a:satMod val="160000"/>
                </a:schemeClr>
              </a:gs>
            </a:gsLst>
            <a:lin ang="10800000" scaled="1"/>
            <a:tileRect/>
          </a:gra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Прямоугольник 62"/>
          <p:cNvSpPr/>
          <p:nvPr/>
        </p:nvSpPr>
        <p:spPr>
          <a:xfrm>
            <a:off x="3626798" y="3827311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Прямоугольник 63"/>
          <p:cNvSpPr/>
          <p:nvPr/>
        </p:nvSpPr>
        <p:spPr>
          <a:xfrm>
            <a:off x="5292080" y="3041493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3589570" y="2184237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2019" y="766969"/>
            <a:ext cx="88924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Помоги Кате и Пете выполнить задания «чёрного ящика».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3" name="Прямая соединительная линия 52"/>
          <p:cNvCxnSpPr/>
          <p:nvPr/>
        </p:nvCxnSpPr>
        <p:spPr>
          <a:xfrm>
            <a:off x="611560" y="4543279"/>
            <a:ext cx="254571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Группа 7"/>
          <p:cNvGrpSpPr/>
          <p:nvPr/>
        </p:nvGrpSpPr>
        <p:grpSpPr>
          <a:xfrm>
            <a:off x="3347864" y="1438094"/>
            <a:ext cx="2545714" cy="759917"/>
            <a:chOff x="3443844" y="1835983"/>
            <a:chExt cx="2545714" cy="759917"/>
          </a:xfrm>
        </p:grpSpPr>
        <p:sp>
          <p:nvSpPr>
            <p:cNvPr id="51" name="Прямоугольник 50"/>
            <p:cNvSpPr/>
            <p:nvPr/>
          </p:nvSpPr>
          <p:spPr>
            <a:xfrm>
              <a:off x="3792441" y="1835983"/>
              <a:ext cx="1571636" cy="642942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+ 3</a:t>
              </a:r>
              <a:endPara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66" name="Прямая со стрелкой 65"/>
            <p:cNvCxnSpPr/>
            <p:nvPr/>
          </p:nvCxnSpPr>
          <p:spPr>
            <a:xfrm>
              <a:off x="4112292" y="2435819"/>
              <a:ext cx="1000132" cy="3705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Прямая соединительная линия 54"/>
            <p:cNvCxnSpPr/>
            <p:nvPr/>
          </p:nvCxnSpPr>
          <p:spPr>
            <a:xfrm>
              <a:off x="3443844" y="2595900"/>
              <a:ext cx="2545714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8" name="Прямая соединительная линия 57"/>
          <p:cNvCxnSpPr/>
          <p:nvPr/>
        </p:nvCxnSpPr>
        <p:spPr>
          <a:xfrm>
            <a:off x="3515852" y="4552545"/>
            <a:ext cx="254571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>
            <a:off x="6274758" y="2186719"/>
            <a:ext cx="254571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>
            <a:off x="6346766" y="3775955"/>
            <a:ext cx="254571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/>
        </p:nvCxnSpPr>
        <p:spPr>
          <a:xfrm>
            <a:off x="6306678" y="2994819"/>
            <a:ext cx="254571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>
            <a:off x="6346766" y="4568043"/>
            <a:ext cx="2545714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Прямоугольник 67"/>
          <p:cNvSpPr/>
          <p:nvPr/>
        </p:nvSpPr>
        <p:spPr>
          <a:xfrm>
            <a:off x="6857524" y="2185825"/>
            <a:ext cx="1285884" cy="2357454"/>
          </a:xfrm>
          <a:prstGeom prst="rect">
            <a:avLst/>
          </a:prstGeom>
          <a:gradFill flip="none" rotWithShape="1">
            <a:gsLst>
              <a:gs pos="0">
                <a:schemeClr val="tx1">
                  <a:tint val="66000"/>
                  <a:satMod val="160000"/>
                </a:schemeClr>
              </a:gs>
              <a:gs pos="50000">
                <a:schemeClr val="tx1">
                  <a:tint val="44500"/>
                  <a:satMod val="160000"/>
                </a:schemeClr>
              </a:gs>
              <a:gs pos="100000">
                <a:schemeClr val="tx1">
                  <a:tint val="23500"/>
                  <a:satMod val="160000"/>
                </a:schemeClr>
              </a:gs>
            </a:gsLst>
            <a:lin ang="10800000" scaled="1"/>
            <a:tileRect/>
          </a:gra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9" name="Прямоугольник 68"/>
          <p:cNvSpPr/>
          <p:nvPr/>
        </p:nvSpPr>
        <p:spPr>
          <a:xfrm>
            <a:off x="6732240" y="1446935"/>
            <a:ext cx="1571636" cy="642942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+4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1" name="Прямоугольник 70"/>
          <p:cNvSpPr/>
          <p:nvPr/>
        </p:nvSpPr>
        <p:spPr>
          <a:xfrm>
            <a:off x="8363422" y="3757461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2" name="Прямоугольник 71"/>
          <p:cNvSpPr/>
          <p:nvPr/>
        </p:nvSpPr>
        <p:spPr>
          <a:xfrm>
            <a:off x="6394774" y="2971643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" name="Прямоугольник 72"/>
          <p:cNvSpPr/>
          <p:nvPr/>
        </p:nvSpPr>
        <p:spPr>
          <a:xfrm>
            <a:off x="8363422" y="2257263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4" name="Прямая со стрелкой 73"/>
          <p:cNvCxnSpPr/>
          <p:nvPr/>
        </p:nvCxnSpPr>
        <p:spPr>
          <a:xfrm>
            <a:off x="6946554" y="2018439"/>
            <a:ext cx="1000132" cy="3705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Прямоугольник 112"/>
          <p:cNvSpPr/>
          <p:nvPr/>
        </p:nvSpPr>
        <p:spPr>
          <a:xfrm>
            <a:off x="145694" y="44624"/>
            <a:ext cx="47863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</a:rPr>
              <a:t>Урок 68. Решение задач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114" name="Прямоугольник 113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46" name="Прямоугольник 45"/>
          <p:cNvSpPr/>
          <p:nvPr/>
        </p:nvSpPr>
        <p:spPr>
          <a:xfrm>
            <a:off x="179512" y="4643446"/>
            <a:ext cx="850112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Для этого презентацию нужно перевести в режим редактирования.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6" name="Прямая соединительная линия 55"/>
          <p:cNvCxnSpPr/>
          <p:nvPr/>
        </p:nvCxnSpPr>
        <p:spPr>
          <a:xfrm>
            <a:off x="3466446" y="3760457"/>
            <a:ext cx="254571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>
            <a:off x="3394438" y="2979321"/>
            <a:ext cx="254571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>
            <a:off x="611560" y="3751191"/>
            <a:ext cx="254571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571472" y="2970055"/>
            <a:ext cx="254571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Прямоугольник 22"/>
          <p:cNvSpPr/>
          <p:nvPr/>
        </p:nvSpPr>
        <p:spPr>
          <a:xfrm>
            <a:off x="1000100" y="2184237"/>
            <a:ext cx="1250165" cy="2357454"/>
          </a:xfrm>
          <a:prstGeom prst="rect">
            <a:avLst/>
          </a:prstGeom>
          <a:gradFill flip="none" rotWithShape="1">
            <a:gsLst>
              <a:gs pos="0">
                <a:schemeClr val="tx1">
                  <a:tint val="66000"/>
                  <a:satMod val="160000"/>
                </a:schemeClr>
              </a:gs>
              <a:gs pos="50000">
                <a:schemeClr val="tx1">
                  <a:tint val="44500"/>
                  <a:satMod val="160000"/>
                </a:schemeClr>
              </a:gs>
              <a:gs pos="100000">
                <a:schemeClr val="tx1">
                  <a:tint val="23500"/>
                  <a:satMod val="160000"/>
                </a:schemeClr>
              </a:gs>
            </a:gsLst>
            <a:lin ang="10800000" scaled="1"/>
            <a:tileRect/>
          </a:gra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2" name="Прямая соединительная линия 51"/>
          <p:cNvCxnSpPr/>
          <p:nvPr/>
        </p:nvCxnSpPr>
        <p:spPr>
          <a:xfrm>
            <a:off x="514118" y="2202360"/>
            <a:ext cx="254571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Группа 8"/>
          <p:cNvGrpSpPr/>
          <p:nvPr/>
        </p:nvGrpSpPr>
        <p:grpSpPr>
          <a:xfrm>
            <a:off x="878370" y="1412776"/>
            <a:ext cx="1571636" cy="642942"/>
            <a:chOff x="949808" y="1667047"/>
            <a:chExt cx="1571636" cy="642942"/>
          </a:xfrm>
        </p:grpSpPr>
        <p:sp>
          <p:nvSpPr>
            <p:cNvPr id="24" name="Прямоугольник 23"/>
            <p:cNvSpPr/>
            <p:nvPr/>
          </p:nvSpPr>
          <p:spPr>
            <a:xfrm>
              <a:off x="949808" y="1667047"/>
              <a:ext cx="1571636" cy="642942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Равнобедренный треугольник 24"/>
            <p:cNvSpPr/>
            <p:nvPr/>
          </p:nvSpPr>
          <p:spPr>
            <a:xfrm>
              <a:off x="1021246" y="1809923"/>
              <a:ext cx="428628" cy="428628"/>
            </a:xfrm>
            <a:prstGeom prst="triangle">
              <a:avLst/>
            </a:prstGeom>
            <a:noFill/>
            <a:ln w="28575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Равнобедренный треугольник 25"/>
            <p:cNvSpPr/>
            <p:nvPr/>
          </p:nvSpPr>
          <p:spPr>
            <a:xfrm>
              <a:off x="1807064" y="1667047"/>
              <a:ext cx="714380" cy="642942"/>
            </a:xfrm>
            <a:prstGeom prst="triangle">
              <a:avLst/>
            </a:prstGeom>
            <a:noFill/>
            <a:ln w="28575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28" name="Прямая со стрелкой 27"/>
            <p:cNvCxnSpPr/>
            <p:nvPr/>
          </p:nvCxnSpPr>
          <p:spPr>
            <a:xfrm>
              <a:off x="1449874" y="1952799"/>
              <a:ext cx="428628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Овал 28"/>
          <p:cNvSpPr/>
          <p:nvPr/>
        </p:nvSpPr>
        <p:spPr>
          <a:xfrm>
            <a:off x="642910" y="2469989"/>
            <a:ext cx="285752" cy="285752"/>
          </a:xfrm>
          <a:prstGeom prst="ellipse">
            <a:avLst/>
          </a:prstGeom>
          <a:noFill/>
          <a:ln w="285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Овал 29"/>
          <p:cNvSpPr/>
          <p:nvPr/>
        </p:nvSpPr>
        <p:spPr>
          <a:xfrm>
            <a:off x="2483768" y="2297850"/>
            <a:ext cx="633418" cy="561980"/>
          </a:xfrm>
          <a:prstGeom prst="ellipse">
            <a:avLst/>
          </a:prstGeom>
          <a:noFill/>
          <a:ln w="285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571472" y="3184369"/>
            <a:ext cx="357190" cy="357190"/>
          </a:xfrm>
          <a:prstGeom prst="rect">
            <a:avLst/>
          </a:prstGeom>
          <a:noFill/>
          <a:ln w="285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2483768" y="3041493"/>
            <a:ext cx="571504" cy="561980"/>
          </a:xfrm>
          <a:prstGeom prst="rect">
            <a:avLst/>
          </a:prstGeom>
          <a:noFill/>
          <a:ln w="285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Блок-схема: ссылка на другую страницу 33"/>
          <p:cNvSpPr/>
          <p:nvPr/>
        </p:nvSpPr>
        <p:spPr>
          <a:xfrm>
            <a:off x="500034" y="3970187"/>
            <a:ext cx="428628" cy="357190"/>
          </a:xfrm>
          <a:prstGeom prst="flowChartOffpageConnector">
            <a:avLst/>
          </a:prstGeom>
          <a:noFill/>
          <a:ln w="285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Блок-схема: ссылка на другую страницу 34"/>
          <p:cNvSpPr/>
          <p:nvPr/>
        </p:nvSpPr>
        <p:spPr>
          <a:xfrm>
            <a:off x="2483768" y="3827311"/>
            <a:ext cx="714380" cy="595317"/>
          </a:xfrm>
          <a:prstGeom prst="flowChartOffpageConnector">
            <a:avLst/>
          </a:prstGeom>
          <a:noFill/>
          <a:ln w="285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Прямоугольник 49"/>
          <p:cNvSpPr/>
          <p:nvPr/>
        </p:nvSpPr>
        <p:spPr>
          <a:xfrm>
            <a:off x="4089636" y="2184237"/>
            <a:ext cx="1154408" cy="2357454"/>
          </a:xfrm>
          <a:prstGeom prst="rect">
            <a:avLst/>
          </a:prstGeom>
          <a:gradFill flip="none" rotWithShape="1">
            <a:gsLst>
              <a:gs pos="0">
                <a:schemeClr val="tx1">
                  <a:tint val="66000"/>
                  <a:satMod val="160000"/>
                </a:schemeClr>
              </a:gs>
              <a:gs pos="50000">
                <a:schemeClr val="tx1">
                  <a:tint val="44500"/>
                  <a:satMod val="160000"/>
                </a:schemeClr>
              </a:gs>
              <a:gs pos="100000">
                <a:schemeClr val="tx1">
                  <a:tint val="23500"/>
                  <a:satMod val="160000"/>
                </a:schemeClr>
              </a:gs>
            </a:gsLst>
            <a:lin ang="10800000" scaled="1"/>
            <a:tileRect/>
          </a:gra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Прямоугольник 62"/>
          <p:cNvSpPr/>
          <p:nvPr/>
        </p:nvSpPr>
        <p:spPr>
          <a:xfrm>
            <a:off x="3626798" y="3827311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Прямоугольник 63"/>
          <p:cNvSpPr/>
          <p:nvPr/>
        </p:nvSpPr>
        <p:spPr>
          <a:xfrm>
            <a:off x="5292080" y="3041493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3589570" y="2184237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2019" y="766969"/>
            <a:ext cx="88924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Помоги Кате и Пете выполнить задания «чёрного ящика».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3" name="Прямая соединительная линия 52"/>
          <p:cNvCxnSpPr/>
          <p:nvPr/>
        </p:nvCxnSpPr>
        <p:spPr>
          <a:xfrm>
            <a:off x="611560" y="4543279"/>
            <a:ext cx="254571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Группа 7"/>
          <p:cNvGrpSpPr/>
          <p:nvPr/>
        </p:nvGrpSpPr>
        <p:grpSpPr>
          <a:xfrm>
            <a:off x="3347864" y="1438094"/>
            <a:ext cx="2545714" cy="759917"/>
            <a:chOff x="3443844" y="1835983"/>
            <a:chExt cx="2545714" cy="759917"/>
          </a:xfrm>
        </p:grpSpPr>
        <p:sp>
          <p:nvSpPr>
            <p:cNvPr id="51" name="Прямоугольник 50"/>
            <p:cNvSpPr/>
            <p:nvPr/>
          </p:nvSpPr>
          <p:spPr>
            <a:xfrm>
              <a:off x="3792441" y="1835983"/>
              <a:ext cx="1571636" cy="642942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+ 3</a:t>
              </a:r>
              <a:endPara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66" name="Прямая со стрелкой 65"/>
            <p:cNvCxnSpPr/>
            <p:nvPr/>
          </p:nvCxnSpPr>
          <p:spPr>
            <a:xfrm>
              <a:off x="4112292" y="2435819"/>
              <a:ext cx="1000132" cy="3705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Прямая соединительная линия 54"/>
            <p:cNvCxnSpPr/>
            <p:nvPr/>
          </p:nvCxnSpPr>
          <p:spPr>
            <a:xfrm>
              <a:off x="3443844" y="2595900"/>
              <a:ext cx="2545714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8" name="Прямая соединительная линия 57"/>
          <p:cNvCxnSpPr/>
          <p:nvPr/>
        </p:nvCxnSpPr>
        <p:spPr>
          <a:xfrm>
            <a:off x="3515852" y="4552545"/>
            <a:ext cx="254571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>
            <a:off x="6274758" y="2186719"/>
            <a:ext cx="254571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>
            <a:off x="6346766" y="3775955"/>
            <a:ext cx="254571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/>
        </p:nvCxnSpPr>
        <p:spPr>
          <a:xfrm>
            <a:off x="6306678" y="2994819"/>
            <a:ext cx="254571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>
            <a:off x="6346766" y="4568043"/>
            <a:ext cx="2545714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Прямоугольник 67"/>
          <p:cNvSpPr/>
          <p:nvPr/>
        </p:nvSpPr>
        <p:spPr>
          <a:xfrm>
            <a:off x="6857524" y="2185825"/>
            <a:ext cx="1285884" cy="2357454"/>
          </a:xfrm>
          <a:prstGeom prst="rect">
            <a:avLst/>
          </a:prstGeom>
          <a:gradFill flip="none" rotWithShape="1">
            <a:gsLst>
              <a:gs pos="0">
                <a:schemeClr val="tx1">
                  <a:tint val="66000"/>
                  <a:satMod val="160000"/>
                </a:schemeClr>
              </a:gs>
              <a:gs pos="50000">
                <a:schemeClr val="tx1">
                  <a:tint val="44500"/>
                  <a:satMod val="160000"/>
                </a:schemeClr>
              </a:gs>
              <a:gs pos="100000">
                <a:schemeClr val="tx1">
                  <a:tint val="23500"/>
                  <a:satMod val="160000"/>
                </a:schemeClr>
              </a:gs>
            </a:gsLst>
            <a:lin ang="10800000" scaled="1"/>
            <a:tileRect/>
          </a:gra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9" name="Прямоугольник 68"/>
          <p:cNvSpPr/>
          <p:nvPr/>
        </p:nvSpPr>
        <p:spPr>
          <a:xfrm>
            <a:off x="6732240" y="1446935"/>
            <a:ext cx="1571636" cy="642942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+4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1" name="Прямоугольник 70"/>
          <p:cNvSpPr/>
          <p:nvPr/>
        </p:nvSpPr>
        <p:spPr>
          <a:xfrm>
            <a:off x="8363422" y="3757461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2" name="Прямоугольник 71"/>
          <p:cNvSpPr/>
          <p:nvPr/>
        </p:nvSpPr>
        <p:spPr>
          <a:xfrm>
            <a:off x="6394774" y="2971643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" name="Прямоугольник 72"/>
          <p:cNvSpPr/>
          <p:nvPr/>
        </p:nvSpPr>
        <p:spPr>
          <a:xfrm>
            <a:off x="8363422" y="2257263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4" name="Прямая со стрелкой 73"/>
          <p:cNvCxnSpPr/>
          <p:nvPr/>
        </p:nvCxnSpPr>
        <p:spPr>
          <a:xfrm>
            <a:off x="6946554" y="2018439"/>
            <a:ext cx="1000132" cy="3705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Прямоугольник 111"/>
          <p:cNvSpPr/>
          <p:nvPr/>
        </p:nvSpPr>
        <p:spPr>
          <a:xfrm>
            <a:off x="179512" y="4643446"/>
            <a:ext cx="850112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Для этого презентацию нужно перевести в режим редактирования.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817368" y="581175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1388872" y="581175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8" name="Прямоугольник 77"/>
          <p:cNvSpPr/>
          <p:nvPr/>
        </p:nvSpPr>
        <p:spPr>
          <a:xfrm>
            <a:off x="2103252" y="581175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9" name="Прямоугольник 78"/>
          <p:cNvSpPr/>
          <p:nvPr/>
        </p:nvSpPr>
        <p:spPr>
          <a:xfrm>
            <a:off x="2674756" y="581175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0" name="Прямоугольник 79"/>
          <p:cNvSpPr/>
          <p:nvPr/>
        </p:nvSpPr>
        <p:spPr>
          <a:xfrm>
            <a:off x="3317698" y="581175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1" name="Прямоугольник 80"/>
          <p:cNvSpPr/>
          <p:nvPr/>
        </p:nvSpPr>
        <p:spPr>
          <a:xfrm>
            <a:off x="3960640" y="581175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2" name="Прямоугольник 81"/>
          <p:cNvSpPr/>
          <p:nvPr/>
        </p:nvSpPr>
        <p:spPr>
          <a:xfrm>
            <a:off x="4603582" y="581175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3" name="Прямоугольник 82"/>
          <p:cNvSpPr/>
          <p:nvPr/>
        </p:nvSpPr>
        <p:spPr>
          <a:xfrm>
            <a:off x="817368" y="580528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4" name="Прямоугольник 83"/>
          <p:cNvSpPr/>
          <p:nvPr/>
        </p:nvSpPr>
        <p:spPr>
          <a:xfrm>
            <a:off x="1388872" y="580528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5" name="Прямоугольник 84"/>
          <p:cNvSpPr/>
          <p:nvPr/>
        </p:nvSpPr>
        <p:spPr>
          <a:xfrm>
            <a:off x="2103252" y="580528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6" name="Прямоугольник 85"/>
          <p:cNvSpPr/>
          <p:nvPr/>
        </p:nvSpPr>
        <p:spPr>
          <a:xfrm>
            <a:off x="2674756" y="580528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7" name="Прямоугольник 86"/>
          <p:cNvSpPr/>
          <p:nvPr/>
        </p:nvSpPr>
        <p:spPr>
          <a:xfrm>
            <a:off x="3317698" y="580528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8" name="Прямоугольник 87"/>
          <p:cNvSpPr/>
          <p:nvPr/>
        </p:nvSpPr>
        <p:spPr>
          <a:xfrm>
            <a:off x="3960640" y="580528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9" name="Прямоугольник 88"/>
          <p:cNvSpPr/>
          <p:nvPr/>
        </p:nvSpPr>
        <p:spPr>
          <a:xfrm>
            <a:off x="4603582" y="580528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0" name="Прямоугольник 89"/>
          <p:cNvSpPr/>
          <p:nvPr/>
        </p:nvSpPr>
        <p:spPr>
          <a:xfrm>
            <a:off x="817368" y="581175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1" name="Прямоугольник 90"/>
          <p:cNvSpPr/>
          <p:nvPr/>
        </p:nvSpPr>
        <p:spPr>
          <a:xfrm>
            <a:off x="1388872" y="581175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" name="Прямоугольник 91"/>
          <p:cNvSpPr/>
          <p:nvPr/>
        </p:nvSpPr>
        <p:spPr>
          <a:xfrm>
            <a:off x="2103252" y="581175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3" name="Прямоугольник 92"/>
          <p:cNvSpPr/>
          <p:nvPr/>
        </p:nvSpPr>
        <p:spPr>
          <a:xfrm>
            <a:off x="2674756" y="581175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4" name="Прямоугольник 93"/>
          <p:cNvSpPr/>
          <p:nvPr/>
        </p:nvSpPr>
        <p:spPr>
          <a:xfrm>
            <a:off x="3317698" y="581175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5" name="Прямоугольник 94"/>
          <p:cNvSpPr/>
          <p:nvPr/>
        </p:nvSpPr>
        <p:spPr>
          <a:xfrm>
            <a:off x="3960640" y="581175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6" name="Прямоугольник 95"/>
          <p:cNvSpPr/>
          <p:nvPr/>
        </p:nvSpPr>
        <p:spPr>
          <a:xfrm>
            <a:off x="4603582" y="581175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7" name="Прямоугольник 96"/>
          <p:cNvSpPr/>
          <p:nvPr/>
        </p:nvSpPr>
        <p:spPr>
          <a:xfrm>
            <a:off x="817368" y="580528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8" name="Прямоугольник 97"/>
          <p:cNvSpPr/>
          <p:nvPr/>
        </p:nvSpPr>
        <p:spPr>
          <a:xfrm>
            <a:off x="1388872" y="580528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9" name="Прямоугольник 98"/>
          <p:cNvSpPr/>
          <p:nvPr/>
        </p:nvSpPr>
        <p:spPr>
          <a:xfrm>
            <a:off x="2103252" y="580528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0" name="Прямоугольник 99"/>
          <p:cNvSpPr/>
          <p:nvPr/>
        </p:nvSpPr>
        <p:spPr>
          <a:xfrm>
            <a:off x="2674756" y="580528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1" name="Прямоугольник 100"/>
          <p:cNvSpPr/>
          <p:nvPr/>
        </p:nvSpPr>
        <p:spPr>
          <a:xfrm>
            <a:off x="3317698" y="580528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" name="Прямоугольник 101"/>
          <p:cNvSpPr/>
          <p:nvPr/>
        </p:nvSpPr>
        <p:spPr>
          <a:xfrm>
            <a:off x="3960640" y="580528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3" name="Прямоугольник 102"/>
          <p:cNvSpPr/>
          <p:nvPr/>
        </p:nvSpPr>
        <p:spPr>
          <a:xfrm>
            <a:off x="4603582" y="580528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4" name="Прямоугольник 103"/>
          <p:cNvSpPr/>
          <p:nvPr/>
        </p:nvSpPr>
        <p:spPr>
          <a:xfrm>
            <a:off x="5234881" y="581175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5" name="Прямоугольник 104"/>
          <p:cNvSpPr/>
          <p:nvPr/>
        </p:nvSpPr>
        <p:spPr>
          <a:xfrm>
            <a:off x="5823463" y="5805264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6" name="Прямоугольник 105"/>
          <p:cNvSpPr/>
          <p:nvPr/>
        </p:nvSpPr>
        <p:spPr>
          <a:xfrm>
            <a:off x="5234881" y="581175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7" name="Прямоугольник 106"/>
          <p:cNvSpPr/>
          <p:nvPr/>
        </p:nvSpPr>
        <p:spPr>
          <a:xfrm>
            <a:off x="5823463" y="5805264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8" name="Прямоугольник 107"/>
          <p:cNvSpPr/>
          <p:nvPr/>
        </p:nvSpPr>
        <p:spPr>
          <a:xfrm>
            <a:off x="6412870" y="5805264"/>
            <a:ext cx="83391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9" name="Прямоугольник 108"/>
          <p:cNvSpPr/>
          <p:nvPr/>
        </p:nvSpPr>
        <p:spPr>
          <a:xfrm>
            <a:off x="6412870" y="5805264"/>
            <a:ext cx="83391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0" name="Прямоугольник 109"/>
          <p:cNvSpPr/>
          <p:nvPr/>
        </p:nvSpPr>
        <p:spPr>
          <a:xfrm>
            <a:off x="179512" y="5805264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0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1" name="Прямоугольник 110"/>
          <p:cNvSpPr/>
          <p:nvPr/>
        </p:nvSpPr>
        <p:spPr>
          <a:xfrm>
            <a:off x="179512" y="5818182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0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3" name="Прямоугольник 112"/>
          <p:cNvSpPr/>
          <p:nvPr/>
        </p:nvSpPr>
        <p:spPr>
          <a:xfrm>
            <a:off x="145694" y="44624"/>
            <a:ext cx="47863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</a:rPr>
              <a:t>Урок 68. Решение задач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114" name="Прямоугольник 113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="" xmlns:p14="http://schemas.microsoft.com/office/powerpoint/2010/main" val="2963440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Овал 77"/>
          <p:cNvSpPr/>
          <p:nvPr/>
        </p:nvSpPr>
        <p:spPr>
          <a:xfrm>
            <a:off x="642910" y="2462633"/>
            <a:ext cx="285752" cy="285752"/>
          </a:xfrm>
          <a:prstGeom prst="ellipse">
            <a:avLst/>
          </a:prstGeom>
          <a:noFill/>
          <a:ln w="285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6" name="Прямая соединительная линия 55"/>
          <p:cNvCxnSpPr/>
          <p:nvPr/>
        </p:nvCxnSpPr>
        <p:spPr>
          <a:xfrm>
            <a:off x="3515852" y="3760457"/>
            <a:ext cx="254571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>
            <a:off x="3475764" y="2979321"/>
            <a:ext cx="254571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>
            <a:off x="611560" y="3751191"/>
            <a:ext cx="254571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571472" y="2970055"/>
            <a:ext cx="254571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>
            <a:off x="514118" y="2202360"/>
            <a:ext cx="254571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Группа 8"/>
          <p:cNvGrpSpPr/>
          <p:nvPr/>
        </p:nvGrpSpPr>
        <p:grpSpPr>
          <a:xfrm>
            <a:off x="878370" y="1412776"/>
            <a:ext cx="1571636" cy="642942"/>
            <a:chOff x="949808" y="1667047"/>
            <a:chExt cx="1571636" cy="642942"/>
          </a:xfrm>
        </p:grpSpPr>
        <p:sp>
          <p:nvSpPr>
            <p:cNvPr id="24" name="Прямоугольник 23"/>
            <p:cNvSpPr/>
            <p:nvPr/>
          </p:nvSpPr>
          <p:spPr>
            <a:xfrm>
              <a:off x="949808" y="1667047"/>
              <a:ext cx="1571636" cy="642942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Равнобедренный треугольник 24"/>
            <p:cNvSpPr/>
            <p:nvPr/>
          </p:nvSpPr>
          <p:spPr>
            <a:xfrm>
              <a:off x="1021246" y="1809923"/>
              <a:ext cx="428628" cy="428628"/>
            </a:xfrm>
            <a:prstGeom prst="triangle">
              <a:avLst/>
            </a:prstGeom>
            <a:noFill/>
            <a:ln w="28575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Равнобедренный треугольник 25"/>
            <p:cNvSpPr/>
            <p:nvPr/>
          </p:nvSpPr>
          <p:spPr>
            <a:xfrm>
              <a:off x="1807064" y="1667047"/>
              <a:ext cx="714380" cy="642942"/>
            </a:xfrm>
            <a:prstGeom prst="triangle">
              <a:avLst/>
            </a:prstGeom>
            <a:noFill/>
            <a:ln w="28575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28" name="Прямая со стрелкой 27"/>
            <p:cNvCxnSpPr/>
            <p:nvPr/>
          </p:nvCxnSpPr>
          <p:spPr>
            <a:xfrm>
              <a:off x="1449874" y="1952799"/>
              <a:ext cx="428628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Овал 28"/>
          <p:cNvSpPr/>
          <p:nvPr/>
        </p:nvSpPr>
        <p:spPr>
          <a:xfrm>
            <a:off x="642910" y="2469989"/>
            <a:ext cx="285752" cy="285752"/>
          </a:xfrm>
          <a:prstGeom prst="ellipse">
            <a:avLst/>
          </a:prstGeom>
          <a:noFill/>
          <a:ln w="285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571472" y="3184369"/>
            <a:ext cx="357190" cy="357190"/>
          </a:xfrm>
          <a:prstGeom prst="rect">
            <a:avLst/>
          </a:prstGeom>
          <a:noFill/>
          <a:ln w="285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2483768" y="3041493"/>
            <a:ext cx="571504" cy="561980"/>
          </a:xfrm>
          <a:prstGeom prst="rect">
            <a:avLst/>
          </a:prstGeom>
          <a:noFill/>
          <a:ln w="285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Блок-схема: ссылка на другую страницу 33"/>
          <p:cNvSpPr/>
          <p:nvPr/>
        </p:nvSpPr>
        <p:spPr>
          <a:xfrm>
            <a:off x="484536" y="4001183"/>
            <a:ext cx="428628" cy="357190"/>
          </a:xfrm>
          <a:prstGeom prst="flowChartOffpageConnector">
            <a:avLst/>
          </a:prstGeom>
          <a:noFill/>
          <a:ln w="285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Блок-схема: ссылка на другую страницу 34"/>
          <p:cNvSpPr/>
          <p:nvPr/>
        </p:nvSpPr>
        <p:spPr>
          <a:xfrm>
            <a:off x="2483768" y="3827311"/>
            <a:ext cx="714380" cy="595317"/>
          </a:xfrm>
          <a:prstGeom prst="flowChartOffpageConnector">
            <a:avLst/>
          </a:prstGeom>
          <a:noFill/>
          <a:ln w="285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Овал 39"/>
          <p:cNvSpPr/>
          <p:nvPr/>
        </p:nvSpPr>
        <p:spPr>
          <a:xfrm>
            <a:off x="598616" y="5652659"/>
            <a:ext cx="633418" cy="561980"/>
          </a:xfrm>
          <a:prstGeom prst="ellipse">
            <a:avLst/>
          </a:prstGeom>
          <a:noFill/>
          <a:ln w="285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Овал 40"/>
          <p:cNvSpPr/>
          <p:nvPr/>
        </p:nvSpPr>
        <p:spPr>
          <a:xfrm>
            <a:off x="179512" y="5786011"/>
            <a:ext cx="285752" cy="285752"/>
          </a:xfrm>
          <a:prstGeom prst="ellipse">
            <a:avLst/>
          </a:prstGeom>
          <a:noFill/>
          <a:ln w="285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рямоугольник 41"/>
          <p:cNvSpPr/>
          <p:nvPr/>
        </p:nvSpPr>
        <p:spPr>
          <a:xfrm>
            <a:off x="1455872" y="5857449"/>
            <a:ext cx="357190" cy="357190"/>
          </a:xfrm>
          <a:prstGeom prst="rect">
            <a:avLst/>
          </a:prstGeom>
          <a:noFill/>
          <a:ln w="285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Прямоугольник 42"/>
          <p:cNvSpPr/>
          <p:nvPr/>
        </p:nvSpPr>
        <p:spPr>
          <a:xfrm>
            <a:off x="2027376" y="5714573"/>
            <a:ext cx="571504" cy="561980"/>
          </a:xfrm>
          <a:prstGeom prst="rect">
            <a:avLst/>
          </a:prstGeom>
          <a:noFill/>
          <a:ln w="285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Блок-схема: ссылка на другую страницу 43"/>
          <p:cNvSpPr/>
          <p:nvPr/>
        </p:nvSpPr>
        <p:spPr>
          <a:xfrm>
            <a:off x="2813194" y="5928887"/>
            <a:ext cx="428628" cy="357190"/>
          </a:xfrm>
          <a:prstGeom prst="flowChartOffpageConnector">
            <a:avLst/>
          </a:prstGeom>
          <a:noFill/>
          <a:ln w="285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Блок-схема: ссылка на другую страницу 44"/>
          <p:cNvSpPr/>
          <p:nvPr/>
        </p:nvSpPr>
        <p:spPr>
          <a:xfrm>
            <a:off x="3456136" y="5786011"/>
            <a:ext cx="714380" cy="595317"/>
          </a:xfrm>
          <a:prstGeom prst="flowChartOffpageConnector">
            <a:avLst/>
          </a:prstGeom>
          <a:noFill/>
          <a:ln w="285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Прямоугольник 62"/>
          <p:cNvSpPr/>
          <p:nvPr/>
        </p:nvSpPr>
        <p:spPr>
          <a:xfrm>
            <a:off x="3626798" y="3827311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Прямоугольник 63"/>
          <p:cNvSpPr/>
          <p:nvPr/>
        </p:nvSpPr>
        <p:spPr>
          <a:xfrm>
            <a:off x="5292080" y="3041493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3589570" y="2268161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3589570" y="3041493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5292080" y="2255675"/>
            <a:ext cx="45395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5292080" y="3861048"/>
            <a:ext cx="76948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2019" y="766969"/>
            <a:ext cx="88924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Помоги Кате и Пете выполнить задания «чёрного ящика».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3" name="Прямая соединительная линия 52"/>
          <p:cNvCxnSpPr/>
          <p:nvPr/>
        </p:nvCxnSpPr>
        <p:spPr>
          <a:xfrm>
            <a:off x="611560" y="4543279"/>
            <a:ext cx="254571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Группа 7"/>
          <p:cNvGrpSpPr/>
          <p:nvPr/>
        </p:nvGrpSpPr>
        <p:grpSpPr>
          <a:xfrm>
            <a:off x="3347864" y="1438094"/>
            <a:ext cx="2545714" cy="759917"/>
            <a:chOff x="3443844" y="1835983"/>
            <a:chExt cx="2545714" cy="759917"/>
          </a:xfrm>
        </p:grpSpPr>
        <p:sp>
          <p:nvSpPr>
            <p:cNvPr id="51" name="Прямоугольник 50"/>
            <p:cNvSpPr/>
            <p:nvPr/>
          </p:nvSpPr>
          <p:spPr>
            <a:xfrm>
              <a:off x="3792441" y="1835983"/>
              <a:ext cx="1571636" cy="642942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+ 3</a:t>
              </a:r>
              <a:endPara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66" name="Прямая со стрелкой 65"/>
            <p:cNvCxnSpPr/>
            <p:nvPr/>
          </p:nvCxnSpPr>
          <p:spPr>
            <a:xfrm>
              <a:off x="4112292" y="2435819"/>
              <a:ext cx="1000132" cy="3705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Прямая соединительная линия 54"/>
            <p:cNvCxnSpPr/>
            <p:nvPr/>
          </p:nvCxnSpPr>
          <p:spPr>
            <a:xfrm>
              <a:off x="3443844" y="2595900"/>
              <a:ext cx="2545714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8" name="Прямая соединительная линия 57"/>
          <p:cNvCxnSpPr/>
          <p:nvPr/>
        </p:nvCxnSpPr>
        <p:spPr>
          <a:xfrm>
            <a:off x="3515852" y="4552545"/>
            <a:ext cx="254571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>
            <a:off x="6274758" y="2204864"/>
            <a:ext cx="254571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>
            <a:off x="6346766" y="3775955"/>
            <a:ext cx="254571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/>
        </p:nvCxnSpPr>
        <p:spPr>
          <a:xfrm>
            <a:off x="6306678" y="2994819"/>
            <a:ext cx="254571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>
            <a:off x="6346766" y="4568043"/>
            <a:ext cx="2545714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Прямоугольник 68"/>
          <p:cNvSpPr/>
          <p:nvPr/>
        </p:nvSpPr>
        <p:spPr>
          <a:xfrm>
            <a:off x="6732240" y="1446935"/>
            <a:ext cx="1571636" cy="642942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+4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1" name="Прямоугольник 70"/>
          <p:cNvSpPr/>
          <p:nvPr/>
        </p:nvSpPr>
        <p:spPr>
          <a:xfrm>
            <a:off x="8336172" y="3852337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2" name="Прямоугольник 71"/>
          <p:cNvSpPr/>
          <p:nvPr/>
        </p:nvSpPr>
        <p:spPr>
          <a:xfrm>
            <a:off x="6394774" y="3060249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" name="Прямоугольник 72"/>
          <p:cNvSpPr/>
          <p:nvPr/>
        </p:nvSpPr>
        <p:spPr>
          <a:xfrm>
            <a:off x="8363422" y="2257263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4" name="Прямая со стрелкой 73"/>
          <p:cNvCxnSpPr/>
          <p:nvPr/>
        </p:nvCxnSpPr>
        <p:spPr>
          <a:xfrm>
            <a:off x="6946554" y="2018439"/>
            <a:ext cx="1000132" cy="3705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Прямоугольник 74"/>
          <p:cNvSpPr/>
          <p:nvPr/>
        </p:nvSpPr>
        <p:spPr>
          <a:xfrm>
            <a:off x="6466212" y="3852337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6" name="Прямоугольник 75"/>
          <p:cNvSpPr/>
          <p:nvPr/>
        </p:nvSpPr>
        <p:spPr>
          <a:xfrm>
            <a:off x="8363422" y="3060249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7" name="Прямоугольник 76"/>
          <p:cNvSpPr/>
          <p:nvPr/>
        </p:nvSpPr>
        <p:spPr>
          <a:xfrm>
            <a:off x="6372200" y="2257263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0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Овал 29"/>
          <p:cNvSpPr/>
          <p:nvPr/>
        </p:nvSpPr>
        <p:spPr>
          <a:xfrm>
            <a:off x="2411760" y="2297850"/>
            <a:ext cx="633418" cy="56198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Прямоугольник 69"/>
          <p:cNvSpPr/>
          <p:nvPr/>
        </p:nvSpPr>
        <p:spPr>
          <a:xfrm>
            <a:off x="2488328" y="3036550"/>
            <a:ext cx="571504" cy="561980"/>
          </a:xfrm>
          <a:prstGeom prst="rect">
            <a:avLst/>
          </a:prstGeom>
          <a:noFill/>
          <a:ln w="285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9" name="Блок-схема: ссылка на другую страницу 78"/>
          <p:cNvSpPr/>
          <p:nvPr/>
        </p:nvSpPr>
        <p:spPr>
          <a:xfrm>
            <a:off x="477662" y="4004533"/>
            <a:ext cx="428628" cy="357190"/>
          </a:xfrm>
          <a:prstGeom prst="flowChartOffpageConnector">
            <a:avLst/>
          </a:prstGeom>
          <a:noFill/>
          <a:ln w="285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0" name="Прямоугольник 79"/>
          <p:cNvSpPr/>
          <p:nvPr/>
        </p:nvSpPr>
        <p:spPr>
          <a:xfrm>
            <a:off x="3599854" y="2255675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1" name="Прямоугольник 80"/>
          <p:cNvSpPr/>
          <p:nvPr/>
        </p:nvSpPr>
        <p:spPr>
          <a:xfrm>
            <a:off x="5304998" y="3053462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2" name="Прямоугольник 81"/>
          <p:cNvSpPr/>
          <p:nvPr/>
        </p:nvSpPr>
        <p:spPr>
          <a:xfrm>
            <a:off x="3624218" y="3835534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000100" y="2184237"/>
            <a:ext cx="1250165" cy="2357454"/>
          </a:xfrm>
          <a:prstGeom prst="rect">
            <a:avLst/>
          </a:prstGeom>
          <a:gradFill flip="none" rotWithShape="1">
            <a:gsLst>
              <a:gs pos="0">
                <a:schemeClr val="tx1">
                  <a:tint val="66000"/>
                  <a:satMod val="160000"/>
                </a:schemeClr>
              </a:gs>
              <a:gs pos="50000">
                <a:schemeClr val="tx1">
                  <a:tint val="44500"/>
                  <a:satMod val="160000"/>
                </a:schemeClr>
              </a:gs>
              <a:gs pos="100000">
                <a:schemeClr val="tx1">
                  <a:tint val="23500"/>
                  <a:satMod val="160000"/>
                </a:schemeClr>
              </a:gs>
            </a:gsLst>
            <a:lin ang="10800000" scaled="1"/>
            <a:tileRect/>
          </a:gra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Прямоугольник 49"/>
          <p:cNvSpPr/>
          <p:nvPr/>
        </p:nvSpPr>
        <p:spPr>
          <a:xfrm>
            <a:off x="4089636" y="2184237"/>
            <a:ext cx="1154408" cy="2357454"/>
          </a:xfrm>
          <a:prstGeom prst="rect">
            <a:avLst/>
          </a:prstGeom>
          <a:gradFill flip="none" rotWithShape="1">
            <a:gsLst>
              <a:gs pos="0">
                <a:schemeClr val="tx1">
                  <a:tint val="66000"/>
                  <a:satMod val="160000"/>
                </a:schemeClr>
              </a:gs>
              <a:gs pos="50000">
                <a:schemeClr val="tx1">
                  <a:tint val="44500"/>
                  <a:satMod val="160000"/>
                </a:schemeClr>
              </a:gs>
              <a:gs pos="100000">
                <a:schemeClr val="tx1">
                  <a:tint val="23500"/>
                  <a:satMod val="160000"/>
                </a:schemeClr>
              </a:gs>
            </a:gsLst>
            <a:lin ang="10800000" scaled="1"/>
            <a:tileRect/>
          </a:gra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1" name="Прямая соединительная линия 60"/>
          <p:cNvCxnSpPr/>
          <p:nvPr/>
        </p:nvCxnSpPr>
        <p:spPr>
          <a:xfrm>
            <a:off x="6382216" y="4550132"/>
            <a:ext cx="254571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Прямоугольник 82"/>
          <p:cNvSpPr/>
          <p:nvPr/>
        </p:nvSpPr>
        <p:spPr>
          <a:xfrm>
            <a:off x="8376340" y="2255892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4" name="Прямоугольник 83"/>
          <p:cNvSpPr/>
          <p:nvPr/>
        </p:nvSpPr>
        <p:spPr>
          <a:xfrm>
            <a:off x="6423190" y="3053462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8" name="Прямоугольник 67"/>
          <p:cNvSpPr/>
          <p:nvPr/>
        </p:nvSpPr>
        <p:spPr>
          <a:xfrm>
            <a:off x="6857524" y="2185825"/>
            <a:ext cx="1285884" cy="2357454"/>
          </a:xfrm>
          <a:prstGeom prst="rect">
            <a:avLst/>
          </a:prstGeom>
          <a:gradFill flip="none" rotWithShape="1">
            <a:gsLst>
              <a:gs pos="0">
                <a:schemeClr val="tx1">
                  <a:tint val="66000"/>
                  <a:satMod val="160000"/>
                </a:schemeClr>
              </a:gs>
              <a:gs pos="50000">
                <a:schemeClr val="tx1">
                  <a:tint val="44500"/>
                  <a:satMod val="160000"/>
                </a:schemeClr>
              </a:gs>
              <a:gs pos="100000">
                <a:schemeClr val="tx1">
                  <a:tint val="23500"/>
                  <a:satMod val="160000"/>
                </a:schemeClr>
              </a:gs>
            </a:gsLst>
            <a:lin ang="10800000" scaled="1"/>
            <a:tileRect/>
          </a:gra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5" name="Прямоугольник 84"/>
          <p:cNvSpPr/>
          <p:nvPr/>
        </p:nvSpPr>
        <p:spPr>
          <a:xfrm>
            <a:off x="145694" y="44624"/>
            <a:ext cx="47863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</a:rPr>
              <a:t>Урок 68. Решение задач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86" name="Прямоугольник 85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87" name="Прямоугольник 86"/>
          <p:cNvSpPr/>
          <p:nvPr/>
        </p:nvSpPr>
        <p:spPr>
          <a:xfrm>
            <a:off x="8331914" y="3861048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6863278" y="5853227"/>
            <a:ext cx="19117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9" name="Прямоугольник 88"/>
          <p:cNvSpPr/>
          <p:nvPr/>
        </p:nvSpPr>
        <p:spPr>
          <a:xfrm>
            <a:off x="817368" y="509167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0" name="Прямоугольник 89"/>
          <p:cNvSpPr/>
          <p:nvPr/>
        </p:nvSpPr>
        <p:spPr>
          <a:xfrm>
            <a:off x="1388872" y="509167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1" name="Прямоугольник 90"/>
          <p:cNvSpPr/>
          <p:nvPr/>
        </p:nvSpPr>
        <p:spPr>
          <a:xfrm>
            <a:off x="2103252" y="509167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" name="Прямоугольник 91"/>
          <p:cNvSpPr/>
          <p:nvPr/>
        </p:nvSpPr>
        <p:spPr>
          <a:xfrm>
            <a:off x="2674756" y="509167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3" name="Прямоугольник 92"/>
          <p:cNvSpPr/>
          <p:nvPr/>
        </p:nvSpPr>
        <p:spPr>
          <a:xfrm>
            <a:off x="3317698" y="509167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4" name="Прямоугольник 93"/>
          <p:cNvSpPr/>
          <p:nvPr/>
        </p:nvSpPr>
        <p:spPr>
          <a:xfrm>
            <a:off x="3960640" y="509167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5" name="Прямоугольник 94"/>
          <p:cNvSpPr/>
          <p:nvPr/>
        </p:nvSpPr>
        <p:spPr>
          <a:xfrm>
            <a:off x="4603582" y="509167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6" name="Прямоугольник 95"/>
          <p:cNvSpPr/>
          <p:nvPr/>
        </p:nvSpPr>
        <p:spPr>
          <a:xfrm>
            <a:off x="817368" y="508520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7" name="Прямоугольник 96"/>
          <p:cNvSpPr/>
          <p:nvPr/>
        </p:nvSpPr>
        <p:spPr>
          <a:xfrm>
            <a:off x="1388872" y="508520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8" name="Прямоугольник 97"/>
          <p:cNvSpPr/>
          <p:nvPr/>
        </p:nvSpPr>
        <p:spPr>
          <a:xfrm>
            <a:off x="2103252" y="508520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9" name="Прямоугольник 98"/>
          <p:cNvSpPr/>
          <p:nvPr/>
        </p:nvSpPr>
        <p:spPr>
          <a:xfrm>
            <a:off x="2674756" y="508520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0" name="Прямоугольник 99"/>
          <p:cNvSpPr/>
          <p:nvPr/>
        </p:nvSpPr>
        <p:spPr>
          <a:xfrm>
            <a:off x="3317698" y="508520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1" name="Прямоугольник 100"/>
          <p:cNvSpPr/>
          <p:nvPr/>
        </p:nvSpPr>
        <p:spPr>
          <a:xfrm>
            <a:off x="3960640" y="508520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" name="Прямоугольник 101"/>
          <p:cNvSpPr/>
          <p:nvPr/>
        </p:nvSpPr>
        <p:spPr>
          <a:xfrm>
            <a:off x="4603582" y="508520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3" name="Прямоугольник 102"/>
          <p:cNvSpPr/>
          <p:nvPr/>
        </p:nvSpPr>
        <p:spPr>
          <a:xfrm>
            <a:off x="817368" y="509167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4" name="Прямоугольник 103"/>
          <p:cNvSpPr/>
          <p:nvPr/>
        </p:nvSpPr>
        <p:spPr>
          <a:xfrm>
            <a:off x="1388872" y="509167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5" name="Прямоугольник 104"/>
          <p:cNvSpPr/>
          <p:nvPr/>
        </p:nvSpPr>
        <p:spPr>
          <a:xfrm>
            <a:off x="2103252" y="509167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6" name="Прямоугольник 105"/>
          <p:cNvSpPr/>
          <p:nvPr/>
        </p:nvSpPr>
        <p:spPr>
          <a:xfrm>
            <a:off x="2674756" y="509167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7" name="Прямоугольник 106"/>
          <p:cNvSpPr/>
          <p:nvPr/>
        </p:nvSpPr>
        <p:spPr>
          <a:xfrm>
            <a:off x="3317698" y="509167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8" name="Прямоугольник 107"/>
          <p:cNvSpPr/>
          <p:nvPr/>
        </p:nvSpPr>
        <p:spPr>
          <a:xfrm>
            <a:off x="3960640" y="509167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9" name="Прямоугольник 108"/>
          <p:cNvSpPr/>
          <p:nvPr/>
        </p:nvSpPr>
        <p:spPr>
          <a:xfrm>
            <a:off x="4603582" y="509167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0" name="Прямоугольник 109"/>
          <p:cNvSpPr/>
          <p:nvPr/>
        </p:nvSpPr>
        <p:spPr>
          <a:xfrm>
            <a:off x="817368" y="508520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1" name="Прямоугольник 110"/>
          <p:cNvSpPr/>
          <p:nvPr/>
        </p:nvSpPr>
        <p:spPr>
          <a:xfrm>
            <a:off x="1388872" y="508520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2" name="Прямоугольник 111"/>
          <p:cNvSpPr/>
          <p:nvPr/>
        </p:nvSpPr>
        <p:spPr>
          <a:xfrm>
            <a:off x="2103252" y="508520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3" name="Прямоугольник 112"/>
          <p:cNvSpPr/>
          <p:nvPr/>
        </p:nvSpPr>
        <p:spPr>
          <a:xfrm>
            <a:off x="2674756" y="508520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4" name="Прямоугольник 113"/>
          <p:cNvSpPr/>
          <p:nvPr/>
        </p:nvSpPr>
        <p:spPr>
          <a:xfrm>
            <a:off x="3317698" y="508520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5" name="Прямоугольник 114"/>
          <p:cNvSpPr/>
          <p:nvPr/>
        </p:nvSpPr>
        <p:spPr>
          <a:xfrm>
            <a:off x="3960640" y="508520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6" name="Прямоугольник 115"/>
          <p:cNvSpPr/>
          <p:nvPr/>
        </p:nvSpPr>
        <p:spPr>
          <a:xfrm>
            <a:off x="4603582" y="508520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7" name="Прямоугольник 116"/>
          <p:cNvSpPr/>
          <p:nvPr/>
        </p:nvSpPr>
        <p:spPr>
          <a:xfrm>
            <a:off x="5234881" y="509167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8" name="Прямоугольник 117"/>
          <p:cNvSpPr/>
          <p:nvPr/>
        </p:nvSpPr>
        <p:spPr>
          <a:xfrm>
            <a:off x="5823463" y="5085184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9" name="Прямоугольник 118"/>
          <p:cNvSpPr/>
          <p:nvPr/>
        </p:nvSpPr>
        <p:spPr>
          <a:xfrm>
            <a:off x="5234881" y="509167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0" name="Прямоугольник 119"/>
          <p:cNvSpPr/>
          <p:nvPr/>
        </p:nvSpPr>
        <p:spPr>
          <a:xfrm>
            <a:off x="5823463" y="5085184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1" name="Прямоугольник 120"/>
          <p:cNvSpPr/>
          <p:nvPr/>
        </p:nvSpPr>
        <p:spPr>
          <a:xfrm>
            <a:off x="6412870" y="5085184"/>
            <a:ext cx="83391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2" name="Прямоугольник 121"/>
          <p:cNvSpPr/>
          <p:nvPr/>
        </p:nvSpPr>
        <p:spPr>
          <a:xfrm>
            <a:off x="6412870" y="5085184"/>
            <a:ext cx="83391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3" name="Прямоугольник 122"/>
          <p:cNvSpPr/>
          <p:nvPr/>
        </p:nvSpPr>
        <p:spPr>
          <a:xfrm>
            <a:off x="179512" y="5085184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0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4" name="Прямоугольник 123"/>
          <p:cNvSpPr/>
          <p:nvPr/>
        </p:nvSpPr>
        <p:spPr>
          <a:xfrm>
            <a:off x="179512" y="5098102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0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86775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1.96532E-6 L 0.13837 -0.0069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10" y="-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2.65896E-6 L -0.13177 2.65896E-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59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1.44509E-6 L 0.13299 -0.00486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649" y="-2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1.7341E-6 L 0.10677 0.00254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330" y="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2.36994E-6 L -0.12621 0.00185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319" y="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3.93064E-6 L 0.1125 -0.0074 " pathEditMode="relative" rAng="0" ptsTypes="AA">
                                      <p:cBhvr>
                                        <p:cTn id="55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625" y="-3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0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1.7341E-6 L -0.13142 -0.00809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580" y="-4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0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2.36994E-6 L 0.09792 0.00185 " pathEditMode="relative" rAng="0" ptsTypes="AA">
                                      <p:cBhvr>
                                        <p:cTn id="77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96" y="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000"/>
                            </p:stCondLst>
                            <p:childTnLst>
                              <p:par>
                                <p:cTn id="7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5.78035E-7 L -0.13003 0.00069 " pathEditMode="relative" rAng="0" ptsTypes="AA">
                                      <p:cBhvr>
                                        <p:cTn id="88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510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2000"/>
                            </p:stCondLst>
                            <p:childTnLst>
                              <p:par>
                                <p:cTn id="9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1" grpId="0" animBg="1"/>
      <p:bldP spid="32" grpId="0" animBg="1"/>
      <p:bldP spid="35" grpId="0" animBg="1"/>
      <p:bldP spid="36" grpId="0"/>
      <p:bldP spid="37" grpId="0"/>
      <p:bldP spid="38" grpId="0"/>
      <p:bldP spid="71" grpId="0"/>
      <p:bldP spid="71" grpId="1"/>
      <p:bldP spid="75" grpId="0"/>
      <p:bldP spid="76" grpId="0"/>
      <p:bldP spid="77" grpId="0"/>
      <p:bldP spid="30" grpId="0" animBg="1"/>
      <p:bldP spid="79" grpId="0" animBg="1"/>
      <p:bldP spid="80" grpId="0"/>
      <p:bldP spid="80" grpId="1"/>
      <p:bldP spid="81" grpId="0"/>
      <p:bldP spid="81" grpId="1"/>
      <p:bldP spid="82" grpId="0"/>
      <p:bldP spid="82" grpId="1"/>
      <p:bldP spid="83" grpId="0"/>
      <p:bldP spid="83" grpId="1"/>
      <p:bldP spid="84" grpId="0"/>
      <p:bldP spid="84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638577" y="3247555"/>
            <a:ext cx="568369" cy="557350"/>
          </a:xfrm>
          <a:prstGeom prst="rect">
            <a:avLst/>
          </a:prstGeom>
          <a:ln w="28575">
            <a:prstDash val="soli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396402" y="2690206"/>
            <a:ext cx="568369" cy="557350"/>
          </a:xfrm>
          <a:prstGeom prst="rect">
            <a:avLst/>
          </a:prstGeom>
          <a:ln w="28575">
            <a:prstDash val="soli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828033" y="2690206"/>
            <a:ext cx="568369" cy="557350"/>
          </a:xfrm>
          <a:prstGeom prst="rect">
            <a:avLst/>
          </a:prstGeom>
          <a:ln w="28575">
            <a:prstDash val="soli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112217" y="2132856"/>
            <a:ext cx="568369" cy="557350"/>
          </a:xfrm>
          <a:prstGeom prst="rect">
            <a:avLst/>
          </a:prstGeom>
          <a:ln w="28575">
            <a:prstDash val="soli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206946" y="3247555"/>
            <a:ext cx="568369" cy="557350"/>
          </a:xfrm>
          <a:prstGeom prst="rect">
            <a:avLst/>
          </a:prstGeom>
          <a:ln w="28575">
            <a:prstDash val="soli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0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775315" y="3247555"/>
            <a:ext cx="568369" cy="557350"/>
          </a:xfrm>
          <a:prstGeom prst="rect">
            <a:avLst/>
          </a:prstGeom>
          <a:ln w="28575">
            <a:prstDash val="soli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54392" y="3804904"/>
            <a:ext cx="568369" cy="557350"/>
          </a:xfrm>
          <a:prstGeom prst="rect">
            <a:avLst/>
          </a:prstGeom>
          <a:ln w="28575">
            <a:prstDash val="soli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922761" y="3804904"/>
            <a:ext cx="568369" cy="557350"/>
          </a:xfrm>
          <a:prstGeom prst="rect">
            <a:avLst/>
          </a:prstGeom>
          <a:ln w="28575">
            <a:prstDash val="soli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491130" y="3804904"/>
            <a:ext cx="568369" cy="557350"/>
          </a:xfrm>
          <a:prstGeom prst="rect">
            <a:avLst/>
          </a:prstGeom>
          <a:ln w="28575">
            <a:prstDash val="soli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2059499" y="3804904"/>
            <a:ext cx="568369" cy="557350"/>
          </a:xfrm>
          <a:prstGeom prst="rect">
            <a:avLst/>
          </a:prstGeom>
          <a:ln w="28575">
            <a:prstDash val="soli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7" name="Группа 26"/>
          <p:cNvGrpSpPr/>
          <p:nvPr/>
        </p:nvGrpSpPr>
        <p:grpSpPr>
          <a:xfrm>
            <a:off x="1000100" y="4365104"/>
            <a:ext cx="642942" cy="642942"/>
            <a:chOff x="1000100" y="4572008"/>
            <a:chExt cx="642942" cy="642942"/>
          </a:xfrm>
        </p:grpSpPr>
        <p:sp>
          <p:nvSpPr>
            <p:cNvPr id="25" name="Овал 24"/>
            <p:cNvSpPr/>
            <p:nvPr/>
          </p:nvSpPr>
          <p:spPr>
            <a:xfrm>
              <a:off x="1000100" y="4572008"/>
              <a:ext cx="642942" cy="642942"/>
            </a:xfrm>
            <a:prstGeom prst="ellipse">
              <a:avLst/>
            </a:prstGeom>
            <a:noFill/>
            <a:ln>
              <a:solidFill>
                <a:srgbClr val="0070C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80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142976" y="4610409"/>
              <a:ext cx="42862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7</a:t>
              </a:r>
              <a:endPara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8" name="Группа 47"/>
          <p:cNvGrpSpPr/>
          <p:nvPr/>
        </p:nvGrpSpPr>
        <p:grpSpPr>
          <a:xfrm>
            <a:off x="4001066" y="4365104"/>
            <a:ext cx="642942" cy="642942"/>
            <a:chOff x="1000100" y="4572008"/>
            <a:chExt cx="642942" cy="642942"/>
          </a:xfrm>
        </p:grpSpPr>
        <p:sp>
          <p:nvSpPr>
            <p:cNvPr id="49" name="Овал 48"/>
            <p:cNvSpPr/>
            <p:nvPr/>
          </p:nvSpPr>
          <p:spPr>
            <a:xfrm>
              <a:off x="1000100" y="4572008"/>
              <a:ext cx="642942" cy="642942"/>
            </a:xfrm>
            <a:prstGeom prst="ellipse">
              <a:avLst/>
            </a:prstGeom>
            <a:noFill/>
            <a:ln>
              <a:solidFill>
                <a:srgbClr val="0070C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80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1142976" y="4610409"/>
              <a:ext cx="42862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6</a:t>
              </a:r>
              <a:endPara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51" name="Группа 50"/>
          <p:cNvGrpSpPr/>
          <p:nvPr/>
        </p:nvGrpSpPr>
        <p:grpSpPr>
          <a:xfrm>
            <a:off x="6809378" y="4365104"/>
            <a:ext cx="642942" cy="642942"/>
            <a:chOff x="1000100" y="4572008"/>
            <a:chExt cx="642942" cy="642942"/>
          </a:xfrm>
        </p:grpSpPr>
        <p:sp>
          <p:nvSpPr>
            <p:cNvPr id="52" name="Овал 51"/>
            <p:cNvSpPr/>
            <p:nvPr/>
          </p:nvSpPr>
          <p:spPr>
            <a:xfrm>
              <a:off x="1000100" y="4572008"/>
              <a:ext cx="642942" cy="642942"/>
            </a:xfrm>
            <a:prstGeom prst="ellipse">
              <a:avLst/>
            </a:prstGeom>
            <a:noFill/>
            <a:ln>
              <a:solidFill>
                <a:srgbClr val="0070C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80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1142976" y="4610409"/>
              <a:ext cx="42862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9</a:t>
              </a:r>
              <a:endPara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55" name="Прямоугольник 54"/>
          <p:cNvSpPr/>
          <p:nvPr/>
        </p:nvSpPr>
        <p:spPr>
          <a:xfrm>
            <a:off x="3446805" y="3807754"/>
            <a:ext cx="568369" cy="557350"/>
          </a:xfrm>
          <a:prstGeom prst="rect">
            <a:avLst/>
          </a:prstGeom>
          <a:ln w="28575">
            <a:prstDash val="soli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4204630" y="3250405"/>
            <a:ext cx="568369" cy="557350"/>
          </a:xfrm>
          <a:prstGeom prst="rect">
            <a:avLst/>
          </a:prstGeom>
          <a:ln w="28575">
            <a:prstDash val="soli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0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3636261" y="3250405"/>
            <a:ext cx="568369" cy="557350"/>
          </a:xfrm>
          <a:prstGeom prst="rect">
            <a:avLst/>
          </a:prstGeom>
          <a:ln w="28575">
            <a:prstDash val="soli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3920445" y="2693055"/>
            <a:ext cx="568369" cy="557350"/>
          </a:xfrm>
          <a:prstGeom prst="rect">
            <a:avLst/>
          </a:prstGeom>
          <a:ln w="28575">
            <a:prstDash val="soli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4015174" y="3807754"/>
            <a:ext cx="568369" cy="557350"/>
          </a:xfrm>
          <a:prstGeom prst="rect">
            <a:avLst/>
          </a:prstGeom>
          <a:ln w="28575">
            <a:prstDash val="soli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4583543" y="3807754"/>
            <a:ext cx="568369" cy="557350"/>
          </a:xfrm>
          <a:prstGeom prst="rect">
            <a:avLst/>
          </a:prstGeom>
          <a:ln w="28575">
            <a:prstDash val="soli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Прямоугольник 65"/>
          <p:cNvSpPr/>
          <p:nvPr/>
        </p:nvSpPr>
        <p:spPr>
          <a:xfrm>
            <a:off x="6399133" y="3247555"/>
            <a:ext cx="568369" cy="557350"/>
          </a:xfrm>
          <a:prstGeom prst="rect">
            <a:avLst/>
          </a:prstGeom>
          <a:ln w="28575">
            <a:prstDash val="soli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7156958" y="2690206"/>
            <a:ext cx="568369" cy="557350"/>
          </a:xfrm>
          <a:prstGeom prst="rect">
            <a:avLst/>
          </a:prstGeom>
          <a:ln w="28575">
            <a:prstDash val="soli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8" name="Прямоугольник 67"/>
          <p:cNvSpPr/>
          <p:nvPr/>
        </p:nvSpPr>
        <p:spPr>
          <a:xfrm>
            <a:off x="6588589" y="2690206"/>
            <a:ext cx="568369" cy="557350"/>
          </a:xfrm>
          <a:prstGeom prst="rect">
            <a:avLst/>
          </a:prstGeom>
          <a:ln w="28575">
            <a:prstDash val="soli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0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9" name="Прямоугольник 68"/>
          <p:cNvSpPr/>
          <p:nvPr/>
        </p:nvSpPr>
        <p:spPr>
          <a:xfrm>
            <a:off x="6872773" y="2132856"/>
            <a:ext cx="568369" cy="557350"/>
          </a:xfrm>
          <a:prstGeom prst="rect">
            <a:avLst/>
          </a:prstGeom>
          <a:ln w="28575">
            <a:prstDash val="soli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6967502" y="3247555"/>
            <a:ext cx="568369" cy="557350"/>
          </a:xfrm>
          <a:prstGeom prst="rect">
            <a:avLst/>
          </a:prstGeom>
          <a:ln w="28575">
            <a:prstDash val="soli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1" name="Прямоугольник 70"/>
          <p:cNvSpPr/>
          <p:nvPr/>
        </p:nvSpPr>
        <p:spPr>
          <a:xfrm>
            <a:off x="7535871" y="3247555"/>
            <a:ext cx="568369" cy="557350"/>
          </a:xfrm>
          <a:prstGeom prst="rect">
            <a:avLst/>
          </a:prstGeom>
          <a:ln w="28575">
            <a:prstDash val="soli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2" name="Прямоугольник 71"/>
          <p:cNvSpPr/>
          <p:nvPr/>
        </p:nvSpPr>
        <p:spPr>
          <a:xfrm>
            <a:off x="6114948" y="3804904"/>
            <a:ext cx="568369" cy="557350"/>
          </a:xfrm>
          <a:prstGeom prst="rect">
            <a:avLst/>
          </a:prstGeom>
          <a:ln w="28575">
            <a:prstDash val="soli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" name="Прямоугольник 72"/>
          <p:cNvSpPr/>
          <p:nvPr/>
        </p:nvSpPr>
        <p:spPr>
          <a:xfrm>
            <a:off x="6683317" y="3804904"/>
            <a:ext cx="568369" cy="557350"/>
          </a:xfrm>
          <a:prstGeom prst="rect">
            <a:avLst/>
          </a:prstGeom>
          <a:ln w="28575">
            <a:prstDash val="soli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4" name="Прямоугольник 73"/>
          <p:cNvSpPr/>
          <p:nvPr/>
        </p:nvSpPr>
        <p:spPr>
          <a:xfrm>
            <a:off x="7251686" y="3804904"/>
            <a:ext cx="568369" cy="557350"/>
          </a:xfrm>
          <a:prstGeom prst="rect">
            <a:avLst/>
          </a:prstGeom>
          <a:ln w="28575">
            <a:prstDash val="soli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5" name="Прямоугольник 74"/>
          <p:cNvSpPr/>
          <p:nvPr/>
        </p:nvSpPr>
        <p:spPr>
          <a:xfrm>
            <a:off x="7820055" y="3804904"/>
            <a:ext cx="568369" cy="557350"/>
          </a:xfrm>
          <a:prstGeom prst="rect">
            <a:avLst/>
          </a:prstGeom>
          <a:ln w="28575">
            <a:prstDash val="soli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9512" y="692696"/>
            <a:ext cx="87849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Как пройти по клеткам пирамиды и набрать заданную сумму?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32-конечная звезда 1"/>
          <p:cNvSpPr/>
          <p:nvPr/>
        </p:nvSpPr>
        <p:spPr>
          <a:xfrm>
            <a:off x="1155455" y="2132856"/>
            <a:ext cx="481894" cy="481894"/>
          </a:xfrm>
          <a:prstGeom prst="star32">
            <a:avLst>
              <a:gd name="adj" fmla="val 11790"/>
            </a:avLst>
          </a:prstGeom>
          <a:solidFill>
            <a:srgbClr val="FFFFFF">
              <a:alpha val="30196"/>
            </a:srgbClr>
          </a:solidFill>
          <a:ln>
            <a:solidFill>
              <a:srgbClr val="0070C0">
                <a:alpha val="30196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32-конечная звезда 38"/>
          <p:cNvSpPr/>
          <p:nvPr/>
        </p:nvSpPr>
        <p:spPr>
          <a:xfrm>
            <a:off x="842478" y="2765661"/>
            <a:ext cx="481894" cy="481894"/>
          </a:xfrm>
          <a:prstGeom prst="star32">
            <a:avLst>
              <a:gd name="adj" fmla="val 11790"/>
            </a:avLst>
          </a:prstGeom>
          <a:solidFill>
            <a:srgbClr val="FFFFFF">
              <a:alpha val="30196"/>
            </a:srgbClr>
          </a:solidFill>
          <a:ln>
            <a:solidFill>
              <a:srgbClr val="0070C0">
                <a:alpha val="30196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32-конечная звезда 39"/>
          <p:cNvSpPr/>
          <p:nvPr/>
        </p:nvSpPr>
        <p:spPr>
          <a:xfrm>
            <a:off x="1246430" y="3266920"/>
            <a:ext cx="481894" cy="481894"/>
          </a:xfrm>
          <a:prstGeom prst="star32">
            <a:avLst>
              <a:gd name="adj" fmla="val 11790"/>
            </a:avLst>
          </a:prstGeom>
          <a:solidFill>
            <a:srgbClr val="FFFFFF">
              <a:alpha val="30196"/>
            </a:srgbClr>
          </a:solidFill>
          <a:ln>
            <a:solidFill>
              <a:srgbClr val="0070C0">
                <a:alpha val="30196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32-конечная звезда 40"/>
          <p:cNvSpPr/>
          <p:nvPr/>
        </p:nvSpPr>
        <p:spPr>
          <a:xfrm>
            <a:off x="965999" y="3880360"/>
            <a:ext cx="481894" cy="481894"/>
          </a:xfrm>
          <a:prstGeom prst="star32">
            <a:avLst>
              <a:gd name="adj" fmla="val 11790"/>
            </a:avLst>
          </a:prstGeom>
          <a:solidFill>
            <a:srgbClr val="FFFFFF">
              <a:alpha val="29804"/>
            </a:srgbClr>
          </a:solidFill>
          <a:ln>
            <a:solidFill>
              <a:srgbClr val="0070C0">
                <a:alpha val="30196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32-конечная звезда 41"/>
          <p:cNvSpPr/>
          <p:nvPr/>
        </p:nvSpPr>
        <p:spPr>
          <a:xfrm>
            <a:off x="2819804" y="5877272"/>
            <a:ext cx="481894" cy="481894"/>
          </a:xfrm>
          <a:prstGeom prst="star32">
            <a:avLst>
              <a:gd name="adj" fmla="val 11790"/>
            </a:avLst>
          </a:prstGeom>
          <a:solidFill>
            <a:srgbClr val="FFFFFF">
              <a:alpha val="30196"/>
            </a:srgbClr>
          </a:solidFill>
          <a:ln>
            <a:solidFill>
              <a:srgbClr val="0070C0">
                <a:alpha val="30196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32-конечная звезда 42"/>
          <p:cNvSpPr/>
          <p:nvPr/>
        </p:nvSpPr>
        <p:spPr>
          <a:xfrm>
            <a:off x="3479877" y="5877272"/>
            <a:ext cx="481894" cy="481894"/>
          </a:xfrm>
          <a:prstGeom prst="star32">
            <a:avLst>
              <a:gd name="adj" fmla="val 11790"/>
            </a:avLst>
          </a:prstGeom>
          <a:solidFill>
            <a:srgbClr val="FFFFFF">
              <a:alpha val="30196"/>
            </a:srgbClr>
          </a:solidFill>
          <a:ln>
            <a:solidFill>
              <a:srgbClr val="0070C0">
                <a:alpha val="30196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32-конечная звезда 43"/>
          <p:cNvSpPr/>
          <p:nvPr/>
        </p:nvSpPr>
        <p:spPr>
          <a:xfrm>
            <a:off x="4139950" y="5877272"/>
            <a:ext cx="481894" cy="481894"/>
          </a:xfrm>
          <a:prstGeom prst="star32">
            <a:avLst>
              <a:gd name="adj" fmla="val 11790"/>
            </a:avLst>
          </a:prstGeom>
          <a:solidFill>
            <a:srgbClr val="FFFFFF">
              <a:alpha val="30196"/>
            </a:srgbClr>
          </a:solidFill>
          <a:ln>
            <a:solidFill>
              <a:srgbClr val="0070C0">
                <a:alpha val="30196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32-конечная звезда 44"/>
          <p:cNvSpPr/>
          <p:nvPr/>
        </p:nvSpPr>
        <p:spPr>
          <a:xfrm>
            <a:off x="4800023" y="5877272"/>
            <a:ext cx="481894" cy="481894"/>
          </a:xfrm>
          <a:prstGeom prst="star32">
            <a:avLst>
              <a:gd name="adj" fmla="val 11790"/>
            </a:avLst>
          </a:prstGeom>
          <a:solidFill>
            <a:srgbClr val="FFFFFF">
              <a:alpha val="30196"/>
            </a:srgbClr>
          </a:solidFill>
          <a:ln>
            <a:solidFill>
              <a:srgbClr val="0070C0">
                <a:alpha val="30196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32-конечная звезда 45"/>
          <p:cNvSpPr/>
          <p:nvPr/>
        </p:nvSpPr>
        <p:spPr>
          <a:xfrm>
            <a:off x="5460096" y="5877272"/>
            <a:ext cx="481894" cy="481894"/>
          </a:xfrm>
          <a:prstGeom prst="star32">
            <a:avLst>
              <a:gd name="adj" fmla="val 11790"/>
            </a:avLst>
          </a:prstGeom>
          <a:solidFill>
            <a:srgbClr val="FFFFFF">
              <a:alpha val="30196"/>
            </a:srgbClr>
          </a:solidFill>
          <a:ln>
            <a:solidFill>
              <a:srgbClr val="0070C0">
                <a:alpha val="30196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32-конечная звезда 46"/>
          <p:cNvSpPr/>
          <p:nvPr/>
        </p:nvSpPr>
        <p:spPr>
          <a:xfrm>
            <a:off x="6120169" y="5877272"/>
            <a:ext cx="481894" cy="481894"/>
          </a:xfrm>
          <a:prstGeom prst="star32">
            <a:avLst>
              <a:gd name="adj" fmla="val 11790"/>
            </a:avLst>
          </a:prstGeom>
          <a:solidFill>
            <a:srgbClr val="FFFFFF">
              <a:alpha val="30196"/>
            </a:srgbClr>
          </a:solidFill>
          <a:ln>
            <a:solidFill>
              <a:srgbClr val="0070C0">
                <a:alpha val="30196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32-конечная звезда 53"/>
          <p:cNvSpPr/>
          <p:nvPr/>
        </p:nvSpPr>
        <p:spPr>
          <a:xfrm>
            <a:off x="6780242" y="5877272"/>
            <a:ext cx="481894" cy="481894"/>
          </a:xfrm>
          <a:prstGeom prst="star32">
            <a:avLst>
              <a:gd name="adj" fmla="val 11790"/>
            </a:avLst>
          </a:prstGeom>
          <a:solidFill>
            <a:srgbClr val="FFFFFF">
              <a:alpha val="30196"/>
            </a:srgbClr>
          </a:solidFill>
          <a:ln>
            <a:solidFill>
              <a:srgbClr val="0070C0">
                <a:alpha val="30196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32-конечная звезда 60"/>
          <p:cNvSpPr/>
          <p:nvPr/>
        </p:nvSpPr>
        <p:spPr>
          <a:xfrm>
            <a:off x="7440315" y="5877272"/>
            <a:ext cx="481894" cy="481894"/>
          </a:xfrm>
          <a:prstGeom prst="star32">
            <a:avLst>
              <a:gd name="adj" fmla="val 11790"/>
            </a:avLst>
          </a:prstGeom>
          <a:solidFill>
            <a:srgbClr val="FFFFFF">
              <a:alpha val="30196"/>
            </a:srgbClr>
          </a:solidFill>
          <a:ln>
            <a:solidFill>
              <a:srgbClr val="0070C0">
                <a:alpha val="30196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32-конечная звезда 61"/>
          <p:cNvSpPr/>
          <p:nvPr/>
        </p:nvSpPr>
        <p:spPr>
          <a:xfrm>
            <a:off x="8100392" y="5877272"/>
            <a:ext cx="481894" cy="481894"/>
          </a:xfrm>
          <a:prstGeom prst="star32">
            <a:avLst>
              <a:gd name="adj" fmla="val 11790"/>
            </a:avLst>
          </a:prstGeom>
          <a:solidFill>
            <a:srgbClr val="FFFFFF">
              <a:alpha val="30196"/>
            </a:srgbClr>
          </a:solidFill>
          <a:ln>
            <a:solidFill>
              <a:srgbClr val="0070C0">
                <a:alpha val="30196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592663" y="1556265"/>
            <a:ext cx="17510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Образец: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32-конечная звезда 62"/>
          <p:cNvSpPr/>
          <p:nvPr/>
        </p:nvSpPr>
        <p:spPr>
          <a:xfrm>
            <a:off x="179512" y="5877272"/>
            <a:ext cx="481894" cy="481894"/>
          </a:xfrm>
          <a:prstGeom prst="star32">
            <a:avLst>
              <a:gd name="adj" fmla="val 11790"/>
            </a:avLst>
          </a:prstGeom>
          <a:solidFill>
            <a:srgbClr val="FFFFFF">
              <a:alpha val="30196"/>
            </a:srgbClr>
          </a:solidFill>
          <a:ln>
            <a:solidFill>
              <a:srgbClr val="0070C0">
                <a:alpha val="30196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32-конечная звезда 63"/>
          <p:cNvSpPr/>
          <p:nvPr/>
        </p:nvSpPr>
        <p:spPr>
          <a:xfrm>
            <a:off x="839585" y="5877272"/>
            <a:ext cx="481894" cy="481894"/>
          </a:xfrm>
          <a:prstGeom prst="star32">
            <a:avLst>
              <a:gd name="adj" fmla="val 11790"/>
            </a:avLst>
          </a:prstGeom>
          <a:solidFill>
            <a:srgbClr val="FFFFFF">
              <a:alpha val="30196"/>
            </a:srgbClr>
          </a:solidFill>
          <a:ln>
            <a:solidFill>
              <a:srgbClr val="0070C0">
                <a:alpha val="30196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32-конечная звезда 64"/>
          <p:cNvSpPr/>
          <p:nvPr/>
        </p:nvSpPr>
        <p:spPr>
          <a:xfrm>
            <a:off x="1499658" y="5877272"/>
            <a:ext cx="481894" cy="481894"/>
          </a:xfrm>
          <a:prstGeom prst="star32">
            <a:avLst>
              <a:gd name="adj" fmla="val 11790"/>
            </a:avLst>
          </a:prstGeom>
          <a:solidFill>
            <a:srgbClr val="FFFFFF">
              <a:alpha val="30196"/>
            </a:srgbClr>
          </a:solidFill>
          <a:ln>
            <a:solidFill>
              <a:srgbClr val="0070C0">
                <a:alpha val="30196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" name="32-конечная звезда 75"/>
          <p:cNvSpPr/>
          <p:nvPr/>
        </p:nvSpPr>
        <p:spPr>
          <a:xfrm>
            <a:off x="2159731" y="5877272"/>
            <a:ext cx="481894" cy="481894"/>
          </a:xfrm>
          <a:prstGeom prst="star32">
            <a:avLst>
              <a:gd name="adj" fmla="val 11790"/>
            </a:avLst>
          </a:prstGeom>
          <a:solidFill>
            <a:srgbClr val="FFFFFF">
              <a:alpha val="30196"/>
            </a:srgbClr>
          </a:solidFill>
          <a:ln>
            <a:solidFill>
              <a:srgbClr val="0070C0">
                <a:alpha val="30196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7" name="Прямоугольник 76"/>
          <p:cNvSpPr/>
          <p:nvPr/>
        </p:nvSpPr>
        <p:spPr>
          <a:xfrm>
            <a:off x="251520" y="4926725"/>
            <a:ext cx="871296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Для этого презентацию надо перевести в режим редактирования.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3060751" y="1787097"/>
            <a:ext cx="0" cy="3370095"/>
          </a:xfrm>
          <a:prstGeom prst="line">
            <a:avLst/>
          </a:prstGeom>
          <a:ln w="28575"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Прямоугольник 77"/>
          <p:cNvSpPr/>
          <p:nvPr/>
        </p:nvSpPr>
        <p:spPr>
          <a:xfrm>
            <a:off x="145694" y="44624"/>
            <a:ext cx="47863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</a:rPr>
              <a:t>Урок 68. Решение задач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79" name="Прямоугольник 78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="" xmlns:p14="http://schemas.microsoft.com/office/powerpoint/2010/main" val="2491857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638577" y="3247555"/>
            <a:ext cx="568369" cy="557350"/>
          </a:xfrm>
          <a:prstGeom prst="rect">
            <a:avLst/>
          </a:prstGeom>
          <a:ln w="28575">
            <a:prstDash val="soli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396402" y="2690206"/>
            <a:ext cx="568369" cy="557350"/>
          </a:xfrm>
          <a:prstGeom prst="rect">
            <a:avLst/>
          </a:prstGeom>
          <a:ln w="28575">
            <a:prstDash val="soli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828033" y="2690206"/>
            <a:ext cx="568369" cy="557350"/>
          </a:xfrm>
          <a:prstGeom prst="rect">
            <a:avLst/>
          </a:prstGeom>
          <a:ln w="28575">
            <a:prstDash val="soli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112217" y="2132856"/>
            <a:ext cx="568369" cy="557350"/>
          </a:xfrm>
          <a:prstGeom prst="rect">
            <a:avLst/>
          </a:prstGeom>
          <a:ln w="28575">
            <a:prstDash val="soli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206946" y="3247555"/>
            <a:ext cx="568369" cy="557350"/>
          </a:xfrm>
          <a:prstGeom prst="rect">
            <a:avLst/>
          </a:prstGeom>
          <a:ln w="28575">
            <a:prstDash val="soli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0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775315" y="3247555"/>
            <a:ext cx="568369" cy="557350"/>
          </a:xfrm>
          <a:prstGeom prst="rect">
            <a:avLst/>
          </a:prstGeom>
          <a:ln w="28575">
            <a:prstDash val="soli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54392" y="3804904"/>
            <a:ext cx="568369" cy="557350"/>
          </a:xfrm>
          <a:prstGeom prst="rect">
            <a:avLst/>
          </a:prstGeom>
          <a:ln w="28575">
            <a:prstDash val="soli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922761" y="3804904"/>
            <a:ext cx="568369" cy="557350"/>
          </a:xfrm>
          <a:prstGeom prst="rect">
            <a:avLst/>
          </a:prstGeom>
          <a:ln w="28575">
            <a:prstDash val="soli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491130" y="3804904"/>
            <a:ext cx="568369" cy="557350"/>
          </a:xfrm>
          <a:prstGeom prst="rect">
            <a:avLst/>
          </a:prstGeom>
          <a:ln w="28575">
            <a:prstDash val="soli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2059499" y="3804904"/>
            <a:ext cx="568369" cy="557350"/>
          </a:xfrm>
          <a:prstGeom prst="rect">
            <a:avLst/>
          </a:prstGeom>
          <a:ln w="28575">
            <a:prstDash val="soli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7" name="Группа 26"/>
          <p:cNvGrpSpPr/>
          <p:nvPr/>
        </p:nvGrpSpPr>
        <p:grpSpPr>
          <a:xfrm>
            <a:off x="1000100" y="4365104"/>
            <a:ext cx="642942" cy="642942"/>
            <a:chOff x="1000100" y="4572008"/>
            <a:chExt cx="642942" cy="642942"/>
          </a:xfrm>
        </p:grpSpPr>
        <p:sp>
          <p:nvSpPr>
            <p:cNvPr id="25" name="Овал 24"/>
            <p:cNvSpPr/>
            <p:nvPr/>
          </p:nvSpPr>
          <p:spPr>
            <a:xfrm>
              <a:off x="1000100" y="4572008"/>
              <a:ext cx="642942" cy="642942"/>
            </a:xfrm>
            <a:prstGeom prst="ellipse">
              <a:avLst/>
            </a:prstGeom>
            <a:noFill/>
            <a:ln>
              <a:solidFill>
                <a:srgbClr val="0070C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80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142976" y="4610409"/>
              <a:ext cx="42862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7</a:t>
              </a:r>
              <a:endPara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8" name="Группа 47"/>
          <p:cNvGrpSpPr/>
          <p:nvPr/>
        </p:nvGrpSpPr>
        <p:grpSpPr>
          <a:xfrm>
            <a:off x="4001066" y="4365104"/>
            <a:ext cx="642942" cy="642942"/>
            <a:chOff x="1000100" y="4572008"/>
            <a:chExt cx="642942" cy="642942"/>
          </a:xfrm>
        </p:grpSpPr>
        <p:sp>
          <p:nvSpPr>
            <p:cNvPr id="49" name="Овал 48"/>
            <p:cNvSpPr/>
            <p:nvPr/>
          </p:nvSpPr>
          <p:spPr>
            <a:xfrm>
              <a:off x="1000100" y="4572008"/>
              <a:ext cx="642942" cy="642942"/>
            </a:xfrm>
            <a:prstGeom prst="ellipse">
              <a:avLst/>
            </a:prstGeom>
            <a:noFill/>
            <a:ln>
              <a:solidFill>
                <a:srgbClr val="0070C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80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1142976" y="4610409"/>
              <a:ext cx="42862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6</a:t>
              </a:r>
              <a:endPara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51" name="Группа 50"/>
          <p:cNvGrpSpPr/>
          <p:nvPr/>
        </p:nvGrpSpPr>
        <p:grpSpPr>
          <a:xfrm>
            <a:off x="6809378" y="4365104"/>
            <a:ext cx="642942" cy="642942"/>
            <a:chOff x="1000100" y="4572008"/>
            <a:chExt cx="642942" cy="642942"/>
          </a:xfrm>
        </p:grpSpPr>
        <p:sp>
          <p:nvSpPr>
            <p:cNvPr id="52" name="Овал 51"/>
            <p:cNvSpPr/>
            <p:nvPr/>
          </p:nvSpPr>
          <p:spPr>
            <a:xfrm>
              <a:off x="1000100" y="4572008"/>
              <a:ext cx="642942" cy="642942"/>
            </a:xfrm>
            <a:prstGeom prst="ellipse">
              <a:avLst/>
            </a:prstGeom>
            <a:noFill/>
            <a:ln>
              <a:solidFill>
                <a:srgbClr val="0070C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80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1142976" y="4610409"/>
              <a:ext cx="42862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9</a:t>
              </a:r>
              <a:endPara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55" name="Прямоугольник 54"/>
          <p:cNvSpPr/>
          <p:nvPr/>
        </p:nvSpPr>
        <p:spPr>
          <a:xfrm>
            <a:off x="3446805" y="3807754"/>
            <a:ext cx="568369" cy="557350"/>
          </a:xfrm>
          <a:prstGeom prst="rect">
            <a:avLst/>
          </a:prstGeom>
          <a:ln w="28575">
            <a:prstDash val="soli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4204630" y="3250405"/>
            <a:ext cx="568369" cy="557350"/>
          </a:xfrm>
          <a:prstGeom prst="rect">
            <a:avLst/>
          </a:prstGeom>
          <a:ln w="28575">
            <a:prstDash val="soli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0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3636261" y="3250405"/>
            <a:ext cx="568369" cy="557350"/>
          </a:xfrm>
          <a:prstGeom prst="rect">
            <a:avLst/>
          </a:prstGeom>
          <a:ln w="28575">
            <a:prstDash val="soli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3920445" y="2693055"/>
            <a:ext cx="568369" cy="557350"/>
          </a:xfrm>
          <a:prstGeom prst="rect">
            <a:avLst/>
          </a:prstGeom>
          <a:ln w="28575">
            <a:prstDash val="soli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4015174" y="3807754"/>
            <a:ext cx="568369" cy="557350"/>
          </a:xfrm>
          <a:prstGeom prst="rect">
            <a:avLst/>
          </a:prstGeom>
          <a:ln w="28575">
            <a:prstDash val="soli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4583543" y="3807754"/>
            <a:ext cx="568369" cy="557350"/>
          </a:xfrm>
          <a:prstGeom prst="rect">
            <a:avLst/>
          </a:prstGeom>
          <a:ln w="28575">
            <a:prstDash val="soli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Прямоугольник 65"/>
          <p:cNvSpPr/>
          <p:nvPr/>
        </p:nvSpPr>
        <p:spPr>
          <a:xfrm>
            <a:off x="6399133" y="3247555"/>
            <a:ext cx="568369" cy="557350"/>
          </a:xfrm>
          <a:prstGeom prst="rect">
            <a:avLst/>
          </a:prstGeom>
          <a:ln w="28575">
            <a:prstDash val="soli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7156958" y="2690206"/>
            <a:ext cx="568369" cy="557350"/>
          </a:xfrm>
          <a:prstGeom prst="rect">
            <a:avLst/>
          </a:prstGeom>
          <a:ln w="28575">
            <a:prstDash val="soli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8" name="Прямоугольник 67"/>
          <p:cNvSpPr/>
          <p:nvPr/>
        </p:nvSpPr>
        <p:spPr>
          <a:xfrm>
            <a:off x="6588589" y="2690206"/>
            <a:ext cx="568369" cy="557350"/>
          </a:xfrm>
          <a:prstGeom prst="rect">
            <a:avLst/>
          </a:prstGeom>
          <a:ln w="28575">
            <a:prstDash val="soli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0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9" name="Прямоугольник 68"/>
          <p:cNvSpPr/>
          <p:nvPr/>
        </p:nvSpPr>
        <p:spPr>
          <a:xfrm>
            <a:off x="6872773" y="2132856"/>
            <a:ext cx="568369" cy="557350"/>
          </a:xfrm>
          <a:prstGeom prst="rect">
            <a:avLst/>
          </a:prstGeom>
          <a:ln w="28575">
            <a:prstDash val="soli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6967502" y="3247555"/>
            <a:ext cx="568369" cy="557350"/>
          </a:xfrm>
          <a:prstGeom prst="rect">
            <a:avLst/>
          </a:prstGeom>
          <a:ln w="28575">
            <a:prstDash val="soli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1" name="Прямоугольник 70"/>
          <p:cNvSpPr/>
          <p:nvPr/>
        </p:nvSpPr>
        <p:spPr>
          <a:xfrm>
            <a:off x="7535871" y="3247555"/>
            <a:ext cx="568369" cy="557350"/>
          </a:xfrm>
          <a:prstGeom prst="rect">
            <a:avLst/>
          </a:prstGeom>
          <a:ln w="28575">
            <a:prstDash val="soli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2" name="Прямоугольник 71"/>
          <p:cNvSpPr/>
          <p:nvPr/>
        </p:nvSpPr>
        <p:spPr>
          <a:xfrm>
            <a:off x="6114948" y="3804904"/>
            <a:ext cx="568369" cy="557350"/>
          </a:xfrm>
          <a:prstGeom prst="rect">
            <a:avLst/>
          </a:prstGeom>
          <a:ln w="28575">
            <a:prstDash val="soli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" name="Прямоугольник 72"/>
          <p:cNvSpPr/>
          <p:nvPr/>
        </p:nvSpPr>
        <p:spPr>
          <a:xfrm>
            <a:off x="6683317" y="3804904"/>
            <a:ext cx="568369" cy="557350"/>
          </a:xfrm>
          <a:prstGeom prst="rect">
            <a:avLst/>
          </a:prstGeom>
          <a:ln w="28575">
            <a:prstDash val="soli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4" name="Прямоугольник 73"/>
          <p:cNvSpPr/>
          <p:nvPr/>
        </p:nvSpPr>
        <p:spPr>
          <a:xfrm>
            <a:off x="7251686" y="3804904"/>
            <a:ext cx="568369" cy="557350"/>
          </a:xfrm>
          <a:prstGeom prst="rect">
            <a:avLst/>
          </a:prstGeom>
          <a:ln w="28575">
            <a:prstDash val="soli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5" name="Прямоугольник 74"/>
          <p:cNvSpPr/>
          <p:nvPr/>
        </p:nvSpPr>
        <p:spPr>
          <a:xfrm>
            <a:off x="7820055" y="3804904"/>
            <a:ext cx="568369" cy="557350"/>
          </a:xfrm>
          <a:prstGeom prst="rect">
            <a:avLst/>
          </a:prstGeom>
          <a:ln w="28575">
            <a:prstDash val="soli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9512" y="692696"/>
            <a:ext cx="87849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Как пройти по клеткам пирамиды и набрать заданную сумму?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32-конечная звезда 1"/>
          <p:cNvSpPr/>
          <p:nvPr/>
        </p:nvSpPr>
        <p:spPr>
          <a:xfrm>
            <a:off x="1155455" y="2132856"/>
            <a:ext cx="481894" cy="481894"/>
          </a:xfrm>
          <a:prstGeom prst="star32">
            <a:avLst>
              <a:gd name="adj" fmla="val 11790"/>
            </a:avLst>
          </a:prstGeom>
          <a:solidFill>
            <a:srgbClr val="FFFFFF">
              <a:alpha val="30196"/>
            </a:srgbClr>
          </a:solidFill>
          <a:ln>
            <a:solidFill>
              <a:srgbClr val="0070C0">
                <a:alpha val="30196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32-конечная звезда 38"/>
          <p:cNvSpPr/>
          <p:nvPr/>
        </p:nvSpPr>
        <p:spPr>
          <a:xfrm>
            <a:off x="842478" y="2765661"/>
            <a:ext cx="481894" cy="481894"/>
          </a:xfrm>
          <a:prstGeom prst="star32">
            <a:avLst>
              <a:gd name="adj" fmla="val 11790"/>
            </a:avLst>
          </a:prstGeom>
          <a:solidFill>
            <a:srgbClr val="FFFFFF">
              <a:alpha val="30196"/>
            </a:srgbClr>
          </a:solidFill>
          <a:ln>
            <a:solidFill>
              <a:srgbClr val="0070C0">
                <a:alpha val="30196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32-конечная звезда 39"/>
          <p:cNvSpPr/>
          <p:nvPr/>
        </p:nvSpPr>
        <p:spPr>
          <a:xfrm>
            <a:off x="1246430" y="3266920"/>
            <a:ext cx="481894" cy="481894"/>
          </a:xfrm>
          <a:prstGeom prst="star32">
            <a:avLst>
              <a:gd name="adj" fmla="val 11790"/>
            </a:avLst>
          </a:prstGeom>
          <a:solidFill>
            <a:srgbClr val="FFFFFF">
              <a:alpha val="30196"/>
            </a:srgbClr>
          </a:solidFill>
          <a:ln>
            <a:solidFill>
              <a:srgbClr val="0070C0">
                <a:alpha val="30196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32-конечная звезда 40"/>
          <p:cNvSpPr/>
          <p:nvPr/>
        </p:nvSpPr>
        <p:spPr>
          <a:xfrm>
            <a:off x="965999" y="3880360"/>
            <a:ext cx="481894" cy="481894"/>
          </a:xfrm>
          <a:prstGeom prst="star32">
            <a:avLst>
              <a:gd name="adj" fmla="val 11790"/>
            </a:avLst>
          </a:prstGeom>
          <a:solidFill>
            <a:srgbClr val="FFFFFF">
              <a:alpha val="29804"/>
            </a:srgbClr>
          </a:solidFill>
          <a:ln>
            <a:solidFill>
              <a:srgbClr val="0070C0">
                <a:alpha val="30196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32-конечная звезда 41"/>
          <p:cNvSpPr/>
          <p:nvPr/>
        </p:nvSpPr>
        <p:spPr>
          <a:xfrm>
            <a:off x="2819804" y="5877272"/>
            <a:ext cx="481894" cy="481894"/>
          </a:xfrm>
          <a:prstGeom prst="star32">
            <a:avLst>
              <a:gd name="adj" fmla="val 11790"/>
            </a:avLst>
          </a:prstGeom>
          <a:solidFill>
            <a:srgbClr val="FFFFFF">
              <a:alpha val="30196"/>
            </a:srgbClr>
          </a:solidFill>
          <a:ln>
            <a:solidFill>
              <a:srgbClr val="0070C0">
                <a:alpha val="30196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32-конечная звезда 42"/>
          <p:cNvSpPr/>
          <p:nvPr/>
        </p:nvSpPr>
        <p:spPr>
          <a:xfrm>
            <a:off x="3479877" y="5877272"/>
            <a:ext cx="481894" cy="481894"/>
          </a:xfrm>
          <a:prstGeom prst="star32">
            <a:avLst>
              <a:gd name="adj" fmla="val 11790"/>
            </a:avLst>
          </a:prstGeom>
          <a:solidFill>
            <a:srgbClr val="FFFFFF">
              <a:alpha val="30196"/>
            </a:srgbClr>
          </a:solidFill>
          <a:ln>
            <a:solidFill>
              <a:srgbClr val="0070C0">
                <a:alpha val="30196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32-конечная звезда 43"/>
          <p:cNvSpPr/>
          <p:nvPr/>
        </p:nvSpPr>
        <p:spPr>
          <a:xfrm>
            <a:off x="4139950" y="5877272"/>
            <a:ext cx="481894" cy="481894"/>
          </a:xfrm>
          <a:prstGeom prst="star32">
            <a:avLst>
              <a:gd name="adj" fmla="val 11790"/>
            </a:avLst>
          </a:prstGeom>
          <a:solidFill>
            <a:srgbClr val="FFFFFF">
              <a:alpha val="30196"/>
            </a:srgbClr>
          </a:solidFill>
          <a:ln>
            <a:solidFill>
              <a:srgbClr val="0070C0">
                <a:alpha val="30196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32-конечная звезда 44"/>
          <p:cNvSpPr/>
          <p:nvPr/>
        </p:nvSpPr>
        <p:spPr>
          <a:xfrm>
            <a:off x="4800023" y="5877272"/>
            <a:ext cx="481894" cy="481894"/>
          </a:xfrm>
          <a:prstGeom prst="star32">
            <a:avLst>
              <a:gd name="adj" fmla="val 11790"/>
            </a:avLst>
          </a:prstGeom>
          <a:solidFill>
            <a:srgbClr val="FFFFFF">
              <a:alpha val="30196"/>
            </a:srgbClr>
          </a:solidFill>
          <a:ln>
            <a:solidFill>
              <a:srgbClr val="0070C0">
                <a:alpha val="30196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32-конечная звезда 45"/>
          <p:cNvSpPr/>
          <p:nvPr/>
        </p:nvSpPr>
        <p:spPr>
          <a:xfrm>
            <a:off x="5460096" y="5877272"/>
            <a:ext cx="481894" cy="481894"/>
          </a:xfrm>
          <a:prstGeom prst="star32">
            <a:avLst>
              <a:gd name="adj" fmla="val 11790"/>
            </a:avLst>
          </a:prstGeom>
          <a:solidFill>
            <a:srgbClr val="FFFFFF">
              <a:alpha val="30196"/>
            </a:srgbClr>
          </a:solidFill>
          <a:ln>
            <a:solidFill>
              <a:srgbClr val="0070C0">
                <a:alpha val="30196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32-конечная звезда 46"/>
          <p:cNvSpPr/>
          <p:nvPr/>
        </p:nvSpPr>
        <p:spPr>
          <a:xfrm>
            <a:off x="6120169" y="5877272"/>
            <a:ext cx="481894" cy="481894"/>
          </a:xfrm>
          <a:prstGeom prst="star32">
            <a:avLst>
              <a:gd name="adj" fmla="val 11790"/>
            </a:avLst>
          </a:prstGeom>
          <a:solidFill>
            <a:srgbClr val="FFFFFF">
              <a:alpha val="30196"/>
            </a:srgbClr>
          </a:solidFill>
          <a:ln>
            <a:solidFill>
              <a:srgbClr val="0070C0">
                <a:alpha val="30196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32-конечная звезда 53"/>
          <p:cNvSpPr/>
          <p:nvPr/>
        </p:nvSpPr>
        <p:spPr>
          <a:xfrm>
            <a:off x="6780242" y="5877272"/>
            <a:ext cx="481894" cy="481894"/>
          </a:xfrm>
          <a:prstGeom prst="star32">
            <a:avLst>
              <a:gd name="adj" fmla="val 11790"/>
            </a:avLst>
          </a:prstGeom>
          <a:solidFill>
            <a:srgbClr val="FFFFFF">
              <a:alpha val="30196"/>
            </a:srgbClr>
          </a:solidFill>
          <a:ln>
            <a:solidFill>
              <a:srgbClr val="0070C0">
                <a:alpha val="30196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32-конечная звезда 60"/>
          <p:cNvSpPr/>
          <p:nvPr/>
        </p:nvSpPr>
        <p:spPr>
          <a:xfrm>
            <a:off x="7440315" y="5877272"/>
            <a:ext cx="481894" cy="481894"/>
          </a:xfrm>
          <a:prstGeom prst="star32">
            <a:avLst>
              <a:gd name="adj" fmla="val 11790"/>
            </a:avLst>
          </a:prstGeom>
          <a:solidFill>
            <a:srgbClr val="FFFFFF">
              <a:alpha val="30196"/>
            </a:srgbClr>
          </a:solidFill>
          <a:ln>
            <a:solidFill>
              <a:srgbClr val="0070C0">
                <a:alpha val="30196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32-конечная звезда 61"/>
          <p:cNvSpPr/>
          <p:nvPr/>
        </p:nvSpPr>
        <p:spPr>
          <a:xfrm>
            <a:off x="8100392" y="5877272"/>
            <a:ext cx="481894" cy="481894"/>
          </a:xfrm>
          <a:prstGeom prst="star32">
            <a:avLst>
              <a:gd name="adj" fmla="val 11790"/>
            </a:avLst>
          </a:prstGeom>
          <a:solidFill>
            <a:srgbClr val="FFFFFF">
              <a:alpha val="30196"/>
            </a:srgbClr>
          </a:solidFill>
          <a:ln>
            <a:solidFill>
              <a:srgbClr val="0070C0">
                <a:alpha val="30196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592663" y="1556265"/>
            <a:ext cx="17510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Образец: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32-конечная звезда 62"/>
          <p:cNvSpPr/>
          <p:nvPr/>
        </p:nvSpPr>
        <p:spPr>
          <a:xfrm>
            <a:off x="179512" y="5877272"/>
            <a:ext cx="481894" cy="481894"/>
          </a:xfrm>
          <a:prstGeom prst="star32">
            <a:avLst>
              <a:gd name="adj" fmla="val 11790"/>
            </a:avLst>
          </a:prstGeom>
          <a:solidFill>
            <a:srgbClr val="FFFFFF">
              <a:alpha val="30196"/>
            </a:srgbClr>
          </a:solidFill>
          <a:ln>
            <a:solidFill>
              <a:srgbClr val="0070C0">
                <a:alpha val="30196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32-конечная звезда 63"/>
          <p:cNvSpPr/>
          <p:nvPr/>
        </p:nvSpPr>
        <p:spPr>
          <a:xfrm>
            <a:off x="839585" y="5877272"/>
            <a:ext cx="481894" cy="481894"/>
          </a:xfrm>
          <a:prstGeom prst="star32">
            <a:avLst>
              <a:gd name="adj" fmla="val 11790"/>
            </a:avLst>
          </a:prstGeom>
          <a:solidFill>
            <a:srgbClr val="FFFFFF">
              <a:alpha val="30196"/>
            </a:srgbClr>
          </a:solidFill>
          <a:ln>
            <a:solidFill>
              <a:srgbClr val="0070C0">
                <a:alpha val="30196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32-конечная звезда 64"/>
          <p:cNvSpPr/>
          <p:nvPr/>
        </p:nvSpPr>
        <p:spPr>
          <a:xfrm>
            <a:off x="1499658" y="5877272"/>
            <a:ext cx="481894" cy="481894"/>
          </a:xfrm>
          <a:prstGeom prst="star32">
            <a:avLst>
              <a:gd name="adj" fmla="val 11790"/>
            </a:avLst>
          </a:prstGeom>
          <a:solidFill>
            <a:srgbClr val="FFFFFF">
              <a:alpha val="30196"/>
            </a:srgbClr>
          </a:solidFill>
          <a:ln>
            <a:solidFill>
              <a:srgbClr val="0070C0">
                <a:alpha val="30196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" name="32-конечная звезда 75"/>
          <p:cNvSpPr/>
          <p:nvPr/>
        </p:nvSpPr>
        <p:spPr>
          <a:xfrm>
            <a:off x="2159731" y="5877272"/>
            <a:ext cx="481894" cy="481894"/>
          </a:xfrm>
          <a:prstGeom prst="star32">
            <a:avLst>
              <a:gd name="adj" fmla="val 11790"/>
            </a:avLst>
          </a:prstGeom>
          <a:solidFill>
            <a:srgbClr val="FFFFFF">
              <a:alpha val="30196"/>
            </a:srgbClr>
          </a:solidFill>
          <a:ln>
            <a:solidFill>
              <a:srgbClr val="0070C0">
                <a:alpha val="30196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3060751" y="1787097"/>
            <a:ext cx="0" cy="3370095"/>
          </a:xfrm>
          <a:prstGeom prst="line">
            <a:avLst/>
          </a:prstGeom>
          <a:ln w="28575"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Прямоугольник 77"/>
          <p:cNvSpPr/>
          <p:nvPr/>
        </p:nvSpPr>
        <p:spPr>
          <a:xfrm>
            <a:off x="145694" y="44624"/>
            <a:ext cx="47863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</a:rPr>
              <a:t>Урок 68. Решение задач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79" name="Прямоугольник 78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80" name="32-конечная звезда 79"/>
          <p:cNvSpPr/>
          <p:nvPr/>
        </p:nvSpPr>
        <p:spPr>
          <a:xfrm>
            <a:off x="3999131" y="2677138"/>
            <a:ext cx="481894" cy="481894"/>
          </a:xfrm>
          <a:prstGeom prst="star32">
            <a:avLst>
              <a:gd name="adj" fmla="val 11790"/>
            </a:avLst>
          </a:prstGeom>
          <a:solidFill>
            <a:srgbClr val="FFFFFF">
              <a:alpha val="30196"/>
            </a:srgbClr>
          </a:solidFill>
          <a:ln>
            <a:solidFill>
              <a:srgbClr val="0070C0">
                <a:alpha val="30196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32-конечная звезда 80"/>
          <p:cNvSpPr/>
          <p:nvPr/>
        </p:nvSpPr>
        <p:spPr>
          <a:xfrm>
            <a:off x="3686154" y="3309943"/>
            <a:ext cx="481894" cy="481894"/>
          </a:xfrm>
          <a:prstGeom prst="star32">
            <a:avLst>
              <a:gd name="adj" fmla="val 11790"/>
            </a:avLst>
          </a:prstGeom>
          <a:solidFill>
            <a:srgbClr val="FFFFFF">
              <a:alpha val="30196"/>
            </a:srgbClr>
          </a:solidFill>
          <a:ln>
            <a:solidFill>
              <a:srgbClr val="0070C0">
                <a:alpha val="30196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2" name="32-конечная звезда 81"/>
          <p:cNvSpPr/>
          <p:nvPr/>
        </p:nvSpPr>
        <p:spPr>
          <a:xfrm>
            <a:off x="4090106" y="3811202"/>
            <a:ext cx="481894" cy="481894"/>
          </a:xfrm>
          <a:prstGeom prst="star32">
            <a:avLst>
              <a:gd name="adj" fmla="val 11790"/>
            </a:avLst>
          </a:prstGeom>
          <a:solidFill>
            <a:srgbClr val="FFFFFF">
              <a:alpha val="30196"/>
            </a:srgbClr>
          </a:solidFill>
          <a:ln>
            <a:solidFill>
              <a:srgbClr val="0070C0">
                <a:alpha val="30196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3" name="32-конечная звезда 82"/>
          <p:cNvSpPr/>
          <p:nvPr/>
        </p:nvSpPr>
        <p:spPr>
          <a:xfrm>
            <a:off x="6901201" y="2132856"/>
            <a:ext cx="481894" cy="481894"/>
          </a:xfrm>
          <a:prstGeom prst="star32">
            <a:avLst>
              <a:gd name="adj" fmla="val 11790"/>
            </a:avLst>
          </a:prstGeom>
          <a:solidFill>
            <a:srgbClr val="FFFFFF">
              <a:alpha val="30196"/>
            </a:srgbClr>
          </a:solidFill>
          <a:ln>
            <a:solidFill>
              <a:srgbClr val="0070C0">
                <a:alpha val="30196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4" name="32-конечная звезда 83"/>
          <p:cNvSpPr/>
          <p:nvPr/>
        </p:nvSpPr>
        <p:spPr>
          <a:xfrm>
            <a:off x="6588224" y="2765661"/>
            <a:ext cx="481894" cy="481894"/>
          </a:xfrm>
          <a:prstGeom prst="star32">
            <a:avLst>
              <a:gd name="adj" fmla="val 11790"/>
            </a:avLst>
          </a:prstGeom>
          <a:solidFill>
            <a:srgbClr val="FFFFFF">
              <a:alpha val="30196"/>
            </a:srgbClr>
          </a:solidFill>
          <a:ln>
            <a:solidFill>
              <a:srgbClr val="0070C0">
                <a:alpha val="30196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5" name="32-конечная звезда 84"/>
          <p:cNvSpPr/>
          <p:nvPr/>
        </p:nvSpPr>
        <p:spPr>
          <a:xfrm>
            <a:off x="6419307" y="3296643"/>
            <a:ext cx="481894" cy="481894"/>
          </a:xfrm>
          <a:prstGeom prst="star32">
            <a:avLst>
              <a:gd name="adj" fmla="val 11790"/>
            </a:avLst>
          </a:prstGeom>
          <a:solidFill>
            <a:srgbClr val="FFFFFF">
              <a:alpha val="30196"/>
            </a:srgbClr>
          </a:solidFill>
          <a:ln>
            <a:solidFill>
              <a:srgbClr val="0070C0">
                <a:alpha val="30196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6" name="32-конечная звезда 85"/>
          <p:cNvSpPr/>
          <p:nvPr/>
        </p:nvSpPr>
        <p:spPr>
          <a:xfrm>
            <a:off x="6711745" y="3880360"/>
            <a:ext cx="481894" cy="481894"/>
          </a:xfrm>
          <a:prstGeom prst="star32">
            <a:avLst>
              <a:gd name="adj" fmla="val 11790"/>
            </a:avLst>
          </a:prstGeom>
          <a:solidFill>
            <a:srgbClr val="FFFFFF">
              <a:alpha val="29804"/>
            </a:srgbClr>
          </a:solidFill>
          <a:ln>
            <a:solidFill>
              <a:srgbClr val="0070C0">
                <a:alpha val="30196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6783790" y="5157192"/>
            <a:ext cx="19117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05200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9" grpId="0" animBg="1"/>
      <p:bldP spid="40" grpId="0" animBg="1"/>
      <p:bldP spid="41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2071670" y="2357431"/>
            <a:ext cx="4357718" cy="1200329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ru-RU" sz="7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Спасибо!</a:t>
            </a:r>
            <a:endParaRPr lang="ru-RU" sz="72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extBox 56"/>
          <p:cNvSpPr txBox="1"/>
          <p:nvPr/>
        </p:nvSpPr>
        <p:spPr>
          <a:xfrm>
            <a:off x="642910" y="1933771"/>
            <a:ext cx="50006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 увеличь на 2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Прямоугольник 63"/>
          <p:cNvSpPr/>
          <p:nvPr/>
        </p:nvSpPr>
        <p:spPr>
          <a:xfrm>
            <a:off x="642910" y="2553559"/>
            <a:ext cx="202972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столько же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2643174" y="2505275"/>
            <a:ext cx="21431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 ещё 2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642910" y="3076779"/>
            <a:ext cx="25717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8 + 2 = 10</a:t>
            </a:r>
            <a:endParaRPr lang="ru-RU" sz="3200" i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42910" y="3849326"/>
            <a:ext cx="50006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 увеличь на 6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642910" y="4492268"/>
            <a:ext cx="202972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столько же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786050" y="4434101"/>
            <a:ext cx="21431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 ещё 6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42910" y="5148481"/>
            <a:ext cx="19288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2 + 6 = 8</a:t>
            </a:r>
            <a:endParaRPr lang="ru-RU" sz="3200" i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45694" y="44624"/>
            <a:ext cx="47863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</a:rPr>
              <a:t>Урок 68. Решение задач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2" name="TextBox 1"/>
          <p:cNvSpPr txBox="1"/>
          <p:nvPr/>
        </p:nvSpPr>
        <p:spPr>
          <a:xfrm>
            <a:off x="467544" y="1196752"/>
            <a:ext cx="38884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Повторение изученного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/>
      <p:bldP spid="65" grpId="0"/>
      <p:bldP spid="66" grpId="0"/>
      <p:bldP spid="34" grpId="0"/>
      <p:bldP spid="37" grpId="0"/>
      <p:bldP spid="42" grpId="0"/>
      <p:bldP spid="4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extBox 56"/>
          <p:cNvSpPr txBox="1"/>
          <p:nvPr/>
        </p:nvSpPr>
        <p:spPr>
          <a:xfrm>
            <a:off x="642910" y="1645739"/>
            <a:ext cx="50006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 уменьшить  на 4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Прямоугольник 63"/>
          <p:cNvSpPr/>
          <p:nvPr/>
        </p:nvSpPr>
        <p:spPr>
          <a:xfrm>
            <a:off x="642910" y="2265527"/>
            <a:ext cx="202972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столько же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2643174" y="2232741"/>
            <a:ext cx="21431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без 4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642910" y="2788747"/>
            <a:ext cx="19288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9 - 4 = 5</a:t>
            </a:r>
            <a:endParaRPr lang="ru-RU" sz="3200" i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71472" y="3561294"/>
            <a:ext cx="49292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10 уменьшить на 9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613451" y="4217507"/>
            <a:ext cx="202972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столько же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786050" y="4204236"/>
            <a:ext cx="21431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без 9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42910" y="4860449"/>
            <a:ext cx="19288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10 - 9 = 1</a:t>
            </a:r>
            <a:endParaRPr lang="ru-RU" sz="3200" i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45694" y="44624"/>
            <a:ext cx="47863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</a:rPr>
              <a:t>Урок 68. Решение задач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13" name="TextBox 12"/>
          <p:cNvSpPr txBox="1"/>
          <p:nvPr/>
        </p:nvSpPr>
        <p:spPr>
          <a:xfrm>
            <a:off x="251520" y="919522"/>
            <a:ext cx="38884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Повторение изученного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1"/>
      <p:bldP spid="65" grpId="1"/>
      <p:bldP spid="66" grpId="0"/>
      <p:bldP spid="34" grpId="0"/>
      <p:bldP spid="37" grpId="0"/>
      <p:bldP spid="42" grpId="0"/>
      <p:bldP spid="4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338666" y="1928802"/>
            <a:ext cx="7107787" cy="3429024"/>
          </a:xfrm>
          <a:prstGeom prst="rect">
            <a:avLst/>
          </a:prstGeom>
          <a:gradFill flip="none" rotWithShape="1">
            <a:gsLst>
              <a:gs pos="0">
                <a:srgbClr val="01FFE7">
                  <a:tint val="66000"/>
                  <a:satMod val="160000"/>
                </a:srgbClr>
              </a:gs>
              <a:gs pos="50000">
                <a:srgbClr val="01FFE7">
                  <a:tint val="44500"/>
                  <a:satMod val="160000"/>
                </a:srgbClr>
              </a:gs>
              <a:gs pos="100000">
                <a:srgbClr val="01FFE7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00BB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вал 2"/>
          <p:cNvSpPr/>
          <p:nvPr/>
        </p:nvSpPr>
        <p:spPr>
          <a:xfrm>
            <a:off x="323528" y="4665583"/>
            <a:ext cx="7128792" cy="1367699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  <a:prstDash val="solid"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240301" y="620688"/>
            <a:ext cx="88924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Вова придумал для вас задачу. Как её решить?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У пугала 3 подруги – вороны и 7 подруг – сорок. На сколько подруг – сорок больше, чем подруг –ворон?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4414652"/>
            <a:ext cx="1440160" cy="7037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1929" y="2768903"/>
            <a:ext cx="2530475" cy="2560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="" xmlns:a14="http://schemas.microsoft.com/office/drawing/2010/main">
                  <a14:imgLayer r:embed="rId6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5" y="4901282"/>
            <a:ext cx="1208931" cy="8565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7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="" xmlns:a14="http://schemas.microsoft.com/office/drawing/2010/main">
                  <a14:imgLayer r:embed="rId6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530663" y="5176764"/>
            <a:ext cx="1208931" cy="8565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143499" y="4414653"/>
            <a:ext cx="1440160" cy="7037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22591" y="3961842"/>
            <a:ext cx="1440160" cy="7037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2324" y="3248797"/>
            <a:ext cx="1440160" cy="7037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8065" y="4224540"/>
            <a:ext cx="1440160" cy="7037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6740" y="2204864"/>
            <a:ext cx="1440160" cy="7037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562903" y="3135612"/>
            <a:ext cx="1633625" cy="7982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="" xmlns:a14="http://schemas.microsoft.com/office/drawing/2010/main">
                  <a14:imgLayer r:embed="rId6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3579" y="5257110"/>
            <a:ext cx="1208931" cy="8565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7" name="Прямоугольник 46"/>
          <p:cNvSpPr/>
          <p:nvPr/>
        </p:nvSpPr>
        <p:spPr>
          <a:xfrm>
            <a:off x="145694" y="44624"/>
            <a:ext cx="47863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</a:rPr>
              <a:t>Урок 68. Решение задач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="" xmlns:p14="http://schemas.microsoft.com/office/powerpoint/2010/main" val="1460067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208403" y="1423764"/>
            <a:ext cx="846805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 сколько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подруг-сорок 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больше, чем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подруг-ворон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208403" y="1009524"/>
            <a:ext cx="88924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У пугала 3 подруги-вороны и 7 подруг-сорок.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Левая круглая скобка 14"/>
          <p:cNvSpPr/>
          <p:nvPr/>
        </p:nvSpPr>
        <p:spPr>
          <a:xfrm rot="5400000" flipV="1">
            <a:off x="3077601" y="1218706"/>
            <a:ext cx="385758" cy="3054989"/>
          </a:xfrm>
          <a:prstGeom prst="leftBracket">
            <a:avLst/>
          </a:prstGeom>
          <a:ln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6" name="Группа 15"/>
          <p:cNvGrpSpPr/>
          <p:nvPr/>
        </p:nvGrpSpPr>
        <p:grpSpPr>
          <a:xfrm>
            <a:off x="1742983" y="2977689"/>
            <a:ext cx="3101305" cy="301637"/>
            <a:chOff x="5868144" y="2964030"/>
            <a:chExt cx="1973692" cy="191964"/>
          </a:xfrm>
        </p:grpSpPr>
        <p:cxnSp>
          <p:nvCxnSpPr>
            <p:cNvPr id="17" name="Прямая соединительная линия 16"/>
            <p:cNvCxnSpPr/>
            <p:nvPr/>
          </p:nvCxnSpPr>
          <p:spPr>
            <a:xfrm>
              <a:off x="5868144" y="3068960"/>
              <a:ext cx="1944218" cy="0"/>
            </a:xfrm>
            <a:prstGeom prst="line">
              <a:avLst/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>
            <a:xfrm>
              <a:off x="5868145" y="2964030"/>
              <a:ext cx="0" cy="189022"/>
            </a:xfrm>
            <a:prstGeom prst="line">
              <a:avLst/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/>
            <p:cNvCxnSpPr/>
            <p:nvPr/>
          </p:nvCxnSpPr>
          <p:spPr>
            <a:xfrm>
              <a:off x="7841836" y="2966972"/>
              <a:ext cx="0" cy="189022"/>
            </a:xfrm>
            <a:prstGeom prst="line">
              <a:avLst/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Группа 19"/>
          <p:cNvGrpSpPr/>
          <p:nvPr/>
        </p:nvGrpSpPr>
        <p:grpSpPr>
          <a:xfrm>
            <a:off x="1742985" y="3871763"/>
            <a:ext cx="3101305" cy="301637"/>
            <a:chOff x="5868144" y="2964030"/>
            <a:chExt cx="1973692" cy="191964"/>
          </a:xfrm>
        </p:grpSpPr>
        <p:cxnSp>
          <p:nvCxnSpPr>
            <p:cNvPr id="21" name="Прямая соединительная линия 20"/>
            <p:cNvCxnSpPr/>
            <p:nvPr/>
          </p:nvCxnSpPr>
          <p:spPr>
            <a:xfrm>
              <a:off x="5868144" y="3068960"/>
              <a:ext cx="1944218" cy="0"/>
            </a:xfrm>
            <a:prstGeom prst="line">
              <a:avLst/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>
              <a:off x="5868145" y="2964030"/>
              <a:ext cx="0" cy="189022"/>
            </a:xfrm>
            <a:prstGeom prst="line">
              <a:avLst/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единительная линия 28"/>
            <p:cNvCxnSpPr/>
            <p:nvPr/>
          </p:nvCxnSpPr>
          <p:spPr>
            <a:xfrm>
              <a:off x="7841836" y="2966972"/>
              <a:ext cx="0" cy="189022"/>
            </a:xfrm>
            <a:prstGeom prst="line">
              <a:avLst/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Группа 29"/>
          <p:cNvGrpSpPr/>
          <p:nvPr/>
        </p:nvGrpSpPr>
        <p:grpSpPr>
          <a:xfrm>
            <a:off x="4797180" y="3857139"/>
            <a:ext cx="1682282" cy="297014"/>
            <a:chOff x="7788361" y="4074094"/>
            <a:chExt cx="1070616" cy="189022"/>
          </a:xfrm>
        </p:grpSpPr>
        <p:cxnSp>
          <p:nvCxnSpPr>
            <p:cNvPr id="31" name="Прямая соединительная линия 30"/>
            <p:cNvCxnSpPr/>
            <p:nvPr/>
          </p:nvCxnSpPr>
          <p:spPr>
            <a:xfrm flipV="1">
              <a:off x="7788361" y="4171383"/>
              <a:ext cx="1050643" cy="10419"/>
            </a:xfrm>
            <a:prstGeom prst="line">
              <a:avLst/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/>
            <p:cNvCxnSpPr/>
            <p:nvPr/>
          </p:nvCxnSpPr>
          <p:spPr>
            <a:xfrm>
              <a:off x="7812360" y="4074094"/>
              <a:ext cx="0" cy="189022"/>
            </a:xfrm>
            <a:prstGeom prst="line">
              <a:avLst/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Прямая соединительная линия 32"/>
            <p:cNvCxnSpPr/>
            <p:nvPr/>
          </p:nvCxnSpPr>
          <p:spPr>
            <a:xfrm>
              <a:off x="8858977" y="4074094"/>
              <a:ext cx="0" cy="189022"/>
            </a:xfrm>
            <a:prstGeom prst="line">
              <a:avLst/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Левая круглая скобка 33"/>
          <p:cNvSpPr/>
          <p:nvPr/>
        </p:nvSpPr>
        <p:spPr>
          <a:xfrm rot="5400000" flipV="1">
            <a:off x="5484147" y="2891709"/>
            <a:ext cx="341075" cy="1651782"/>
          </a:xfrm>
          <a:prstGeom prst="leftBracket">
            <a:avLst/>
          </a:prstGeom>
          <a:ln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Левая круглая скобка 34"/>
          <p:cNvSpPr/>
          <p:nvPr/>
        </p:nvSpPr>
        <p:spPr>
          <a:xfrm rot="16200000">
            <a:off x="3926653" y="2100654"/>
            <a:ext cx="385759" cy="4753088"/>
          </a:xfrm>
          <a:prstGeom prst="leftBracket">
            <a:avLst/>
          </a:prstGeom>
          <a:ln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467544" y="2756106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В.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67544" y="3614181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С.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428179" y="992123"/>
            <a:ext cx="97843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3 п.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253130" y="1013179"/>
            <a:ext cx="9453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7 п.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544084" y="1423764"/>
            <a:ext cx="6928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? п.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78589" y="547859"/>
            <a:ext cx="77048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Вова 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придумал для вас задачу. Как её решить?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3532" y="5037145"/>
            <a:ext cx="2413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 – 3 = 4 (п.)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75884" y="5524453"/>
            <a:ext cx="60917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Ответ: на  4 подруги больше.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145694" y="44624"/>
            <a:ext cx="47863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</a:rPr>
              <a:t>Урок 68. Решение задач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="" xmlns:p14="http://schemas.microsoft.com/office/powerpoint/2010/main" val="1666478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70C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4.68208E-6 L 0.01545 0.15353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64" y="767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2.60116E-6 L -0.17344 0.54312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" y="2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4.56647E-6 L -0.23785 0.24115 " pathEditMode="relative" rAng="0" ptsTypes="AA">
                                      <p:cBhvr>
                                        <p:cTn id="5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9" y="1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" grpId="0"/>
      <p:bldP spid="15" grpId="0" animBg="1"/>
      <p:bldP spid="34" grpId="0" animBg="1"/>
      <p:bldP spid="35" grpId="0" animBg="1"/>
      <p:bldP spid="5" grpId="0"/>
      <p:bldP spid="36" grpId="0"/>
      <p:bldP spid="6" grpId="0"/>
      <p:bldP spid="6" grpId="1"/>
      <p:bldP spid="7" grpId="0"/>
      <p:bldP spid="7" grpId="1"/>
      <p:bldP spid="8" grpId="0"/>
      <p:bldP spid="8" grpId="1"/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/>
          <p:cNvSpPr/>
          <p:nvPr/>
        </p:nvSpPr>
        <p:spPr>
          <a:xfrm>
            <a:off x="338666" y="1744504"/>
            <a:ext cx="7107787" cy="3429024"/>
          </a:xfrm>
          <a:prstGeom prst="rect">
            <a:avLst/>
          </a:prstGeom>
          <a:gradFill flip="none" rotWithShape="1">
            <a:gsLst>
              <a:gs pos="0">
                <a:srgbClr val="01FFE7">
                  <a:tint val="66000"/>
                  <a:satMod val="160000"/>
                </a:srgbClr>
              </a:gs>
              <a:gs pos="50000">
                <a:srgbClr val="01FFE7">
                  <a:tint val="44500"/>
                  <a:satMod val="160000"/>
                </a:srgbClr>
              </a:gs>
              <a:gs pos="100000">
                <a:srgbClr val="01FFE7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00BB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вал 2"/>
          <p:cNvSpPr/>
          <p:nvPr/>
        </p:nvSpPr>
        <p:spPr>
          <a:xfrm>
            <a:off x="323528" y="4481285"/>
            <a:ext cx="7128792" cy="1367699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  <a:prstDash val="solid"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240301" y="500042"/>
            <a:ext cx="88924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Вова придумал для вас задачу. Как её решить?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У пугала 3 подруги-вороны и 7 подруг-сорок. На сколько подруг-сорок больше, чем подруг-ворон?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="" xmlns:a14="http://schemas.microsoft.com/office/drawing/2010/main">
                  <a14:imgLayer r:embed=""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4230354"/>
            <a:ext cx="1440160" cy="7037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1929" y="2584605"/>
            <a:ext cx="2530475" cy="2560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="" xmlns:a14="http://schemas.microsoft.com/office/drawing/2010/main">
                  <a14:imgLayer r:embed=""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143499" y="4230355"/>
            <a:ext cx="1440160" cy="7037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="" xmlns:a14="http://schemas.microsoft.com/office/drawing/2010/main">
                  <a14:imgLayer r:embed=""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22591" y="3777544"/>
            <a:ext cx="1440160" cy="7037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="" xmlns:a14="http://schemas.microsoft.com/office/drawing/2010/main">
                  <a14:imgLayer r:embed=""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2324" y="3064499"/>
            <a:ext cx="1440160" cy="7037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="" xmlns:a14="http://schemas.microsoft.com/office/drawing/2010/main">
                  <a14:imgLayer r:embed=""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8065" y="4040242"/>
            <a:ext cx="1440160" cy="7037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="" xmlns:a14="http://schemas.microsoft.com/office/drawing/2010/main">
                  <a14:imgLayer r:embed=""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6740" y="2020566"/>
            <a:ext cx="1440160" cy="7037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562903" y="2951314"/>
            <a:ext cx="1633625" cy="7982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="" xmlns:a14="http://schemas.microsoft.com/office/drawing/2010/main">
                  <a14:imgLayer r:embed="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3579" y="5072812"/>
            <a:ext cx="1208931" cy="8565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Прямоугольник 14"/>
          <p:cNvSpPr/>
          <p:nvPr/>
        </p:nvSpPr>
        <p:spPr>
          <a:xfrm>
            <a:off x="145694" y="44624"/>
            <a:ext cx="47863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</a:rPr>
              <a:t>Урок 68. Решение задач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17" name="TextBox 16"/>
          <p:cNvSpPr txBox="1"/>
          <p:nvPr/>
        </p:nvSpPr>
        <p:spPr>
          <a:xfrm>
            <a:off x="6863278" y="5853227"/>
            <a:ext cx="19117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7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="" xmlns:a14="http://schemas.microsoft.com/office/drawing/2010/main">
                  <a14:imgLayer r:embed="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530663" y="4992466"/>
            <a:ext cx="1208931" cy="8565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="" xmlns:a14="http://schemas.microsoft.com/office/drawing/2010/main">
                  <a14:imgLayer r:embed="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5" y="4716984"/>
            <a:ext cx="1208931" cy="8565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266161" y="5896293"/>
            <a:ext cx="60917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Ответ: на  4 подруги больше.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97206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3.33333E-6 L 0.02066 -0.13009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" y="-65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3159 -0.12592 " pathEditMode="relative" ptsTypes="AA">
                                      <p:cBhvr>
                                        <p:cTn id="1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7037E-7 L -0.09201 -0.12824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" y="-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267" y="539517"/>
            <a:ext cx="87849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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Придумай для Вовы две обратные задачи. Как их решить?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0" name="Группа 19"/>
          <p:cNvGrpSpPr/>
          <p:nvPr/>
        </p:nvGrpSpPr>
        <p:grpSpPr>
          <a:xfrm>
            <a:off x="2837091" y="1383945"/>
            <a:ext cx="3261140" cy="1145060"/>
            <a:chOff x="467544" y="2553322"/>
            <a:chExt cx="6028533" cy="2116755"/>
          </a:xfrm>
        </p:grpSpPr>
        <p:sp>
          <p:nvSpPr>
            <p:cNvPr id="3" name="Левая круглая скобка 2"/>
            <p:cNvSpPr/>
            <p:nvPr/>
          </p:nvSpPr>
          <p:spPr>
            <a:xfrm rot="5400000" flipV="1">
              <a:off x="3077601" y="1218706"/>
              <a:ext cx="385758" cy="3054989"/>
            </a:xfrm>
            <a:prstGeom prst="leftBracket">
              <a:avLst/>
            </a:prstGeom>
            <a:ln>
              <a:solidFill>
                <a:srgbClr val="CC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4" name="Группа 3"/>
            <p:cNvGrpSpPr/>
            <p:nvPr/>
          </p:nvGrpSpPr>
          <p:grpSpPr>
            <a:xfrm>
              <a:off x="1742983" y="2977689"/>
              <a:ext cx="3101305" cy="301637"/>
              <a:chOff x="5868144" y="2964030"/>
              <a:chExt cx="1973692" cy="191964"/>
            </a:xfrm>
          </p:grpSpPr>
          <p:cxnSp>
            <p:nvCxnSpPr>
              <p:cNvPr id="5" name="Прямая соединительная линия 4"/>
              <p:cNvCxnSpPr/>
              <p:nvPr/>
            </p:nvCxnSpPr>
            <p:spPr>
              <a:xfrm>
                <a:off x="5868144" y="3068960"/>
                <a:ext cx="1944218" cy="0"/>
              </a:xfrm>
              <a:prstGeom prst="line">
                <a:avLst/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Прямая соединительная линия 5"/>
              <p:cNvCxnSpPr/>
              <p:nvPr/>
            </p:nvCxnSpPr>
            <p:spPr>
              <a:xfrm>
                <a:off x="5868145" y="2964030"/>
                <a:ext cx="0" cy="189022"/>
              </a:xfrm>
              <a:prstGeom prst="line">
                <a:avLst/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Прямая соединительная линия 6"/>
              <p:cNvCxnSpPr/>
              <p:nvPr/>
            </p:nvCxnSpPr>
            <p:spPr>
              <a:xfrm>
                <a:off x="7841836" y="2966972"/>
                <a:ext cx="0" cy="189022"/>
              </a:xfrm>
              <a:prstGeom prst="line">
                <a:avLst/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" name="Группа 7"/>
            <p:cNvGrpSpPr/>
            <p:nvPr/>
          </p:nvGrpSpPr>
          <p:grpSpPr>
            <a:xfrm>
              <a:off x="1742985" y="3871763"/>
              <a:ext cx="3101305" cy="301637"/>
              <a:chOff x="5868144" y="2964030"/>
              <a:chExt cx="1973692" cy="191964"/>
            </a:xfrm>
          </p:grpSpPr>
          <p:cxnSp>
            <p:nvCxnSpPr>
              <p:cNvPr id="9" name="Прямая соединительная линия 8"/>
              <p:cNvCxnSpPr/>
              <p:nvPr/>
            </p:nvCxnSpPr>
            <p:spPr>
              <a:xfrm>
                <a:off x="5868144" y="3068960"/>
                <a:ext cx="1944218" cy="0"/>
              </a:xfrm>
              <a:prstGeom prst="line">
                <a:avLst/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Прямая соединительная линия 9"/>
              <p:cNvCxnSpPr/>
              <p:nvPr/>
            </p:nvCxnSpPr>
            <p:spPr>
              <a:xfrm>
                <a:off x="5868145" y="2964030"/>
                <a:ext cx="0" cy="189022"/>
              </a:xfrm>
              <a:prstGeom prst="line">
                <a:avLst/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Прямая соединительная линия 10"/>
              <p:cNvCxnSpPr/>
              <p:nvPr/>
            </p:nvCxnSpPr>
            <p:spPr>
              <a:xfrm>
                <a:off x="7841836" y="2966972"/>
                <a:ext cx="0" cy="189022"/>
              </a:xfrm>
              <a:prstGeom prst="line">
                <a:avLst/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" name="Группа 11"/>
            <p:cNvGrpSpPr/>
            <p:nvPr/>
          </p:nvGrpSpPr>
          <p:grpSpPr>
            <a:xfrm>
              <a:off x="4797180" y="3857139"/>
              <a:ext cx="1682282" cy="297014"/>
              <a:chOff x="7788361" y="4074094"/>
              <a:chExt cx="1070616" cy="189022"/>
            </a:xfrm>
          </p:grpSpPr>
          <p:cxnSp>
            <p:nvCxnSpPr>
              <p:cNvPr id="13" name="Прямая соединительная линия 12"/>
              <p:cNvCxnSpPr/>
              <p:nvPr/>
            </p:nvCxnSpPr>
            <p:spPr>
              <a:xfrm flipV="1">
                <a:off x="7788361" y="4171383"/>
                <a:ext cx="1050643" cy="10419"/>
              </a:xfrm>
              <a:prstGeom prst="line">
                <a:avLst/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Прямая соединительная линия 13"/>
              <p:cNvCxnSpPr/>
              <p:nvPr/>
            </p:nvCxnSpPr>
            <p:spPr>
              <a:xfrm>
                <a:off x="7812360" y="4074094"/>
                <a:ext cx="0" cy="189022"/>
              </a:xfrm>
              <a:prstGeom prst="line">
                <a:avLst/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Прямая соединительная линия 14"/>
              <p:cNvCxnSpPr/>
              <p:nvPr/>
            </p:nvCxnSpPr>
            <p:spPr>
              <a:xfrm>
                <a:off x="8858977" y="4074094"/>
                <a:ext cx="0" cy="189022"/>
              </a:xfrm>
              <a:prstGeom prst="line">
                <a:avLst/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6" name="Левая круглая скобка 15"/>
            <p:cNvSpPr/>
            <p:nvPr/>
          </p:nvSpPr>
          <p:spPr>
            <a:xfrm rot="5400000" flipV="1">
              <a:off x="5484147" y="2891709"/>
              <a:ext cx="341075" cy="1651782"/>
            </a:xfrm>
            <a:prstGeom prst="leftBracket">
              <a:avLst/>
            </a:prstGeom>
            <a:ln>
              <a:solidFill>
                <a:srgbClr val="CC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Левая круглая скобка 16"/>
            <p:cNvSpPr/>
            <p:nvPr/>
          </p:nvSpPr>
          <p:spPr>
            <a:xfrm rot="16200000">
              <a:off x="3926653" y="2100654"/>
              <a:ext cx="385759" cy="4753088"/>
            </a:xfrm>
            <a:prstGeom prst="leftBracket">
              <a:avLst/>
            </a:prstGeom>
            <a:ln>
              <a:solidFill>
                <a:srgbClr val="CC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67544" y="2756106"/>
              <a:ext cx="949661" cy="8534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В.</a:t>
              </a:r>
              <a:endPara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67544" y="3614180"/>
              <a:ext cx="1275439" cy="8534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С.</a:t>
              </a:r>
              <a:endPara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1" name="Группа 20"/>
          <p:cNvGrpSpPr/>
          <p:nvPr/>
        </p:nvGrpSpPr>
        <p:grpSpPr>
          <a:xfrm>
            <a:off x="5148064" y="4031851"/>
            <a:ext cx="3261140" cy="1145060"/>
            <a:chOff x="467544" y="2553322"/>
            <a:chExt cx="6028533" cy="2116755"/>
          </a:xfrm>
        </p:grpSpPr>
        <p:sp>
          <p:nvSpPr>
            <p:cNvPr id="22" name="Левая круглая скобка 21"/>
            <p:cNvSpPr/>
            <p:nvPr/>
          </p:nvSpPr>
          <p:spPr>
            <a:xfrm rot="5400000" flipV="1">
              <a:off x="3077601" y="1218706"/>
              <a:ext cx="385758" cy="3054989"/>
            </a:xfrm>
            <a:prstGeom prst="leftBracket">
              <a:avLst/>
            </a:prstGeom>
            <a:ln>
              <a:solidFill>
                <a:srgbClr val="CC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23" name="Группа 22"/>
            <p:cNvGrpSpPr/>
            <p:nvPr/>
          </p:nvGrpSpPr>
          <p:grpSpPr>
            <a:xfrm>
              <a:off x="1742983" y="2977689"/>
              <a:ext cx="3101305" cy="301637"/>
              <a:chOff x="5868144" y="2964030"/>
              <a:chExt cx="1973692" cy="191964"/>
            </a:xfrm>
          </p:grpSpPr>
          <p:cxnSp>
            <p:nvCxnSpPr>
              <p:cNvPr id="36" name="Прямая соединительная линия 35"/>
              <p:cNvCxnSpPr/>
              <p:nvPr/>
            </p:nvCxnSpPr>
            <p:spPr>
              <a:xfrm>
                <a:off x="5868144" y="3068960"/>
                <a:ext cx="1944218" cy="0"/>
              </a:xfrm>
              <a:prstGeom prst="line">
                <a:avLst/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Прямая соединительная линия 36"/>
              <p:cNvCxnSpPr/>
              <p:nvPr/>
            </p:nvCxnSpPr>
            <p:spPr>
              <a:xfrm>
                <a:off x="5868145" y="2964030"/>
                <a:ext cx="0" cy="189022"/>
              </a:xfrm>
              <a:prstGeom prst="line">
                <a:avLst/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Прямая соединительная линия 37"/>
              <p:cNvCxnSpPr/>
              <p:nvPr/>
            </p:nvCxnSpPr>
            <p:spPr>
              <a:xfrm>
                <a:off x="7841836" y="2966972"/>
                <a:ext cx="0" cy="189022"/>
              </a:xfrm>
              <a:prstGeom prst="line">
                <a:avLst/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Группа 23"/>
            <p:cNvGrpSpPr/>
            <p:nvPr/>
          </p:nvGrpSpPr>
          <p:grpSpPr>
            <a:xfrm>
              <a:off x="1742985" y="3871763"/>
              <a:ext cx="3101305" cy="301637"/>
              <a:chOff x="5868144" y="2964030"/>
              <a:chExt cx="1973692" cy="191964"/>
            </a:xfrm>
          </p:grpSpPr>
          <p:cxnSp>
            <p:nvCxnSpPr>
              <p:cNvPr id="33" name="Прямая соединительная линия 32"/>
              <p:cNvCxnSpPr/>
              <p:nvPr/>
            </p:nvCxnSpPr>
            <p:spPr>
              <a:xfrm>
                <a:off x="5868144" y="3068960"/>
                <a:ext cx="1944218" cy="0"/>
              </a:xfrm>
              <a:prstGeom prst="line">
                <a:avLst/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Прямая соединительная линия 33"/>
              <p:cNvCxnSpPr/>
              <p:nvPr/>
            </p:nvCxnSpPr>
            <p:spPr>
              <a:xfrm>
                <a:off x="5868145" y="2964030"/>
                <a:ext cx="0" cy="189022"/>
              </a:xfrm>
              <a:prstGeom prst="line">
                <a:avLst/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Прямая соединительная линия 34"/>
              <p:cNvCxnSpPr/>
              <p:nvPr/>
            </p:nvCxnSpPr>
            <p:spPr>
              <a:xfrm>
                <a:off x="7841836" y="2966972"/>
                <a:ext cx="0" cy="189022"/>
              </a:xfrm>
              <a:prstGeom prst="line">
                <a:avLst/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Группа 24"/>
            <p:cNvGrpSpPr/>
            <p:nvPr/>
          </p:nvGrpSpPr>
          <p:grpSpPr>
            <a:xfrm>
              <a:off x="4797180" y="3857139"/>
              <a:ext cx="1682282" cy="297014"/>
              <a:chOff x="7788361" y="4074094"/>
              <a:chExt cx="1070616" cy="189022"/>
            </a:xfrm>
          </p:grpSpPr>
          <p:cxnSp>
            <p:nvCxnSpPr>
              <p:cNvPr id="30" name="Прямая соединительная линия 29"/>
              <p:cNvCxnSpPr/>
              <p:nvPr/>
            </p:nvCxnSpPr>
            <p:spPr>
              <a:xfrm flipV="1">
                <a:off x="7788361" y="4171383"/>
                <a:ext cx="1050643" cy="10419"/>
              </a:xfrm>
              <a:prstGeom prst="line">
                <a:avLst/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Прямая соединительная линия 30"/>
              <p:cNvCxnSpPr/>
              <p:nvPr/>
            </p:nvCxnSpPr>
            <p:spPr>
              <a:xfrm>
                <a:off x="7812360" y="4074094"/>
                <a:ext cx="0" cy="189022"/>
              </a:xfrm>
              <a:prstGeom prst="line">
                <a:avLst/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Прямая соединительная линия 31"/>
              <p:cNvCxnSpPr/>
              <p:nvPr/>
            </p:nvCxnSpPr>
            <p:spPr>
              <a:xfrm>
                <a:off x="8858977" y="4074094"/>
                <a:ext cx="0" cy="189022"/>
              </a:xfrm>
              <a:prstGeom prst="line">
                <a:avLst/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6" name="Левая круглая скобка 25"/>
            <p:cNvSpPr/>
            <p:nvPr/>
          </p:nvSpPr>
          <p:spPr>
            <a:xfrm rot="5400000" flipV="1">
              <a:off x="5484147" y="2891709"/>
              <a:ext cx="341075" cy="1651782"/>
            </a:xfrm>
            <a:prstGeom prst="leftBracket">
              <a:avLst/>
            </a:prstGeom>
            <a:ln>
              <a:solidFill>
                <a:srgbClr val="CC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Левая круглая скобка 26"/>
            <p:cNvSpPr/>
            <p:nvPr/>
          </p:nvSpPr>
          <p:spPr>
            <a:xfrm rot="16200000">
              <a:off x="3926653" y="2100654"/>
              <a:ext cx="385759" cy="4753088"/>
            </a:xfrm>
            <a:prstGeom prst="leftBracket">
              <a:avLst/>
            </a:prstGeom>
            <a:ln>
              <a:solidFill>
                <a:srgbClr val="CC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467544" y="2756106"/>
              <a:ext cx="949661" cy="8534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В.</a:t>
              </a:r>
              <a:endPara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467544" y="3614180"/>
              <a:ext cx="1275439" cy="8534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С.</a:t>
              </a:r>
              <a:endPara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56" name="TextBox 55"/>
          <p:cNvSpPr txBox="1"/>
          <p:nvPr/>
        </p:nvSpPr>
        <p:spPr>
          <a:xfrm>
            <a:off x="503532" y="2420888"/>
            <a:ext cx="2413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7 – 3 = 4 (п.)</a:t>
            </a:r>
            <a:endParaRPr lang="ru-RU" sz="2400" i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475884" y="2908196"/>
            <a:ext cx="60917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Ответ: на  4 подруги больше.</a:t>
            </a:r>
            <a:endParaRPr lang="ru-RU" sz="2400" i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9" name="Группа 58"/>
          <p:cNvGrpSpPr/>
          <p:nvPr/>
        </p:nvGrpSpPr>
        <p:grpSpPr>
          <a:xfrm>
            <a:off x="539753" y="4005064"/>
            <a:ext cx="3261140" cy="1145060"/>
            <a:chOff x="467544" y="2553322"/>
            <a:chExt cx="6028533" cy="2116755"/>
          </a:xfrm>
        </p:grpSpPr>
        <p:sp>
          <p:nvSpPr>
            <p:cNvPr id="60" name="Левая круглая скобка 59"/>
            <p:cNvSpPr/>
            <p:nvPr/>
          </p:nvSpPr>
          <p:spPr>
            <a:xfrm rot="5400000" flipV="1">
              <a:off x="3077601" y="1218706"/>
              <a:ext cx="385758" cy="3054989"/>
            </a:xfrm>
            <a:prstGeom prst="leftBracket">
              <a:avLst/>
            </a:prstGeom>
            <a:ln>
              <a:solidFill>
                <a:srgbClr val="CC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61" name="Группа 60"/>
            <p:cNvGrpSpPr/>
            <p:nvPr/>
          </p:nvGrpSpPr>
          <p:grpSpPr>
            <a:xfrm>
              <a:off x="1742983" y="2977689"/>
              <a:ext cx="3101305" cy="301637"/>
              <a:chOff x="5868144" y="2964030"/>
              <a:chExt cx="1973692" cy="191964"/>
            </a:xfrm>
          </p:grpSpPr>
          <p:cxnSp>
            <p:nvCxnSpPr>
              <p:cNvPr id="74" name="Прямая соединительная линия 73"/>
              <p:cNvCxnSpPr/>
              <p:nvPr/>
            </p:nvCxnSpPr>
            <p:spPr>
              <a:xfrm>
                <a:off x="5868144" y="3068960"/>
                <a:ext cx="1944218" cy="0"/>
              </a:xfrm>
              <a:prstGeom prst="line">
                <a:avLst/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Прямая соединительная линия 74"/>
              <p:cNvCxnSpPr/>
              <p:nvPr/>
            </p:nvCxnSpPr>
            <p:spPr>
              <a:xfrm>
                <a:off x="5868145" y="2964030"/>
                <a:ext cx="0" cy="189022"/>
              </a:xfrm>
              <a:prstGeom prst="line">
                <a:avLst/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Прямая соединительная линия 75"/>
              <p:cNvCxnSpPr/>
              <p:nvPr/>
            </p:nvCxnSpPr>
            <p:spPr>
              <a:xfrm>
                <a:off x="7841836" y="2966972"/>
                <a:ext cx="0" cy="189022"/>
              </a:xfrm>
              <a:prstGeom prst="line">
                <a:avLst/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2" name="Группа 61"/>
            <p:cNvGrpSpPr/>
            <p:nvPr/>
          </p:nvGrpSpPr>
          <p:grpSpPr>
            <a:xfrm>
              <a:off x="1742985" y="3871763"/>
              <a:ext cx="3101305" cy="301637"/>
              <a:chOff x="5868144" y="2964030"/>
              <a:chExt cx="1973692" cy="191964"/>
            </a:xfrm>
          </p:grpSpPr>
          <p:cxnSp>
            <p:nvCxnSpPr>
              <p:cNvPr id="71" name="Прямая соединительная линия 70"/>
              <p:cNvCxnSpPr/>
              <p:nvPr/>
            </p:nvCxnSpPr>
            <p:spPr>
              <a:xfrm>
                <a:off x="5868144" y="3068960"/>
                <a:ext cx="1944218" cy="0"/>
              </a:xfrm>
              <a:prstGeom prst="line">
                <a:avLst/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Прямая соединительная линия 71"/>
              <p:cNvCxnSpPr/>
              <p:nvPr/>
            </p:nvCxnSpPr>
            <p:spPr>
              <a:xfrm>
                <a:off x="5868145" y="2964030"/>
                <a:ext cx="0" cy="189022"/>
              </a:xfrm>
              <a:prstGeom prst="line">
                <a:avLst/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Прямая соединительная линия 72"/>
              <p:cNvCxnSpPr/>
              <p:nvPr/>
            </p:nvCxnSpPr>
            <p:spPr>
              <a:xfrm>
                <a:off x="7841836" y="2966972"/>
                <a:ext cx="0" cy="189022"/>
              </a:xfrm>
              <a:prstGeom prst="line">
                <a:avLst/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3" name="Группа 62"/>
            <p:cNvGrpSpPr/>
            <p:nvPr/>
          </p:nvGrpSpPr>
          <p:grpSpPr>
            <a:xfrm>
              <a:off x="4797180" y="3857139"/>
              <a:ext cx="1682282" cy="297014"/>
              <a:chOff x="7788361" y="4074094"/>
              <a:chExt cx="1070616" cy="189022"/>
            </a:xfrm>
          </p:grpSpPr>
          <p:cxnSp>
            <p:nvCxnSpPr>
              <p:cNvPr id="68" name="Прямая соединительная линия 67"/>
              <p:cNvCxnSpPr/>
              <p:nvPr/>
            </p:nvCxnSpPr>
            <p:spPr>
              <a:xfrm flipV="1">
                <a:off x="7788361" y="4171383"/>
                <a:ext cx="1050643" cy="10419"/>
              </a:xfrm>
              <a:prstGeom prst="line">
                <a:avLst/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Прямая соединительная линия 68"/>
              <p:cNvCxnSpPr/>
              <p:nvPr/>
            </p:nvCxnSpPr>
            <p:spPr>
              <a:xfrm>
                <a:off x="7812360" y="4074094"/>
                <a:ext cx="0" cy="189022"/>
              </a:xfrm>
              <a:prstGeom prst="line">
                <a:avLst/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Прямая соединительная линия 69"/>
              <p:cNvCxnSpPr/>
              <p:nvPr/>
            </p:nvCxnSpPr>
            <p:spPr>
              <a:xfrm>
                <a:off x="8858977" y="4074094"/>
                <a:ext cx="0" cy="189022"/>
              </a:xfrm>
              <a:prstGeom prst="line">
                <a:avLst/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4" name="Левая круглая скобка 63"/>
            <p:cNvSpPr/>
            <p:nvPr/>
          </p:nvSpPr>
          <p:spPr>
            <a:xfrm rot="5400000" flipV="1">
              <a:off x="5484147" y="2891709"/>
              <a:ext cx="341075" cy="1651782"/>
            </a:xfrm>
            <a:prstGeom prst="leftBracket">
              <a:avLst/>
            </a:prstGeom>
            <a:ln>
              <a:solidFill>
                <a:srgbClr val="CC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5" name="Левая круглая скобка 64"/>
            <p:cNvSpPr/>
            <p:nvPr/>
          </p:nvSpPr>
          <p:spPr>
            <a:xfrm rot="16200000">
              <a:off x="3926653" y="2100654"/>
              <a:ext cx="385759" cy="4753088"/>
            </a:xfrm>
            <a:prstGeom prst="leftBracket">
              <a:avLst/>
            </a:prstGeom>
            <a:ln>
              <a:solidFill>
                <a:srgbClr val="CC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467544" y="2756106"/>
              <a:ext cx="949661" cy="8534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В.</a:t>
              </a:r>
              <a:endPara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467544" y="3614180"/>
              <a:ext cx="1275439" cy="8534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С.</a:t>
              </a:r>
              <a:endPara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cxnSp>
        <p:nvCxnSpPr>
          <p:cNvPr id="78" name="Прямая соединительная линия 77"/>
          <p:cNvCxnSpPr/>
          <p:nvPr/>
        </p:nvCxnSpPr>
        <p:spPr>
          <a:xfrm>
            <a:off x="199924" y="3501008"/>
            <a:ext cx="8784976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Прямоугольник 79"/>
          <p:cNvSpPr/>
          <p:nvPr/>
        </p:nvSpPr>
        <p:spPr>
          <a:xfrm>
            <a:off x="4335588" y="2529006"/>
            <a:ext cx="80150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7 п.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81" name="Прямоугольник 80"/>
          <p:cNvSpPr/>
          <p:nvPr/>
        </p:nvSpPr>
        <p:spPr>
          <a:xfrm>
            <a:off x="4066907" y="980728"/>
            <a:ext cx="80150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3 п.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82" name="Прямоугольник 81"/>
          <p:cNvSpPr/>
          <p:nvPr/>
        </p:nvSpPr>
        <p:spPr>
          <a:xfrm>
            <a:off x="5282659" y="1459845"/>
            <a:ext cx="80150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? п.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83" name="Прямоугольник 82"/>
          <p:cNvSpPr/>
          <p:nvPr/>
        </p:nvSpPr>
        <p:spPr>
          <a:xfrm>
            <a:off x="1309709" y="5883904"/>
            <a:ext cx="80150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7 п.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84" name="Прямоугольник 83"/>
          <p:cNvSpPr/>
          <p:nvPr/>
        </p:nvSpPr>
        <p:spPr>
          <a:xfrm>
            <a:off x="395858" y="5884262"/>
            <a:ext cx="80150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3 п.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85" name="Прямоугольник 84"/>
          <p:cNvSpPr/>
          <p:nvPr/>
        </p:nvSpPr>
        <p:spPr>
          <a:xfrm>
            <a:off x="3521778" y="5868893"/>
            <a:ext cx="80150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? п.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86" name="Прямоугольник 85"/>
          <p:cNvSpPr/>
          <p:nvPr/>
        </p:nvSpPr>
        <p:spPr>
          <a:xfrm>
            <a:off x="2292442" y="5877272"/>
            <a:ext cx="80150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4 п.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87" name="Прямоугольник 86"/>
          <p:cNvSpPr/>
          <p:nvPr/>
        </p:nvSpPr>
        <p:spPr>
          <a:xfrm>
            <a:off x="199924" y="5095230"/>
            <a:ext cx="8589124" cy="92333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Для этого презентацию надо перевести в режим редактирования.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8" name="Прямоугольник 87"/>
          <p:cNvSpPr/>
          <p:nvPr/>
        </p:nvSpPr>
        <p:spPr>
          <a:xfrm>
            <a:off x="1309387" y="5892283"/>
            <a:ext cx="80150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7 п.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89" name="Прямоугольник 88"/>
          <p:cNvSpPr/>
          <p:nvPr/>
        </p:nvSpPr>
        <p:spPr>
          <a:xfrm>
            <a:off x="395536" y="5892641"/>
            <a:ext cx="80150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3 п.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90" name="Прямоугольник 89"/>
          <p:cNvSpPr/>
          <p:nvPr/>
        </p:nvSpPr>
        <p:spPr>
          <a:xfrm>
            <a:off x="3521456" y="5877272"/>
            <a:ext cx="80150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? п.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91" name="Прямоугольник 90"/>
          <p:cNvSpPr/>
          <p:nvPr/>
        </p:nvSpPr>
        <p:spPr>
          <a:xfrm>
            <a:off x="2292120" y="5885651"/>
            <a:ext cx="80150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4 п.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92" name="Прямоугольник 91"/>
          <p:cNvSpPr/>
          <p:nvPr/>
        </p:nvSpPr>
        <p:spPr>
          <a:xfrm>
            <a:off x="145694" y="44624"/>
            <a:ext cx="47863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</a:rPr>
              <a:t>Урок 68. Решение задач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93" name="Прямоугольник 92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="" xmlns:p14="http://schemas.microsoft.com/office/powerpoint/2010/main" val="291917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267" y="539517"/>
            <a:ext cx="87849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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Придумай для Вовы две обратные задачи. Как их решить?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0" name="Группа 19"/>
          <p:cNvGrpSpPr/>
          <p:nvPr/>
        </p:nvGrpSpPr>
        <p:grpSpPr>
          <a:xfrm>
            <a:off x="2837091" y="1383945"/>
            <a:ext cx="3261140" cy="1145060"/>
            <a:chOff x="467544" y="2553322"/>
            <a:chExt cx="6028533" cy="2116755"/>
          </a:xfrm>
        </p:grpSpPr>
        <p:sp>
          <p:nvSpPr>
            <p:cNvPr id="3" name="Левая круглая скобка 2"/>
            <p:cNvSpPr/>
            <p:nvPr/>
          </p:nvSpPr>
          <p:spPr>
            <a:xfrm rot="5400000" flipV="1">
              <a:off x="3077601" y="1218706"/>
              <a:ext cx="385758" cy="3054989"/>
            </a:xfrm>
            <a:prstGeom prst="leftBracket">
              <a:avLst/>
            </a:prstGeom>
            <a:ln>
              <a:solidFill>
                <a:srgbClr val="CC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4" name="Группа 3"/>
            <p:cNvGrpSpPr/>
            <p:nvPr/>
          </p:nvGrpSpPr>
          <p:grpSpPr>
            <a:xfrm>
              <a:off x="1742983" y="2977689"/>
              <a:ext cx="3101305" cy="301637"/>
              <a:chOff x="5868144" y="2964030"/>
              <a:chExt cx="1973692" cy="191964"/>
            </a:xfrm>
          </p:grpSpPr>
          <p:cxnSp>
            <p:nvCxnSpPr>
              <p:cNvPr id="5" name="Прямая соединительная линия 4"/>
              <p:cNvCxnSpPr/>
              <p:nvPr/>
            </p:nvCxnSpPr>
            <p:spPr>
              <a:xfrm>
                <a:off x="5868144" y="3068960"/>
                <a:ext cx="1944218" cy="0"/>
              </a:xfrm>
              <a:prstGeom prst="line">
                <a:avLst/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Прямая соединительная линия 5"/>
              <p:cNvCxnSpPr/>
              <p:nvPr/>
            </p:nvCxnSpPr>
            <p:spPr>
              <a:xfrm>
                <a:off x="5868145" y="2964030"/>
                <a:ext cx="0" cy="189022"/>
              </a:xfrm>
              <a:prstGeom prst="line">
                <a:avLst/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Прямая соединительная линия 6"/>
              <p:cNvCxnSpPr/>
              <p:nvPr/>
            </p:nvCxnSpPr>
            <p:spPr>
              <a:xfrm>
                <a:off x="7841836" y="2966972"/>
                <a:ext cx="0" cy="189022"/>
              </a:xfrm>
              <a:prstGeom prst="line">
                <a:avLst/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" name="Группа 7"/>
            <p:cNvGrpSpPr/>
            <p:nvPr/>
          </p:nvGrpSpPr>
          <p:grpSpPr>
            <a:xfrm>
              <a:off x="1742985" y="3871763"/>
              <a:ext cx="3101305" cy="301637"/>
              <a:chOff x="5868144" y="2964030"/>
              <a:chExt cx="1973692" cy="191964"/>
            </a:xfrm>
          </p:grpSpPr>
          <p:cxnSp>
            <p:nvCxnSpPr>
              <p:cNvPr id="9" name="Прямая соединительная линия 8"/>
              <p:cNvCxnSpPr/>
              <p:nvPr/>
            </p:nvCxnSpPr>
            <p:spPr>
              <a:xfrm>
                <a:off x="5868144" y="3068960"/>
                <a:ext cx="1944218" cy="0"/>
              </a:xfrm>
              <a:prstGeom prst="line">
                <a:avLst/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Прямая соединительная линия 9"/>
              <p:cNvCxnSpPr/>
              <p:nvPr/>
            </p:nvCxnSpPr>
            <p:spPr>
              <a:xfrm>
                <a:off x="5868145" y="2964030"/>
                <a:ext cx="0" cy="189022"/>
              </a:xfrm>
              <a:prstGeom prst="line">
                <a:avLst/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Прямая соединительная линия 10"/>
              <p:cNvCxnSpPr/>
              <p:nvPr/>
            </p:nvCxnSpPr>
            <p:spPr>
              <a:xfrm>
                <a:off x="7841836" y="2966972"/>
                <a:ext cx="0" cy="189022"/>
              </a:xfrm>
              <a:prstGeom prst="line">
                <a:avLst/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" name="Группа 11"/>
            <p:cNvGrpSpPr/>
            <p:nvPr/>
          </p:nvGrpSpPr>
          <p:grpSpPr>
            <a:xfrm>
              <a:off x="4797180" y="3857139"/>
              <a:ext cx="1682282" cy="297014"/>
              <a:chOff x="7788361" y="4074094"/>
              <a:chExt cx="1070616" cy="189022"/>
            </a:xfrm>
          </p:grpSpPr>
          <p:cxnSp>
            <p:nvCxnSpPr>
              <p:cNvPr id="13" name="Прямая соединительная линия 12"/>
              <p:cNvCxnSpPr/>
              <p:nvPr/>
            </p:nvCxnSpPr>
            <p:spPr>
              <a:xfrm flipV="1">
                <a:off x="7788361" y="4171383"/>
                <a:ext cx="1050643" cy="10419"/>
              </a:xfrm>
              <a:prstGeom prst="line">
                <a:avLst/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Прямая соединительная линия 13"/>
              <p:cNvCxnSpPr/>
              <p:nvPr/>
            </p:nvCxnSpPr>
            <p:spPr>
              <a:xfrm>
                <a:off x="7812360" y="4074094"/>
                <a:ext cx="0" cy="189022"/>
              </a:xfrm>
              <a:prstGeom prst="line">
                <a:avLst/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Прямая соединительная линия 14"/>
              <p:cNvCxnSpPr/>
              <p:nvPr/>
            </p:nvCxnSpPr>
            <p:spPr>
              <a:xfrm>
                <a:off x="8858977" y="4074094"/>
                <a:ext cx="0" cy="189022"/>
              </a:xfrm>
              <a:prstGeom prst="line">
                <a:avLst/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6" name="Левая круглая скобка 15"/>
            <p:cNvSpPr/>
            <p:nvPr/>
          </p:nvSpPr>
          <p:spPr>
            <a:xfrm rot="5400000" flipV="1">
              <a:off x="5484147" y="2891709"/>
              <a:ext cx="341075" cy="1651782"/>
            </a:xfrm>
            <a:prstGeom prst="leftBracket">
              <a:avLst/>
            </a:prstGeom>
            <a:ln>
              <a:solidFill>
                <a:srgbClr val="CC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Левая круглая скобка 16"/>
            <p:cNvSpPr/>
            <p:nvPr/>
          </p:nvSpPr>
          <p:spPr>
            <a:xfrm rot="16200000">
              <a:off x="3926653" y="2100654"/>
              <a:ext cx="385759" cy="4753088"/>
            </a:xfrm>
            <a:prstGeom prst="leftBracket">
              <a:avLst/>
            </a:prstGeom>
            <a:ln>
              <a:solidFill>
                <a:srgbClr val="CC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67544" y="2756106"/>
              <a:ext cx="949661" cy="8534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В.</a:t>
              </a:r>
              <a:endPara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67544" y="3614180"/>
              <a:ext cx="1275439" cy="8534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С.</a:t>
              </a:r>
              <a:endPara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1" name="Группа 20"/>
          <p:cNvGrpSpPr/>
          <p:nvPr/>
        </p:nvGrpSpPr>
        <p:grpSpPr>
          <a:xfrm>
            <a:off x="5148064" y="4031851"/>
            <a:ext cx="3261140" cy="1145060"/>
            <a:chOff x="467544" y="2553322"/>
            <a:chExt cx="6028533" cy="2116755"/>
          </a:xfrm>
        </p:grpSpPr>
        <p:sp>
          <p:nvSpPr>
            <p:cNvPr id="22" name="Левая круглая скобка 21"/>
            <p:cNvSpPr/>
            <p:nvPr/>
          </p:nvSpPr>
          <p:spPr>
            <a:xfrm rot="5400000" flipV="1">
              <a:off x="3077601" y="1218706"/>
              <a:ext cx="385758" cy="3054989"/>
            </a:xfrm>
            <a:prstGeom prst="leftBracket">
              <a:avLst/>
            </a:prstGeom>
            <a:ln>
              <a:solidFill>
                <a:srgbClr val="CC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23" name="Группа 22"/>
            <p:cNvGrpSpPr/>
            <p:nvPr/>
          </p:nvGrpSpPr>
          <p:grpSpPr>
            <a:xfrm>
              <a:off x="1742983" y="2977689"/>
              <a:ext cx="3101305" cy="301637"/>
              <a:chOff x="5868144" y="2964030"/>
              <a:chExt cx="1973692" cy="191964"/>
            </a:xfrm>
          </p:grpSpPr>
          <p:cxnSp>
            <p:nvCxnSpPr>
              <p:cNvPr id="36" name="Прямая соединительная линия 35"/>
              <p:cNvCxnSpPr/>
              <p:nvPr/>
            </p:nvCxnSpPr>
            <p:spPr>
              <a:xfrm>
                <a:off x="5868144" y="3068960"/>
                <a:ext cx="1944218" cy="0"/>
              </a:xfrm>
              <a:prstGeom prst="line">
                <a:avLst/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Прямая соединительная линия 36"/>
              <p:cNvCxnSpPr/>
              <p:nvPr/>
            </p:nvCxnSpPr>
            <p:spPr>
              <a:xfrm>
                <a:off x="5868145" y="2964030"/>
                <a:ext cx="0" cy="189022"/>
              </a:xfrm>
              <a:prstGeom prst="line">
                <a:avLst/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Прямая соединительная линия 37"/>
              <p:cNvCxnSpPr/>
              <p:nvPr/>
            </p:nvCxnSpPr>
            <p:spPr>
              <a:xfrm>
                <a:off x="7841836" y="2966972"/>
                <a:ext cx="0" cy="189022"/>
              </a:xfrm>
              <a:prstGeom prst="line">
                <a:avLst/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Группа 23"/>
            <p:cNvGrpSpPr/>
            <p:nvPr/>
          </p:nvGrpSpPr>
          <p:grpSpPr>
            <a:xfrm>
              <a:off x="1742985" y="3871763"/>
              <a:ext cx="3101305" cy="301637"/>
              <a:chOff x="5868144" y="2964030"/>
              <a:chExt cx="1973692" cy="191964"/>
            </a:xfrm>
          </p:grpSpPr>
          <p:cxnSp>
            <p:nvCxnSpPr>
              <p:cNvPr id="33" name="Прямая соединительная линия 32"/>
              <p:cNvCxnSpPr/>
              <p:nvPr/>
            </p:nvCxnSpPr>
            <p:spPr>
              <a:xfrm>
                <a:off x="5868144" y="3068960"/>
                <a:ext cx="1944218" cy="0"/>
              </a:xfrm>
              <a:prstGeom prst="line">
                <a:avLst/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Прямая соединительная линия 33"/>
              <p:cNvCxnSpPr/>
              <p:nvPr/>
            </p:nvCxnSpPr>
            <p:spPr>
              <a:xfrm>
                <a:off x="5868145" y="2964030"/>
                <a:ext cx="0" cy="189022"/>
              </a:xfrm>
              <a:prstGeom prst="line">
                <a:avLst/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Прямая соединительная линия 34"/>
              <p:cNvCxnSpPr/>
              <p:nvPr/>
            </p:nvCxnSpPr>
            <p:spPr>
              <a:xfrm>
                <a:off x="7841836" y="2966972"/>
                <a:ext cx="0" cy="189022"/>
              </a:xfrm>
              <a:prstGeom prst="line">
                <a:avLst/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Группа 24"/>
            <p:cNvGrpSpPr/>
            <p:nvPr/>
          </p:nvGrpSpPr>
          <p:grpSpPr>
            <a:xfrm>
              <a:off x="4797180" y="3857139"/>
              <a:ext cx="1682282" cy="297014"/>
              <a:chOff x="7788361" y="4074094"/>
              <a:chExt cx="1070616" cy="189022"/>
            </a:xfrm>
          </p:grpSpPr>
          <p:cxnSp>
            <p:nvCxnSpPr>
              <p:cNvPr id="30" name="Прямая соединительная линия 29"/>
              <p:cNvCxnSpPr/>
              <p:nvPr/>
            </p:nvCxnSpPr>
            <p:spPr>
              <a:xfrm flipV="1">
                <a:off x="7788361" y="4171383"/>
                <a:ext cx="1050643" cy="10419"/>
              </a:xfrm>
              <a:prstGeom prst="line">
                <a:avLst/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Прямая соединительная линия 30"/>
              <p:cNvCxnSpPr/>
              <p:nvPr/>
            </p:nvCxnSpPr>
            <p:spPr>
              <a:xfrm>
                <a:off x="7812360" y="4074094"/>
                <a:ext cx="0" cy="189022"/>
              </a:xfrm>
              <a:prstGeom prst="line">
                <a:avLst/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Прямая соединительная линия 31"/>
              <p:cNvCxnSpPr/>
              <p:nvPr/>
            </p:nvCxnSpPr>
            <p:spPr>
              <a:xfrm>
                <a:off x="8858977" y="4074094"/>
                <a:ext cx="0" cy="189022"/>
              </a:xfrm>
              <a:prstGeom prst="line">
                <a:avLst/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6" name="Левая круглая скобка 25"/>
            <p:cNvSpPr/>
            <p:nvPr/>
          </p:nvSpPr>
          <p:spPr>
            <a:xfrm rot="5400000" flipV="1">
              <a:off x="5484147" y="2891709"/>
              <a:ext cx="341075" cy="1651782"/>
            </a:xfrm>
            <a:prstGeom prst="leftBracket">
              <a:avLst/>
            </a:prstGeom>
            <a:ln>
              <a:solidFill>
                <a:srgbClr val="CC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Левая круглая скобка 26"/>
            <p:cNvSpPr/>
            <p:nvPr/>
          </p:nvSpPr>
          <p:spPr>
            <a:xfrm rot="16200000">
              <a:off x="3926653" y="2100654"/>
              <a:ext cx="385759" cy="4753088"/>
            </a:xfrm>
            <a:prstGeom prst="leftBracket">
              <a:avLst/>
            </a:prstGeom>
            <a:ln>
              <a:solidFill>
                <a:srgbClr val="CC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467544" y="2756106"/>
              <a:ext cx="949661" cy="8534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В.</a:t>
              </a:r>
              <a:endPara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467544" y="3614180"/>
              <a:ext cx="1275439" cy="8534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С.</a:t>
              </a:r>
              <a:endPara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56" name="TextBox 55"/>
          <p:cNvSpPr txBox="1"/>
          <p:nvPr/>
        </p:nvSpPr>
        <p:spPr>
          <a:xfrm>
            <a:off x="503532" y="2420888"/>
            <a:ext cx="2413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7 – 3 = 4 (п.)</a:t>
            </a:r>
            <a:endParaRPr lang="ru-RU" sz="2400" i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475884" y="2908196"/>
            <a:ext cx="60917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Ответ: на  4 подруги больше.</a:t>
            </a:r>
            <a:endParaRPr lang="ru-RU" sz="2400" i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9" name="Группа 58"/>
          <p:cNvGrpSpPr/>
          <p:nvPr/>
        </p:nvGrpSpPr>
        <p:grpSpPr>
          <a:xfrm>
            <a:off x="539753" y="4005064"/>
            <a:ext cx="3261140" cy="1145060"/>
            <a:chOff x="467544" y="2553322"/>
            <a:chExt cx="6028533" cy="2116755"/>
          </a:xfrm>
        </p:grpSpPr>
        <p:sp>
          <p:nvSpPr>
            <p:cNvPr id="60" name="Левая круглая скобка 59"/>
            <p:cNvSpPr/>
            <p:nvPr/>
          </p:nvSpPr>
          <p:spPr>
            <a:xfrm rot="5400000" flipV="1">
              <a:off x="3077601" y="1218706"/>
              <a:ext cx="385758" cy="3054989"/>
            </a:xfrm>
            <a:prstGeom prst="leftBracket">
              <a:avLst/>
            </a:prstGeom>
            <a:ln>
              <a:solidFill>
                <a:srgbClr val="CC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61" name="Группа 60"/>
            <p:cNvGrpSpPr/>
            <p:nvPr/>
          </p:nvGrpSpPr>
          <p:grpSpPr>
            <a:xfrm>
              <a:off x="1742983" y="2977689"/>
              <a:ext cx="3101305" cy="301637"/>
              <a:chOff x="5868144" y="2964030"/>
              <a:chExt cx="1973692" cy="191964"/>
            </a:xfrm>
          </p:grpSpPr>
          <p:cxnSp>
            <p:nvCxnSpPr>
              <p:cNvPr id="74" name="Прямая соединительная линия 73"/>
              <p:cNvCxnSpPr/>
              <p:nvPr/>
            </p:nvCxnSpPr>
            <p:spPr>
              <a:xfrm>
                <a:off x="5868144" y="3068960"/>
                <a:ext cx="1944218" cy="0"/>
              </a:xfrm>
              <a:prstGeom prst="line">
                <a:avLst/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Прямая соединительная линия 74"/>
              <p:cNvCxnSpPr/>
              <p:nvPr/>
            </p:nvCxnSpPr>
            <p:spPr>
              <a:xfrm>
                <a:off x="5868145" y="2964030"/>
                <a:ext cx="0" cy="189022"/>
              </a:xfrm>
              <a:prstGeom prst="line">
                <a:avLst/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Прямая соединительная линия 75"/>
              <p:cNvCxnSpPr/>
              <p:nvPr/>
            </p:nvCxnSpPr>
            <p:spPr>
              <a:xfrm>
                <a:off x="7841836" y="2966972"/>
                <a:ext cx="0" cy="189022"/>
              </a:xfrm>
              <a:prstGeom prst="line">
                <a:avLst/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2" name="Группа 61"/>
            <p:cNvGrpSpPr/>
            <p:nvPr/>
          </p:nvGrpSpPr>
          <p:grpSpPr>
            <a:xfrm>
              <a:off x="1742985" y="3871763"/>
              <a:ext cx="3101305" cy="301637"/>
              <a:chOff x="5868144" y="2964030"/>
              <a:chExt cx="1973692" cy="191964"/>
            </a:xfrm>
          </p:grpSpPr>
          <p:cxnSp>
            <p:nvCxnSpPr>
              <p:cNvPr id="71" name="Прямая соединительная линия 70"/>
              <p:cNvCxnSpPr/>
              <p:nvPr/>
            </p:nvCxnSpPr>
            <p:spPr>
              <a:xfrm>
                <a:off x="5868144" y="3068960"/>
                <a:ext cx="1944218" cy="0"/>
              </a:xfrm>
              <a:prstGeom prst="line">
                <a:avLst/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Прямая соединительная линия 71"/>
              <p:cNvCxnSpPr/>
              <p:nvPr/>
            </p:nvCxnSpPr>
            <p:spPr>
              <a:xfrm>
                <a:off x="5868145" y="2964030"/>
                <a:ext cx="0" cy="189022"/>
              </a:xfrm>
              <a:prstGeom prst="line">
                <a:avLst/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Прямая соединительная линия 72"/>
              <p:cNvCxnSpPr/>
              <p:nvPr/>
            </p:nvCxnSpPr>
            <p:spPr>
              <a:xfrm>
                <a:off x="7841836" y="2966972"/>
                <a:ext cx="0" cy="189022"/>
              </a:xfrm>
              <a:prstGeom prst="line">
                <a:avLst/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3" name="Группа 62"/>
            <p:cNvGrpSpPr/>
            <p:nvPr/>
          </p:nvGrpSpPr>
          <p:grpSpPr>
            <a:xfrm>
              <a:off x="4797180" y="3857139"/>
              <a:ext cx="1682282" cy="297014"/>
              <a:chOff x="7788361" y="4074094"/>
              <a:chExt cx="1070616" cy="189022"/>
            </a:xfrm>
          </p:grpSpPr>
          <p:cxnSp>
            <p:nvCxnSpPr>
              <p:cNvPr id="68" name="Прямая соединительная линия 67"/>
              <p:cNvCxnSpPr/>
              <p:nvPr/>
            </p:nvCxnSpPr>
            <p:spPr>
              <a:xfrm flipV="1">
                <a:off x="7788361" y="4171383"/>
                <a:ext cx="1050643" cy="10419"/>
              </a:xfrm>
              <a:prstGeom prst="line">
                <a:avLst/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Прямая соединительная линия 68"/>
              <p:cNvCxnSpPr/>
              <p:nvPr/>
            </p:nvCxnSpPr>
            <p:spPr>
              <a:xfrm>
                <a:off x="7812360" y="4074094"/>
                <a:ext cx="0" cy="189022"/>
              </a:xfrm>
              <a:prstGeom prst="line">
                <a:avLst/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Прямая соединительная линия 69"/>
              <p:cNvCxnSpPr/>
              <p:nvPr/>
            </p:nvCxnSpPr>
            <p:spPr>
              <a:xfrm>
                <a:off x="8858977" y="4074094"/>
                <a:ext cx="0" cy="189022"/>
              </a:xfrm>
              <a:prstGeom prst="line">
                <a:avLst/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4" name="Левая круглая скобка 63"/>
            <p:cNvSpPr/>
            <p:nvPr/>
          </p:nvSpPr>
          <p:spPr>
            <a:xfrm rot="5400000" flipV="1">
              <a:off x="5484147" y="2891709"/>
              <a:ext cx="341075" cy="1651782"/>
            </a:xfrm>
            <a:prstGeom prst="leftBracket">
              <a:avLst/>
            </a:prstGeom>
            <a:ln>
              <a:solidFill>
                <a:srgbClr val="CC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5" name="Левая круглая скобка 64"/>
            <p:cNvSpPr/>
            <p:nvPr/>
          </p:nvSpPr>
          <p:spPr>
            <a:xfrm rot="16200000">
              <a:off x="3926653" y="2100654"/>
              <a:ext cx="385759" cy="4753088"/>
            </a:xfrm>
            <a:prstGeom prst="leftBracket">
              <a:avLst/>
            </a:prstGeom>
            <a:ln>
              <a:solidFill>
                <a:srgbClr val="CC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467544" y="2756106"/>
              <a:ext cx="949661" cy="8534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В.</a:t>
              </a:r>
              <a:endPara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467544" y="3614180"/>
              <a:ext cx="1275439" cy="8534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С.</a:t>
              </a:r>
              <a:endPara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cxnSp>
        <p:nvCxnSpPr>
          <p:cNvPr id="78" name="Прямая соединительная линия 77"/>
          <p:cNvCxnSpPr/>
          <p:nvPr/>
        </p:nvCxnSpPr>
        <p:spPr>
          <a:xfrm>
            <a:off x="199924" y="3501008"/>
            <a:ext cx="8784976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Прямоугольник 79"/>
          <p:cNvSpPr/>
          <p:nvPr/>
        </p:nvSpPr>
        <p:spPr>
          <a:xfrm>
            <a:off x="4335588" y="2529006"/>
            <a:ext cx="80150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7 п.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81" name="Прямоугольник 80"/>
          <p:cNvSpPr/>
          <p:nvPr/>
        </p:nvSpPr>
        <p:spPr>
          <a:xfrm>
            <a:off x="4066907" y="980728"/>
            <a:ext cx="80150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3 п.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82" name="Прямоугольник 81"/>
          <p:cNvSpPr/>
          <p:nvPr/>
        </p:nvSpPr>
        <p:spPr>
          <a:xfrm>
            <a:off x="5282659" y="1459845"/>
            <a:ext cx="80150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? п.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85" name="Прямоугольник 84"/>
          <p:cNvSpPr/>
          <p:nvPr/>
        </p:nvSpPr>
        <p:spPr>
          <a:xfrm>
            <a:off x="6263559" y="3563508"/>
            <a:ext cx="80150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? п.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86" name="Прямоугольник 85"/>
          <p:cNvSpPr/>
          <p:nvPr/>
        </p:nvSpPr>
        <p:spPr>
          <a:xfrm>
            <a:off x="7617640" y="4033081"/>
            <a:ext cx="80150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4 п.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88" name="Прямоугольник 87"/>
          <p:cNvSpPr/>
          <p:nvPr/>
        </p:nvSpPr>
        <p:spPr>
          <a:xfrm>
            <a:off x="6506491" y="5176912"/>
            <a:ext cx="80150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7 п.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89" name="Прямоугольник 88"/>
          <p:cNvSpPr/>
          <p:nvPr/>
        </p:nvSpPr>
        <p:spPr>
          <a:xfrm>
            <a:off x="1737358" y="3515686"/>
            <a:ext cx="80150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3 п.</a:t>
            </a:r>
            <a:endParaRPr lang="ru-RU" i="1" dirty="0">
              <a:solidFill>
                <a:srgbClr val="7030A0"/>
              </a:solidFill>
            </a:endParaRPr>
          </a:p>
        </p:txBody>
      </p:sp>
      <p:sp>
        <p:nvSpPr>
          <p:cNvPr id="90" name="Прямоугольник 89"/>
          <p:cNvSpPr/>
          <p:nvPr/>
        </p:nvSpPr>
        <p:spPr>
          <a:xfrm>
            <a:off x="1764776" y="5180326"/>
            <a:ext cx="80150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? п.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91" name="Прямоугольник 90"/>
          <p:cNvSpPr/>
          <p:nvPr/>
        </p:nvSpPr>
        <p:spPr>
          <a:xfrm>
            <a:off x="2990396" y="4058708"/>
            <a:ext cx="80150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4 п.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92" name="Прямоугольник 91"/>
          <p:cNvSpPr/>
          <p:nvPr/>
        </p:nvSpPr>
        <p:spPr>
          <a:xfrm>
            <a:off x="145694" y="44624"/>
            <a:ext cx="47863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</a:rPr>
              <a:t>Урок 68. Решение задач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93" name="Прямоугольник 92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77" name="TextBox 76"/>
          <p:cNvSpPr txBox="1"/>
          <p:nvPr/>
        </p:nvSpPr>
        <p:spPr>
          <a:xfrm>
            <a:off x="6664315" y="1143426"/>
            <a:ext cx="19117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423184" y="5504363"/>
            <a:ext cx="2413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3 + 4 = 7 (п.)</a:t>
            </a:r>
            <a:endParaRPr lang="ru-RU" sz="2400" i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395537" y="5991671"/>
            <a:ext cx="39400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Ответ: 7 подруг-сорок.</a:t>
            </a:r>
            <a:endParaRPr lang="ru-RU" sz="2400" i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4786314" y="5991671"/>
            <a:ext cx="41781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Ответ: 3 подруги-вороны.</a:t>
            </a:r>
            <a:endParaRPr lang="ru-RU" sz="2400" i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5148064" y="5517232"/>
            <a:ext cx="2413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7 – 4 = 3  (п.)</a:t>
            </a:r>
            <a:endParaRPr lang="ru-RU" sz="2400" i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57949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" grpId="0"/>
      <p:bldP spid="86" grpId="0"/>
      <p:bldP spid="88" grpId="0"/>
      <p:bldP spid="89" grpId="0"/>
      <p:bldP spid="90" grpId="0"/>
      <p:bldP spid="91" grpId="0"/>
      <p:bldP spid="79" grpId="0"/>
      <p:bldP spid="94" grpId="0"/>
      <p:bldP spid="96" grpId="0"/>
      <p:bldP spid="9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208403" y="2187056"/>
            <a:ext cx="846805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На сколько </a:t>
            </a:r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подруг-сорок </a:t>
            </a:r>
            <a:r>
              <a:rPr lang="ru-RU" sz="24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больше, чем </a:t>
            </a:r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подруг-ворон</a:t>
            </a:r>
            <a:r>
              <a:rPr lang="ru-RU" sz="24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08403" y="1772816"/>
            <a:ext cx="81800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У пугала 3 подруги-вороны и 7 подруг-сорок. 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145694" y="44624"/>
            <a:ext cx="47863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</a:rPr>
              <a:t>Урок 68. Решение задач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37" name="TextBox 36"/>
          <p:cNvSpPr txBox="1"/>
          <p:nvPr/>
        </p:nvSpPr>
        <p:spPr>
          <a:xfrm>
            <a:off x="145694" y="764704"/>
            <a:ext cx="87849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2. 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Как изменить вопрос задачи, чтобы в нём были слова «Сколько всего…»? Заполни схему, реши задачу устно.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3" name="Группа 42"/>
          <p:cNvGrpSpPr/>
          <p:nvPr/>
        </p:nvGrpSpPr>
        <p:grpSpPr>
          <a:xfrm>
            <a:off x="2443786" y="3652463"/>
            <a:ext cx="2608156" cy="163171"/>
            <a:chOff x="5868144" y="2964030"/>
            <a:chExt cx="1973692" cy="191964"/>
          </a:xfrm>
        </p:grpSpPr>
        <p:cxnSp>
          <p:nvCxnSpPr>
            <p:cNvPr id="52" name="Прямая соединительная линия 51"/>
            <p:cNvCxnSpPr/>
            <p:nvPr/>
          </p:nvCxnSpPr>
          <p:spPr>
            <a:xfrm>
              <a:off x="5868144" y="3068960"/>
              <a:ext cx="1944218" cy="0"/>
            </a:xfrm>
            <a:prstGeom prst="line">
              <a:avLst/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Прямая соединительная линия 52"/>
            <p:cNvCxnSpPr/>
            <p:nvPr/>
          </p:nvCxnSpPr>
          <p:spPr>
            <a:xfrm>
              <a:off x="5868145" y="2964030"/>
              <a:ext cx="0" cy="189022"/>
            </a:xfrm>
            <a:prstGeom prst="line">
              <a:avLst/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Прямая соединительная линия 53"/>
            <p:cNvCxnSpPr/>
            <p:nvPr/>
          </p:nvCxnSpPr>
          <p:spPr>
            <a:xfrm>
              <a:off x="7841836" y="2966972"/>
              <a:ext cx="0" cy="189022"/>
            </a:xfrm>
            <a:prstGeom prst="line">
              <a:avLst/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Группа 43"/>
          <p:cNvGrpSpPr/>
          <p:nvPr/>
        </p:nvGrpSpPr>
        <p:grpSpPr>
          <a:xfrm>
            <a:off x="5012322" y="3644552"/>
            <a:ext cx="1414777" cy="160670"/>
            <a:chOff x="7788361" y="4074094"/>
            <a:chExt cx="1070616" cy="189022"/>
          </a:xfrm>
        </p:grpSpPr>
        <p:cxnSp>
          <p:nvCxnSpPr>
            <p:cNvPr id="49" name="Прямая соединительная линия 48"/>
            <p:cNvCxnSpPr/>
            <p:nvPr/>
          </p:nvCxnSpPr>
          <p:spPr>
            <a:xfrm flipV="1">
              <a:off x="7788361" y="4171383"/>
              <a:ext cx="1050643" cy="10419"/>
            </a:xfrm>
            <a:prstGeom prst="line">
              <a:avLst/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Прямая соединительная линия 49"/>
            <p:cNvCxnSpPr/>
            <p:nvPr/>
          </p:nvCxnSpPr>
          <p:spPr>
            <a:xfrm>
              <a:off x="7812360" y="4074094"/>
              <a:ext cx="0" cy="189022"/>
            </a:xfrm>
            <a:prstGeom prst="line">
              <a:avLst/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Прямая соединительная линия 50"/>
            <p:cNvCxnSpPr/>
            <p:nvPr/>
          </p:nvCxnSpPr>
          <p:spPr>
            <a:xfrm>
              <a:off x="8858977" y="4074094"/>
              <a:ext cx="0" cy="189022"/>
            </a:xfrm>
            <a:prstGeom prst="line">
              <a:avLst/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6" name="Левая круглая скобка 45"/>
          <p:cNvSpPr/>
          <p:nvPr/>
        </p:nvSpPr>
        <p:spPr>
          <a:xfrm rot="5400000" flipV="1">
            <a:off x="4321298" y="1378183"/>
            <a:ext cx="208677" cy="3997283"/>
          </a:xfrm>
          <a:prstGeom prst="leftBracket">
            <a:avLst/>
          </a:prstGeom>
          <a:ln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TextBox 46"/>
          <p:cNvSpPr txBox="1"/>
          <p:nvPr/>
        </p:nvSpPr>
        <p:spPr>
          <a:xfrm>
            <a:off x="5449653" y="3342260"/>
            <a:ext cx="5137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в.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383414" y="3318391"/>
            <a:ext cx="6899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с.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464662" y="4026897"/>
            <a:ext cx="597785" cy="46166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   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61" name="Группа 60"/>
          <p:cNvGrpSpPr/>
          <p:nvPr/>
        </p:nvGrpSpPr>
        <p:grpSpPr>
          <a:xfrm>
            <a:off x="3211327" y="4033301"/>
            <a:ext cx="782516" cy="475819"/>
            <a:chOff x="5464662" y="4170892"/>
            <a:chExt cx="782516" cy="475819"/>
          </a:xfrm>
        </p:grpSpPr>
        <p:sp>
          <p:nvSpPr>
            <p:cNvPr id="62" name="TextBox 61"/>
            <p:cNvSpPr txBox="1"/>
            <p:nvPr/>
          </p:nvSpPr>
          <p:spPr>
            <a:xfrm>
              <a:off x="5464662" y="4185046"/>
              <a:ext cx="597785" cy="461665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ru-RU" sz="24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        </a:t>
              </a:r>
              <a:endParaRPr lang="ru-RU" sz="24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3" name="Прямоугольник 62"/>
            <p:cNvSpPr/>
            <p:nvPr/>
          </p:nvSpPr>
          <p:spPr>
            <a:xfrm>
              <a:off x="6062447" y="4170892"/>
              <a:ext cx="18473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endParaRPr lang="ru-RU" dirty="0"/>
            </a:p>
          </p:txBody>
        </p:sp>
      </p:grpSp>
      <p:sp>
        <p:nvSpPr>
          <p:cNvPr id="65" name="TextBox 64"/>
          <p:cNvSpPr txBox="1"/>
          <p:nvPr/>
        </p:nvSpPr>
        <p:spPr>
          <a:xfrm>
            <a:off x="3995936" y="2766795"/>
            <a:ext cx="597785" cy="46166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   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1309709" y="5883904"/>
            <a:ext cx="80150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7 п.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68" name="Прямоугольник 67"/>
          <p:cNvSpPr/>
          <p:nvPr/>
        </p:nvSpPr>
        <p:spPr>
          <a:xfrm>
            <a:off x="395858" y="5884262"/>
            <a:ext cx="80150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3 п.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69" name="Прямоугольник 68"/>
          <p:cNvSpPr/>
          <p:nvPr/>
        </p:nvSpPr>
        <p:spPr>
          <a:xfrm>
            <a:off x="3521778" y="5868893"/>
            <a:ext cx="80150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? п.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2292442" y="5877272"/>
            <a:ext cx="80150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4 п.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71" name="Прямоугольник 70"/>
          <p:cNvSpPr/>
          <p:nvPr/>
        </p:nvSpPr>
        <p:spPr>
          <a:xfrm>
            <a:off x="1309387" y="5892283"/>
            <a:ext cx="80150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7 п.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72" name="Прямоугольник 71"/>
          <p:cNvSpPr/>
          <p:nvPr/>
        </p:nvSpPr>
        <p:spPr>
          <a:xfrm>
            <a:off x="395536" y="5892641"/>
            <a:ext cx="80150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3 п.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73" name="Прямоугольник 72"/>
          <p:cNvSpPr/>
          <p:nvPr/>
        </p:nvSpPr>
        <p:spPr>
          <a:xfrm>
            <a:off x="3521456" y="5877272"/>
            <a:ext cx="80150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? п.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74" name="Прямоугольник 73"/>
          <p:cNvSpPr/>
          <p:nvPr/>
        </p:nvSpPr>
        <p:spPr>
          <a:xfrm>
            <a:off x="2292120" y="5885651"/>
            <a:ext cx="80150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4 п.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75" name="Прямоугольник 74"/>
          <p:cNvSpPr/>
          <p:nvPr/>
        </p:nvSpPr>
        <p:spPr>
          <a:xfrm>
            <a:off x="199924" y="5013176"/>
            <a:ext cx="8589124" cy="92333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Для этого презентацию надо перевести в режим редактирования.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55400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6637</TotalTime>
  <Words>959</Words>
  <Application>Microsoft Office PowerPoint</Application>
  <PresentationFormat>Экран (4:3)</PresentationFormat>
  <Paragraphs>338</Paragraphs>
  <Slides>16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Официальная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Анна</dc:creator>
  <cp:lastModifiedBy>Анна</cp:lastModifiedBy>
  <cp:revision>778</cp:revision>
  <dcterms:created xsi:type="dcterms:W3CDTF">2010-10-26T14:31:01Z</dcterms:created>
  <dcterms:modified xsi:type="dcterms:W3CDTF">2013-01-15T09:12:34Z</dcterms:modified>
</cp:coreProperties>
</file>