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00"/>
    <a:srgbClr val="FF33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7" d="100"/>
          <a:sy n="87" d="100"/>
        </p:scale>
        <p:origin x="-72" y="17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33DEB-580A-446A-908C-A9044417A65A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3E34C-CA7E-456D-839F-D174B7BD22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6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3E34C-CA7E-456D-839F-D174B7BD228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6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09601"/>
            <a:ext cx="7702624" cy="875183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/>
              </a:rPr>
              <a:t>Муниципальное бюджетное дошкольное образовательное учреждение</a:t>
            </a:r>
            <a:br>
              <a:rPr lang="ru-RU" sz="1400" b="1" dirty="0" smtClean="0">
                <a:solidFill>
                  <a:schemeClr val="tx1"/>
                </a:solidFill>
                <a:effectLst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</a:rPr>
              <a:t>Детский сад общеразвивающего вида №295 городского округа Самара</a:t>
            </a:r>
            <a:br>
              <a:rPr lang="ru-RU" sz="1400" b="1" dirty="0" smtClean="0">
                <a:solidFill>
                  <a:schemeClr val="tx1"/>
                </a:solidFill>
                <a:effectLst/>
              </a:rPr>
            </a:br>
            <a:endParaRPr lang="ru-RU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20880" cy="48245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Проект на тему :</a:t>
            </a:r>
          </a:p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«Сила цвета»</a:t>
            </a:r>
          </a:p>
          <a:p>
            <a:pPr algn="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ru-RU" sz="1500" b="1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</a:t>
            </a:r>
          </a:p>
          <a:p>
            <a:pPr algn="r">
              <a:tabLst>
                <a:tab pos="3948113" algn="l"/>
                <a:tab pos="4572000" algn="l"/>
              </a:tabLst>
            </a:pPr>
            <a:r>
              <a:rPr lang="ru-RU" sz="1500" b="1" dirty="0" smtClean="0">
                <a:solidFill>
                  <a:schemeClr val="tx1"/>
                </a:solidFill>
                <a:latin typeface="+mn-lt"/>
              </a:rPr>
              <a:t>                                                                                                                     Подготовила</a:t>
            </a: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1500" dirty="0">
                <a:solidFill>
                  <a:schemeClr val="tx1"/>
                </a:solidFill>
              </a:rPr>
              <a:t>воспитатель старшей группы « Растишки»</a:t>
            </a:r>
          </a:p>
          <a:p>
            <a:pPr algn="r">
              <a:tabLst>
                <a:tab pos="3948113" algn="l"/>
                <a:tab pos="4572000" algn="l"/>
              </a:tabLst>
            </a:pPr>
            <a:r>
              <a:rPr lang="ru-RU" sz="1500" dirty="0">
                <a:solidFill>
                  <a:schemeClr val="tx1"/>
                </a:solidFill>
              </a:rPr>
              <a:t>Яшина Марина Евгеньевна</a:t>
            </a:r>
            <a:endParaRPr lang="ru-RU" sz="1500" dirty="0"/>
          </a:p>
          <a:p>
            <a:endParaRPr lang="ru-RU" sz="1500" dirty="0" smtClean="0">
              <a:solidFill>
                <a:schemeClr val="tx1"/>
              </a:solidFill>
              <a:latin typeface="+mn-lt"/>
            </a:endParaRPr>
          </a:p>
          <a:p>
            <a:pPr algn="r">
              <a:tabLst>
                <a:tab pos="3948113" algn="l"/>
                <a:tab pos="4572000" algn="l"/>
              </a:tabLst>
            </a:pPr>
            <a:endParaRPr lang="ru-RU" sz="1500" dirty="0" smtClean="0">
              <a:latin typeface="+mn-lt"/>
            </a:endParaRPr>
          </a:p>
          <a:p>
            <a:pPr algn="ctr">
              <a:tabLst>
                <a:tab pos="3948113" algn="l"/>
                <a:tab pos="4572000" algn="l"/>
              </a:tabLst>
            </a:pPr>
            <a:endParaRPr lang="en-US" sz="1500" dirty="0" smtClean="0">
              <a:solidFill>
                <a:schemeClr val="tx1"/>
              </a:solidFill>
              <a:latin typeface="+mn-lt"/>
            </a:endParaRPr>
          </a:p>
          <a:p>
            <a:pPr algn="ctr">
              <a:tabLst>
                <a:tab pos="3948113" algn="l"/>
                <a:tab pos="4572000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Самара </a:t>
            </a:r>
            <a:r>
              <a:rPr lang="ru-RU" sz="1500" dirty="0" smtClean="0">
                <a:solidFill>
                  <a:schemeClr val="tx1"/>
                </a:solidFill>
                <a:latin typeface="+mn-lt"/>
              </a:rPr>
              <a:t>2013 </a:t>
            </a:r>
            <a:endParaRPr lang="ru-RU" sz="15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9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992888" cy="5904656"/>
          </a:xfrm>
          <a:ln w="8890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ru-RU" sz="1600" u="sng" dirty="0" smtClean="0"/>
          </a:p>
          <a:p>
            <a:endParaRPr lang="ru-RU" sz="1600" u="sng" dirty="0"/>
          </a:p>
          <a:p>
            <a:endParaRPr lang="ru-RU" sz="1600" u="sng" dirty="0" smtClean="0"/>
          </a:p>
          <a:p>
            <a:endParaRPr lang="ru-RU" sz="1600" u="sng" dirty="0"/>
          </a:p>
          <a:p>
            <a:pPr>
              <a:buNone/>
            </a:pPr>
            <a:endParaRPr lang="ru-RU" sz="1600" u="sng" dirty="0" smtClean="0"/>
          </a:p>
          <a:p>
            <a:endParaRPr lang="ru-RU" sz="1600" u="sng" dirty="0"/>
          </a:p>
          <a:p>
            <a:endParaRPr lang="ru-RU" sz="1600" u="sng" dirty="0" smtClean="0"/>
          </a:p>
          <a:p>
            <a:r>
              <a:rPr lang="ru-RU" sz="1600" u="sng" dirty="0" smtClean="0"/>
              <a:t>Серый</a:t>
            </a:r>
            <a:r>
              <a:rPr lang="ru-RU" sz="1600" dirty="0" smtClean="0"/>
              <a:t> </a:t>
            </a:r>
            <a:r>
              <a:rPr lang="ru-RU" sz="1600" dirty="0"/>
              <a:t>– вызывает аккуратность и корректность.</a:t>
            </a:r>
          </a:p>
          <a:p>
            <a:r>
              <a:rPr lang="ru-RU" sz="1600" dirty="0"/>
              <a:t>Серый цвет создает унылое настроение, вызывая апатию и скуку.</a:t>
            </a:r>
          </a:p>
          <a:p>
            <a:pPr marL="0" indent="0">
              <a:buNone/>
            </a:pPr>
            <a:r>
              <a:rPr lang="ru-RU" sz="1600" dirty="0"/>
              <a:t>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1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075240" cy="5544616"/>
          </a:xfrm>
          <a:ln w="889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ru-RU" sz="1600" u="sng" dirty="0" smtClean="0"/>
          </a:p>
          <a:p>
            <a:pPr marL="0" indent="0" algn="ctr">
              <a:buNone/>
            </a:pPr>
            <a:endParaRPr lang="ru-RU" sz="1600" u="sng" dirty="0"/>
          </a:p>
          <a:p>
            <a:pPr marL="0" indent="0" algn="just">
              <a:buNone/>
            </a:pPr>
            <a:r>
              <a:rPr lang="en-US" sz="1600" dirty="0" smtClean="0"/>
              <a:t>         </a:t>
            </a:r>
            <a:r>
              <a:rPr lang="ru-RU" sz="1600" u="sng" dirty="0" smtClean="0"/>
              <a:t>Черный</a:t>
            </a:r>
            <a:r>
              <a:rPr lang="ru-RU" sz="1600" dirty="0" smtClean="0"/>
              <a:t> </a:t>
            </a:r>
            <a:r>
              <a:rPr lang="ru-RU" sz="1600" dirty="0"/>
              <a:t>– настраивает человека, на понижение уровня допускаемых ошибок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ru-RU" sz="1600" dirty="0"/>
              <a:t>Для улучшения корректности фон делают </a:t>
            </a:r>
            <a:r>
              <a:rPr lang="ru-RU" sz="1600" dirty="0" smtClean="0"/>
              <a:t>серым.</a:t>
            </a:r>
            <a:endParaRPr lang="ru-RU" sz="1600" dirty="0"/>
          </a:p>
          <a:p>
            <a:pPr algn="just"/>
            <a:r>
              <a:rPr lang="ru-RU" sz="1600" dirty="0"/>
              <a:t>Чёрный цвет – это в первую очередь таинственность, опасность, страх. Но если его сочетать со светлыми оттенками, то получится деловой, строгий, классический стиль. Наверняка у каждого человека имеется даже не одна вещица чёрного цвета, так как чёрный цвет нейтрален и подходит к любому оттенку. Если в гардеробе человека преобладает чёрный цвет, значит, он по натуре мрачный тип и избегает общества. Или наоборот, это экстравагантная личность, желающая выделиться из толпы. </a:t>
            </a:r>
          </a:p>
          <a:p>
            <a:pPr algn="just"/>
            <a:r>
              <a:rPr lang="ru-RU" sz="1600" dirty="0"/>
              <a:t>Черный цвет вызывает резкое понижение настроения, являясь мрачным, тяжелым, гнетущим цветом.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8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848872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algn="just"/>
            <a:r>
              <a:rPr lang="ru-RU" sz="1600" dirty="0" smtClean="0"/>
              <a:t>Белый </a:t>
            </a:r>
            <a:r>
              <a:rPr lang="ru-RU" sz="1600" dirty="0"/>
              <a:t>цвет – чаще всего встречается в больницах, а значит соответственное настроение: печаль, страх, уныние или неуверенность. А также, может вызвать чувство холода, так как ассоциируется с зимой. Но хочу, сразу оговорится, что такая реакция и в том и в другом случае может быть вызвана, если применять белый цвет как основной. </a:t>
            </a:r>
          </a:p>
          <a:p>
            <a:pPr algn="just"/>
            <a:r>
              <a:rPr lang="ru-RU" sz="1600" dirty="0"/>
              <a:t>При этом белый цвет – это, конечно же, невинность и наивность (невеста). Поэтому люди выбирающие одежду белого цвета в сущности добрые в нутрии, но холодные с наружи. То есть эти люди не поддаются эмоциям. Или человек просто хочет показать, что душой он чист, как и его одежда. </a:t>
            </a:r>
          </a:p>
          <a:p>
            <a:pPr algn="just"/>
            <a:r>
              <a:rPr lang="ru-RU" sz="1600" dirty="0"/>
              <a:t>Белый цвет холодный, чистый, спокойный цвет. Возникает впечатление простоты и скромности.</a:t>
            </a:r>
          </a:p>
        </p:txBody>
      </p:sp>
    </p:spTree>
    <p:extLst>
      <p:ext uri="{BB962C8B-B14F-4D97-AF65-F5344CB8AC3E}">
        <p14:creationId xmlns:p14="http://schemas.microsoft.com/office/powerpoint/2010/main" val="9093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832648"/>
          </a:xfrm>
        </p:spPr>
        <p:txBody>
          <a:bodyPr/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cs typeface="Times New Roman" pitchFamily="18" charset="0"/>
              </a:rPr>
              <a:t>       Все </a:t>
            </a:r>
            <a:r>
              <a:rPr lang="ru-RU" sz="1600" dirty="0">
                <a:cs typeface="Times New Roman" pitchFamily="18" charset="0"/>
              </a:rPr>
              <a:t>эти знания есть в науке, которая называется </a:t>
            </a:r>
            <a:r>
              <a:rPr lang="ru-RU" sz="1600" dirty="0" err="1">
                <a:cs typeface="Times New Roman" pitchFamily="18" charset="0"/>
              </a:rPr>
              <a:t>Колористикой</a:t>
            </a:r>
            <a:r>
              <a:rPr lang="ru-RU" sz="1600" dirty="0">
                <a:cs typeface="Times New Roman" pitchFamily="18" charset="0"/>
              </a:rPr>
              <a:t>. </a:t>
            </a:r>
            <a:endParaRPr lang="ru-RU" sz="1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cs typeface="Times New Roman" pitchFamily="18" charset="0"/>
              </a:rPr>
              <a:t>Это </a:t>
            </a:r>
            <a:r>
              <a:rPr lang="ru-RU" sz="1600" dirty="0">
                <a:cs typeface="Times New Roman" pitchFamily="18" charset="0"/>
              </a:rPr>
              <a:t>наука о цвете, позволяющая нам понять, как правильно использовать цвет, чтобы не вызвать отрицательных эмоций и чувств у себя и окружающих, а наоборот, добавить в жизнь положительные эмоции, с которыми легче </a:t>
            </a:r>
            <a:r>
              <a:rPr lang="ru-RU" sz="1600" dirty="0"/>
              <a:t>учиться, общаться, работать. </a:t>
            </a:r>
          </a:p>
          <a:p>
            <a:endParaRPr lang="ru-RU" sz="1600" dirty="0"/>
          </a:p>
        </p:txBody>
      </p:sp>
      <p:pic>
        <p:nvPicPr>
          <p:cNvPr id="4098" name="Picture 2" descr="C:\Users\Марина\Pictures\1295282273_1295171934_1294339930_stepash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1"/>
            <a:ext cx="792088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2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9046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6000" dirty="0" smtClean="0"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000" dirty="0">
                <a:cs typeface="Times New Roman" pitchFamily="18" charset="0"/>
              </a:rPr>
              <a:t>	</a:t>
            </a:r>
            <a:r>
              <a:rPr lang="ru-RU" sz="6000" dirty="0" smtClean="0">
                <a:cs typeface="Times New Roman" pitchFamily="18" charset="0"/>
              </a:rPr>
              <a:t>Есть </a:t>
            </a:r>
            <a:r>
              <a:rPr lang="ru-RU" sz="6000" dirty="0">
                <a:cs typeface="Times New Roman" pitchFamily="18" charset="0"/>
              </a:rPr>
              <a:t>тема! – Эта тема – цвет. Весь мир, который окружает нас наполнен цветом, </a:t>
            </a:r>
            <a:r>
              <a:rPr lang="ru-RU" sz="6000" dirty="0" smtClean="0">
                <a:cs typeface="Times New Roman" pitchFamily="18" charset="0"/>
              </a:rPr>
              <a:t>который </a:t>
            </a:r>
            <a:r>
              <a:rPr lang="ru-RU" sz="6000" i="1" dirty="0" smtClean="0">
                <a:cs typeface="Times New Roman" pitchFamily="18" charset="0"/>
              </a:rPr>
              <a:t>состоит </a:t>
            </a:r>
            <a:r>
              <a:rPr lang="ru-RU" sz="6000" i="1" dirty="0">
                <a:cs typeface="Times New Roman" pitchFamily="18" charset="0"/>
              </a:rPr>
              <a:t>из различных цветов</a:t>
            </a:r>
            <a:r>
              <a:rPr lang="ru-RU" sz="6000" dirty="0"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000" dirty="0" smtClean="0">
                <a:cs typeface="Times New Roman" pitchFamily="18" charset="0"/>
              </a:rPr>
              <a:t>Ведь </a:t>
            </a:r>
            <a:r>
              <a:rPr lang="ru-RU" sz="6000" dirty="0">
                <a:cs typeface="Times New Roman" pitchFamily="18" charset="0"/>
              </a:rPr>
              <a:t>цвет окружает нас везде – это и голубое небо, и темно-коричневая земля, и зеленая трава. Листва на деревьях, которая может быть и зеленой, и желтой, и красной. Мы носим цветную одежду, играем в цветные игрушки </a:t>
            </a:r>
            <a:r>
              <a:rPr lang="ru-RU" sz="6000" dirty="0" smtClean="0">
                <a:cs typeface="Times New Roman" pitchFamily="18" charset="0"/>
              </a:rPr>
              <a:t>, у </a:t>
            </a:r>
            <a:r>
              <a:rPr lang="ru-RU" sz="6000" dirty="0">
                <a:cs typeface="Times New Roman" pitchFamily="18" charset="0"/>
              </a:rPr>
              <a:t>разных людей отличается цвет кожи, глаз и волос </a:t>
            </a:r>
            <a:r>
              <a:rPr lang="ru-RU" sz="6000" dirty="0" smtClean="0">
                <a:cs typeface="Times New Roman" pitchFamily="18" charset="0"/>
              </a:rPr>
              <a:t>.На </a:t>
            </a:r>
            <a:r>
              <a:rPr lang="ru-RU" sz="6000" dirty="0">
                <a:cs typeface="Times New Roman" pitchFamily="18" charset="0"/>
              </a:rPr>
              <a:t>улицах дома и комнаты внутри домов тоже окрашены в разный цвет. </a:t>
            </a:r>
            <a:r>
              <a:rPr lang="ru-RU" sz="6000" dirty="0" smtClean="0">
                <a:cs typeface="Times New Roman" pitchFamily="18" charset="0"/>
              </a:rPr>
              <a:t>Выделяют </a:t>
            </a:r>
            <a:r>
              <a:rPr lang="ru-RU" sz="6000" dirty="0">
                <a:cs typeface="Times New Roman" pitchFamily="18" charset="0"/>
              </a:rPr>
              <a:t>три основных цвета – красный, желтый, синий </a:t>
            </a:r>
            <a:r>
              <a:rPr lang="ru-RU" sz="6000" dirty="0" smtClean="0">
                <a:cs typeface="Times New Roman" pitchFamily="18" charset="0"/>
              </a:rPr>
              <a:t>.А </a:t>
            </a:r>
            <a:r>
              <a:rPr lang="ru-RU" sz="6000" dirty="0">
                <a:cs typeface="Times New Roman" pitchFamily="18" charset="0"/>
              </a:rPr>
              <a:t>если их смешать – получаются составные цвета – фиолетовый, оранжевый, </a:t>
            </a:r>
            <a:r>
              <a:rPr lang="ru-RU" sz="6000" dirty="0" smtClean="0">
                <a:cs typeface="Times New Roman" pitchFamily="18" charset="0"/>
              </a:rPr>
              <a:t>зеленый. </a:t>
            </a:r>
            <a:r>
              <a:rPr lang="ru-RU" sz="6000" dirty="0">
                <a:cs typeface="Times New Roman" pitchFamily="18" charset="0"/>
              </a:rPr>
              <a:t>Так же это цвета оптического, видимого человеческому глазу спектра, которые составляют радугу – красный, оранжевый, желтый, зеленый, голубой, синий, </a:t>
            </a:r>
            <a:r>
              <a:rPr lang="ru-RU" sz="6000" dirty="0" smtClean="0">
                <a:cs typeface="Times New Roman" pitchFamily="18" charset="0"/>
              </a:rPr>
              <a:t>фиолетовый. </a:t>
            </a:r>
            <a:r>
              <a:rPr lang="ru-RU" sz="6000" dirty="0">
                <a:cs typeface="Times New Roman" pitchFamily="18" charset="0"/>
              </a:rPr>
              <a:t>Есть еще черный и белый цвета – их называют ахроматическими</a:t>
            </a:r>
            <a:r>
              <a:rPr lang="ru-RU" sz="6000" dirty="0" smtClean="0"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000" dirty="0" smtClean="0">
                <a:cs typeface="Times New Roman" pitchFamily="18" charset="0"/>
              </a:rPr>
              <a:t>	Цвет </a:t>
            </a:r>
            <a:r>
              <a:rPr lang="ru-RU" sz="6000" dirty="0">
                <a:cs typeface="Times New Roman" pitchFamily="18" charset="0"/>
              </a:rPr>
              <a:t>в нашей жизни присутствует везде: интерьер </a:t>
            </a:r>
            <a:r>
              <a:rPr lang="ru-RU" sz="6000" dirty="0" smtClean="0">
                <a:cs typeface="Times New Roman" pitchFamily="18" charset="0"/>
              </a:rPr>
              <a:t>группы в детском саду ,квартиры,  </a:t>
            </a:r>
            <a:r>
              <a:rPr lang="ru-RU" sz="6000" dirty="0">
                <a:cs typeface="Times New Roman" pitchFamily="18" charset="0"/>
              </a:rPr>
              <a:t>и конечно, одежда. Ее мы одеваем каждый день, и как говорят психологи, наше настроение, главным образом, отражается на выборе не только того, что одеть, но и какого это будет цвета. В нашей жизни </a:t>
            </a:r>
            <a:r>
              <a:rPr lang="ru-RU" sz="6000" dirty="0" smtClean="0">
                <a:cs typeface="Times New Roman" pitchFamily="18" charset="0"/>
              </a:rPr>
              <a:t>присутствует </a:t>
            </a:r>
            <a:r>
              <a:rPr lang="ru-RU" sz="6000" dirty="0">
                <a:cs typeface="Times New Roman" pitchFamily="18" charset="0"/>
              </a:rPr>
              <a:t>немало цветовых </a:t>
            </a:r>
            <a:r>
              <a:rPr lang="ru-RU" sz="6000" dirty="0" smtClean="0">
                <a:cs typeface="Times New Roman" pitchFamily="18" charset="0"/>
              </a:rPr>
              <a:t>стереотипов. Например</a:t>
            </a:r>
            <a:r>
              <a:rPr lang="ru-RU" sz="6000" dirty="0">
                <a:cs typeface="Times New Roman" pitchFamily="18" charset="0"/>
              </a:rPr>
              <a:t>, мальчиков одевают в голубой, а девочек </a:t>
            </a:r>
            <a:r>
              <a:rPr lang="ru-RU" sz="6000" dirty="0" smtClean="0">
                <a:cs typeface="Times New Roman" pitchFamily="18" charset="0"/>
              </a:rPr>
              <a:t> в </a:t>
            </a:r>
            <a:r>
              <a:rPr lang="ru-RU" sz="6000" dirty="0">
                <a:cs typeface="Times New Roman" pitchFamily="18" charset="0"/>
              </a:rPr>
              <a:t>розовый цвет. У каждого цвета есть две стороны: одна характеризует внутреннее состояние человека, а вторая ориентирована на внешнее впечатление, которое необходимо создать. Деревья, трава, небо имеют цвет от природы, а цвет здания или вещи сочинен художником. В дизайне и архитектуре необходимо учитывать психологическое воздействие цвета. Цвет влияет на восприятие объема помещения, оказывает эмоциональное и психологическое </a:t>
            </a:r>
            <a:r>
              <a:rPr lang="ru-RU" sz="6000" dirty="0" smtClean="0">
                <a:cs typeface="Times New Roman" pitchFamily="18" charset="0"/>
              </a:rPr>
              <a:t>воздействие.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000" dirty="0">
                <a:cs typeface="Times New Roman" pitchFamily="18" charset="0"/>
              </a:rPr>
              <a:t>	</a:t>
            </a:r>
            <a:r>
              <a:rPr lang="ru-RU" sz="6000" dirty="0" smtClean="0">
                <a:cs typeface="Times New Roman" pitchFamily="18" charset="0"/>
              </a:rPr>
              <a:t>Мы </a:t>
            </a:r>
            <a:r>
              <a:rPr lang="ru-RU" sz="6000" dirty="0">
                <a:cs typeface="Times New Roman" pitchFamily="18" charset="0"/>
              </a:rPr>
              <a:t>этого не замечаем, но цвет может влиять на нас и нашу жизнь</a:t>
            </a:r>
            <a:r>
              <a:rPr lang="ru-RU" sz="6000" dirty="0" smtClean="0"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sz="5600" dirty="0">
              <a:latin typeface="+mn-lt"/>
            </a:endParaRPr>
          </a:p>
          <a:p>
            <a:endParaRPr lang="ru-RU" sz="5200" dirty="0" smtClean="0">
              <a:latin typeface="+mn-lt"/>
            </a:endParaRPr>
          </a:p>
          <a:p>
            <a:endParaRPr lang="ru-RU" sz="5200" dirty="0">
              <a:latin typeface="+mn-lt"/>
            </a:endParaRPr>
          </a:p>
          <a:p>
            <a:endParaRPr lang="ru-RU" sz="5200" dirty="0" smtClean="0">
              <a:latin typeface="+mn-lt"/>
            </a:endParaRPr>
          </a:p>
          <a:p>
            <a:endParaRPr lang="ru-RU" sz="5200" dirty="0">
              <a:latin typeface="+mn-lt"/>
            </a:endParaRPr>
          </a:p>
          <a:p>
            <a:endParaRPr lang="ru-RU" sz="5200" dirty="0" smtClean="0">
              <a:latin typeface="+mn-lt"/>
            </a:endParaRPr>
          </a:p>
          <a:p>
            <a:endParaRPr lang="ru-RU" sz="5200" dirty="0">
              <a:latin typeface="+mn-lt"/>
            </a:endParaRPr>
          </a:p>
          <a:p>
            <a:endParaRPr lang="ru-RU" sz="5200" dirty="0" smtClean="0">
              <a:latin typeface="+mn-lt"/>
            </a:endParaRPr>
          </a:p>
          <a:p>
            <a:endParaRPr lang="ru-RU" sz="5200" dirty="0">
              <a:latin typeface="+mn-lt"/>
            </a:endParaRPr>
          </a:p>
          <a:p>
            <a:endParaRPr lang="ru-RU" sz="5200" dirty="0" smtClean="0">
              <a:latin typeface="+mn-lt"/>
            </a:endParaRPr>
          </a:p>
          <a:p>
            <a:endParaRPr lang="ru-RU" sz="5200" dirty="0">
              <a:latin typeface="+mn-lt"/>
            </a:endParaRPr>
          </a:p>
          <a:p>
            <a:endParaRPr lang="ru-RU" sz="5200" dirty="0" smtClean="0">
              <a:latin typeface="+mn-lt"/>
            </a:endParaRPr>
          </a:p>
          <a:p>
            <a:endParaRPr lang="ru-RU" sz="5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021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05272"/>
            <a:ext cx="7920880" cy="6148064"/>
          </a:xfrm>
          <a:ln w="889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600" u="sng" dirty="0" smtClean="0">
                <a:cs typeface="Times New Roman" pitchFamily="18" charset="0"/>
              </a:rPr>
              <a:t>Красный</a:t>
            </a:r>
            <a:r>
              <a:rPr lang="ru-RU" sz="1600" dirty="0" smtClean="0">
                <a:cs typeface="Times New Roman" pitchFamily="18" charset="0"/>
              </a:rPr>
              <a:t> – повышает активность, возбуждает, согревает человека. Пример: если стены покрасить в красный цвет, то у человека будет возникать чувство повышенного тепла в помещении. Красный цвет – это средство повышения активности человека.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Красный цвет - «стоп». Это один из агрессивных цветов, который в больших количествах может привести к раздражению, отрицательным эмоциям и т.д. Рядом с такими оттенками не стоит находиться очень долго и использовать его нужно разумно. Одеваясь в красные оттенки человек, подчёркивает свой воинственный настрой или наоборот прячет свою неуверенность, комплексы, ведь лучшая защита, это нападение.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       Если в помещении преобладает красный цвет, от этого повышается раздражительность и агрессивность. Кроме того, он зрительно уменьшает пространство. Вместе с тем красный цвет улучшает пищеварение, и поэтому он хорошо подходит для оформления столовой. 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Красный цвет является возбуждающим, активным, действует навязчиво, принудительно. У человека изменяются дыхание и пульс, как при любом волнении. При кратком воздействии этого цвета работоспособность повышается, но ненадолго. Вскоре наступает утомление, снижается внимание и реакция.</a:t>
            </a:r>
          </a:p>
          <a:p>
            <a:pPr algn="just"/>
            <a:r>
              <a:rPr lang="ru-RU" sz="1600" dirty="0" smtClean="0">
                <a:cs typeface="Times New Roman" pitchFamily="18" charset="0"/>
              </a:rPr>
              <a:t>Красный цвет может подарить радость, активизировать и возбудить, поэтому в детской комнате его использование следует ограничить, в противном случае он будет причиной неспокойного детского сна. А при </a:t>
            </a:r>
            <a:r>
              <a:rPr lang="ru-RU" sz="1600" dirty="0" err="1" smtClean="0">
                <a:cs typeface="Times New Roman" pitchFamily="18" charset="0"/>
              </a:rPr>
              <a:t>гиперактивности</a:t>
            </a:r>
            <a:r>
              <a:rPr lang="ru-RU" sz="1600" dirty="0" smtClean="0">
                <a:cs typeface="Times New Roman" pitchFamily="18" charset="0"/>
              </a:rPr>
              <a:t> ребенка советуется вообще не использовать красный цвет.</a:t>
            </a:r>
          </a:p>
          <a:p>
            <a:pPr algn="just"/>
            <a:endParaRPr lang="ru-RU" sz="1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ln w="889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ru-RU" sz="2100" u="sng" dirty="0" smtClean="0"/>
          </a:p>
          <a:p>
            <a:pPr algn="just"/>
            <a:r>
              <a:rPr lang="ru-RU" sz="1600" u="sng" dirty="0" smtClean="0"/>
              <a:t>Желтый</a:t>
            </a:r>
            <a:r>
              <a:rPr lang="ru-RU" sz="1600" dirty="0" smtClean="0"/>
              <a:t> – вызывает чувства вершины счастья, максимум удовлетворенности, окружение друзьями.</a:t>
            </a:r>
          </a:p>
          <a:p>
            <a:pPr algn="just"/>
            <a:r>
              <a:rPr lang="ru-RU" sz="1600" dirty="0" smtClean="0"/>
              <a:t>Жёлтый цвет и оранжевые оттенки – в первую очередь, это, конечно же, солнце. От этих оттенков веет теплотой, яркостью, сразу вспоминаешь об отпуске, пляже и веселье. Если он не слишком насыщенный, то может поднять настроение. Люди, носящие одежду таких оттенков обычно жизнерадостные, в компании лидеры и общество от них без ума. Но и тут нужно не переборщить, так как большое количество этих цветов режет взгляд, при этом может вызвать головную боль.</a:t>
            </a:r>
          </a:p>
          <a:p>
            <a:pPr algn="just"/>
            <a:r>
              <a:rPr lang="ru-RU" sz="1600" dirty="0" smtClean="0"/>
              <a:t>Желтый цвет создает иллюзию солнечного освещения. Является активным, бодрящим, создающим прекрасное настроение.</a:t>
            </a:r>
          </a:p>
          <a:p>
            <a:pPr algn="just"/>
            <a:r>
              <a:rPr lang="ru-RU" sz="1600" dirty="0" smtClean="0"/>
              <a:t>Желтый цвет помогает сосредоточиться, повышает творческую активность, поэтому его можно использовать для рабочего кабинета, только он не должен быть слишком ярким. Также желтый цвет будет хорошо смотреться в помещениях с окнами на северную сторону.</a:t>
            </a:r>
          </a:p>
          <a:p>
            <a:pPr algn="just"/>
            <a:r>
              <a:rPr lang="ru-RU" sz="1600" dirty="0" smtClean="0"/>
              <a:t>Желтый цвет можно назвать гармонизирующим цветом, который вызывает радостные ощущения, но при этом ребенок остается послушным и сосредоточенным. К тому же желтый цвет сможет развить у ребенка аппетит. Благоприятно сказывается на неспокойных, нервных и возбужденных детях.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9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7920880" cy="6120680"/>
          </a:xfrm>
          <a:ln w="889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600" u="sng" dirty="0"/>
              <a:t>Зеленый</a:t>
            </a:r>
            <a:r>
              <a:rPr lang="ru-RU" sz="1600" dirty="0"/>
              <a:t> – вызывает максимум чувствительности и в природе занимает более 90% наличия всех одиночных цветов. Т.к. распространен преимущественно зеленый цвет, то для человека он нейтрален. И вызывает безынициативное пассивное наблюдение.</a:t>
            </a:r>
          </a:p>
          <a:p>
            <a:pPr algn="just"/>
            <a:r>
              <a:rPr lang="ru-RU" sz="1600" dirty="0"/>
              <a:t>Зелёный цвет – конечно же, это природа, умиротворение, спокойствие. Вспомните, когда вы гуляете по парку, смотрите на деревья, колышущуюся листву, зелёную сочную травку, наступает чувство гармонии и становится спокойно на душе. Так что если вы склонны к умиротворённости и медитации, этот цвет вам в этом поможет. Если человек надевает одежду зелёного цвета, значит, он обладает уравновешенным характером, знает себе цену, при этом бурных проявлений чувств вы от него не дождётесь. </a:t>
            </a:r>
          </a:p>
          <a:p>
            <a:pPr algn="just"/>
            <a:r>
              <a:rPr lang="ru-RU" sz="1600" dirty="0"/>
              <a:t>Зеленый цвет успокаивающий, нейтральный, мягкий цвет. Его длительное воздействие не только не утомляет, но и вызывает устойчивый подъем работоспособности. Имеет множество оттенков, которые по-разному влияют на организм человека. Например, в сочетании с желтым зеленый цвет становится мягким и создает хорошее настроение, а в сочетании с синим - становится пассивным.</a:t>
            </a:r>
          </a:p>
          <a:p>
            <a:pPr algn="just"/>
            <a:r>
              <a:rPr lang="ru-RU" sz="1600" dirty="0"/>
              <a:t>Зеленый цвет положительно сказывается на изменении и развитии характера у ребенка. Ребенок начинает проявлять живой интерес к учебе и к познанию окружающего мира. Также зеленый цвет наделяет ребенка уверенностью в себе и смелостью. Но если ребенок-флегматик, тогда лучше не увлекаться зеленым цветом.</a:t>
            </a:r>
          </a:p>
          <a:p>
            <a:pPr algn="just">
              <a:buNone/>
            </a:pP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00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848872" cy="5760640"/>
          </a:xfrm>
          <a:ln w="889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ru-RU" sz="1700" u="sng" dirty="0" smtClean="0"/>
          </a:p>
          <a:p>
            <a:endParaRPr lang="ru-RU" sz="1700" u="sng" dirty="0"/>
          </a:p>
          <a:p>
            <a:endParaRPr lang="ru-RU" sz="1700" u="sng" dirty="0" smtClean="0"/>
          </a:p>
          <a:p>
            <a:pPr algn="just"/>
            <a:r>
              <a:rPr lang="ru-RU" sz="1700" u="sng" dirty="0" smtClean="0"/>
              <a:t>Голубой</a:t>
            </a:r>
            <a:r>
              <a:rPr lang="ru-RU" sz="1700" dirty="0" smtClean="0"/>
              <a:t> </a:t>
            </a:r>
            <a:r>
              <a:rPr lang="ru-RU" sz="1700" dirty="0"/>
              <a:t>– это цвет неба, благодаря этому он успокаивает все чувства, уменьшает активность, но не сильно.</a:t>
            </a:r>
          </a:p>
          <a:p>
            <a:pPr algn="just"/>
            <a:r>
              <a:rPr lang="ru-RU" sz="1700" dirty="0"/>
              <a:t>Голубой цвет вызывает ослабление и замедление жизненных процессов, т. к. является пассивным цветом. Понижает активность и эмоциональное напряжение, способствует ощущению прохлады.</a:t>
            </a:r>
          </a:p>
          <a:p>
            <a:pPr algn="just"/>
            <a:r>
              <a:rPr lang="ru-RU" sz="1700" dirty="0"/>
              <a:t>Голубой цвет выражает легкость, свежесть и невесомость. На психику ребёнка он способен оказать расслабляющее и успокаивающее действие. Способен синий цвет и снизить давление. В конце рабочего трудного дня голубой оттенок в помещении может снять напряжение, однако не стоит и забывать, что излишний голубой цвет в помещении может вызвать чувство отчуждения и холода.</a:t>
            </a:r>
          </a:p>
          <a:p>
            <a:pPr algn="just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9418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848872" cy="5832648"/>
          </a:xfrm>
          <a:ln w="8890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ru-RU" sz="1600" u="sng" dirty="0" smtClean="0"/>
          </a:p>
          <a:p>
            <a:pPr algn="just"/>
            <a:r>
              <a:rPr lang="ru-RU" sz="1600" u="sng" dirty="0" smtClean="0"/>
              <a:t>Синий</a:t>
            </a:r>
            <a:r>
              <a:rPr lang="ru-RU" sz="1600" dirty="0" smtClean="0"/>
              <a:t> – вызывает депрессии, резкое уменьшение активности. Используется в антирекламе.</a:t>
            </a:r>
          </a:p>
          <a:p>
            <a:pPr algn="just"/>
            <a:r>
              <a:rPr lang="ru-RU" sz="1600" dirty="0" smtClean="0"/>
              <a:t>Синий цвет – в первую очередь, это море и небо. Это скорей всего цвет мечтателей: путешествия, дальние плавания, приключения и т.д. Но этот цвет так же создаёт прохладу, поэтому в жаркий день в комнате с синими стенами вы будите чувствовать себя комфортно. При этом он визуально расширяет комнату. Но и в этом случае нужно знать норму, так как если сини оттенки будут доминировать, вы будите ощущать подавленность и неуверенность в себе.</a:t>
            </a:r>
          </a:p>
          <a:p>
            <a:pPr algn="just"/>
            <a:r>
              <a:rPr lang="ru-RU" sz="1600" dirty="0" smtClean="0"/>
              <a:t>Синий цвет вызывает ощущение расслабленности, покоя снимает эмоциональное напряжение – он идеален для спальни.</a:t>
            </a:r>
          </a:p>
          <a:p>
            <a:pPr algn="just"/>
            <a:r>
              <a:rPr lang="ru-RU" sz="1600" dirty="0" smtClean="0"/>
              <a:t>Синий цвет при его воздействии снижается активность жизненных процессов, нормализуется дыхание и пульс, т. к. он считается пассивным, спокойным, холодным. Вызывает состояние созерцательности и размышления.</a:t>
            </a:r>
          </a:p>
          <a:p>
            <a:pPr algn="just"/>
            <a:r>
              <a:rPr lang="ru-RU" sz="1600" dirty="0" smtClean="0"/>
              <a:t>Синий цвет передает глубину и чистоту, поэтому пробуждает воображение и вызывает интерес к так называемым «далеким мирам». Для того, чтобы привлечь или обратить внимание ребенка на конкретный предмет, достаточно использовать немного синего цвета.</a:t>
            </a:r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7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7848872" cy="5904656"/>
          </a:xfrm>
          <a:ln w="88900">
            <a:solidFill>
              <a:srgbClr val="990099"/>
            </a:solidFill>
          </a:ln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pPr algn="just"/>
            <a:r>
              <a:rPr lang="ru-RU" sz="1600" dirty="0" smtClean="0"/>
              <a:t>Фиолетовый цвет – на мой взгляд, очень красивый цвет. Имеет свойства таинственности, экстравагантности и при этом не отпугивает. Люди, одевающиеся в фиолетовые оттенки, имеют открытое и доброе сердце, это так же мечтатели, но при этом они застенчивы и робкие. </a:t>
            </a:r>
          </a:p>
          <a:p>
            <a:pPr algn="just"/>
            <a:r>
              <a:rPr lang="ru-RU" sz="1600" dirty="0" smtClean="0"/>
              <a:t>Фиолетовый не следует выбирать для оформления помещения: его воздействие на психику проявляется в очень большом понижении физической активности и работоспособности, возникновении угнетенного состояния.</a:t>
            </a:r>
          </a:p>
          <a:p>
            <a:pPr algn="just"/>
            <a:r>
              <a:rPr lang="ru-RU" sz="1600" dirty="0" smtClean="0"/>
              <a:t>Фиолетовый цвет это самый пассивный из всех цветов, вызывающий снижение жизненного тонуса, понижение активности. При его длительном воздействии возникает состояние угнетенности и беспокойства.</a:t>
            </a:r>
          </a:p>
          <a:p>
            <a:pPr algn="just"/>
            <a:r>
              <a:rPr lang="ru-RU" sz="1600" dirty="0" smtClean="0"/>
              <a:t>Фиолетовый цвет ассоциируется с духовным совершенством и чистотой, изобилием и просветлением. Дарит чувство внутренней гармонии и покоя. Отлично сочетается с желтыми и розовыми оттенками.</a:t>
            </a:r>
            <a:endParaRPr lang="ru-RU" sz="1600" dirty="0"/>
          </a:p>
          <a:p>
            <a:pPr algn="just"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0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904656"/>
          </a:xfrm>
          <a:ln w="88900">
            <a:solidFill>
              <a:srgbClr val="FF33CC"/>
            </a:solidFill>
          </a:ln>
        </p:spPr>
        <p:txBody>
          <a:bodyPr/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 algn="just"/>
            <a:r>
              <a:rPr lang="ru-RU" sz="1600" dirty="0" smtClean="0"/>
              <a:t>Розовый </a:t>
            </a:r>
            <a:r>
              <a:rPr lang="ru-RU" sz="1600" dirty="0"/>
              <a:t>цвет – это любовь и романтика. А так же он говорит о наивности и беззащитности. Люди, одевающиеся в розовые цвета, скорей всего ещё не вышли из детства или стараются таким образом показать, что в душе ещё там. Если этого цвета очень много, может вызвать раздражение и быстро утомить. Он больше подходит для детских комнат, нежели деловому или классическому стилю.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255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1378</Words>
  <Application>Microsoft Office PowerPoint</Application>
  <PresentationFormat>Экран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бюджетное дошкольное образовательное учреждение Детский сад общеразвивающего вида №295 городского округа Самара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дошкольгое образовательное</dc:title>
  <dc:creator>Марина</dc:creator>
  <cp:lastModifiedBy>Марина</cp:lastModifiedBy>
  <cp:revision>20</cp:revision>
  <dcterms:created xsi:type="dcterms:W3CDTF">2013-10-21T18:17:00Z</dcterms:created>
  <dcterms:modified xsi:type="dcterms:W3CDTF">2014-05-17T19:07:39Z</dcterms:modified>
</cp:coreProperties>
</file>