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001" autoAdjust="0"/>
    <p:restoredTop sz="94660"/>
  </p:normalViewPr>
  <p:slideViewPr>
    <p:cSldViewPr>
      <p:cViewPr varScale="1">
        <p:scale>
          <a:sx n="97" d="100"/>
          <a:sy n="97" d="100"/>
        </p:scale>
        <p:origin x="-10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732A-9EE7-41E2-A3F1-042119BD4863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C2E-56C1-4FCA-BF9F-19AED5897C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732A-9EE7-41E2-A3F1-042119BD4863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C2E-56C1-4FCA-BF9F-19AED5897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732A-9EE7-41E2-A3F1-042119BD4863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C2E-56C1-4FCA-BF9F-19AED5897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732A-9EE7-41E2-A3F1-042119BD4863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C2E-56C1-4FCA-BF9F-19AED5897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732A-9EE7-41E2-A3F1-042119BD4863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BDCC2E-56C1-4FCA-BF9F-19AED5897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732A-9EE7-41E2-A3F1-042119BD4863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C2E-56C1-4FCA-BF9F-19AED5897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732A-9EE7-41E2-A3F1-042119BD4863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C2E-56C1-4FCA-BF9F-19AED5897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732A-9EE7-41E2-A3F1-042119BD4863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C2E-56C1-4FCA-BF9F-19AED5897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732A-9EE7-41E2-A3F1-042119BD4863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C2E-56C1-4FCA-BF9F-19AED5897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732A-9EE7-41E2-A3F1-042119BD4863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C2E-56C1-4FCA-BF9F-19AED5897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732A-9EE7-41E2-A3F1-042119BD4863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C2E-56C1-4FCA-BF9F-19AED5897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63732A-9EE7-41E2-A3F1-042119BD4863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BDCC2E-56C1-4FCA-BF9F-19AED5897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E%D1%82%D0%B0_(%D0%B0%D1%80%D0%BC%D0%B8%D1%8F)" TargetMode="External"/><Relationship Id="rId3" Type="http://schemas.openxmlformats.org/officeDocument/2006/relationships/hyperlink" Target="http://ru.wikipedia.org/wiki/%D0%A6%D0%B0%D1%80%D1%81%D0%BA%D0%BE%D0%B5_%D1%81%D0%B5%D0%BB%D0%BE" TargetMode="External"/><Relationship Id="rId7" Type="http://schemas.openxmlformats.org/officeDocument/2006/relationships/hyperlink" Target="http://ru.wikipedia.org/wiki/%D0%9D%D0%B8%D0%BA%D0%BE%D0%BB%D0%B0%D0%B9_I" TargetMode="External"/><Relationship Id="rId2" Type="http://schemas.openxmlformats.org/officeDocument/2006/relationships/hyperlink" Target="http://ru.wikipedia.org/wiki/%D0%A6%D0%B0%D1%80%D1%81%D0%BA%D0%BE%D1%81%D0%B5%D0%BB%D1%8C%D1%81%D0%BA%D0%B0%D1%8F_%D0%B6%D0%B5%D0%BB%D0%B5%D0%B7%D0%BD%D0%B0%D1%8F_%D0%B4%D0%BE%D1%80%D0%BE%D0%B3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1851_%D0%B3%D0%BE%D0%B4_%D0%B2_%D0%B8%D1%81%D1%82%D0%BE%D1%80%D0%B8%D0%B8_%D0%B6%D0%B5%D0%BB%D0%B5%D0%B7%D0%BD%D0%BE%D0%B4%D0%BE%D1%80%D0%BE%D0%B6%D0%BD%D0%BE%D0%B3%D0%BE_%D1%82%D1%80%D0%B0%D0%BD%D1%81%D0%BF%D0%BE%D1%80%D1%82%D0%B0" TargetMode="External"/><Relationship Id="rId11" Type="http://schemas.openxmlformats.org/officeDocument/2006/relationships/image" Target="../media/image8.jpeg"/><Relationship Id="rId5" Type="http://schemas.openxmlformats.org/officeDocument/2006/relationships/hyperlink" Target="http://ru.wikipedia.org/wiki/%D0%9F%D0%B5%D1%82%D0%B5%D1%80%D0%B1%D1%83%D1%80%D0%B3%D0%BE-%D0%92%D0%B0%D1%80%D1%88%D0%B0%D0%B2%D1%81%D0%BA%D0%B0%D1%8F_%D0%B6%D0%B5%D0%BB%D0%B5%D0%B7%D0%BD%D0%B0%D1%8F_%D0%B4%D0%BE%D1%80%D0%BE%D0%B3%D0%B0" TargetMode="External"/><Relationship Id="rId10" Type="http://schemas.openxmlformats.org/officeDocument/2006/relationships/hyperlink" Target="http://ru.wikipedia.org/wiki/%D0%96%D0%B5%D0%BB%D0%B5%D0%B7%D0%BD%D0%BE%D0%B4%D0%BE%D1%80%D0%BE%D0%B6%D0%BD%D1%8B%D0%B5_%D0%B2%D0%BE%D0%B9%D1%81%D0%BA%D0%B0" TargetMode="External"/><Relationship Id="rId4" Type="http://schemas.openxmlformats.org/officeDocument/2006/relationships/hyperlink" Target="http://ru.wikipedia.org/wiki/%D0%9D%D0%B8%D0%BA%D0%BE%D0%BB%D0%B0%D0%B5%D0%B2%D1%81%D0%BA%D0%B0%D1%8F_%D0%B6%D0%B5%D0%BB%D0%B5%D0%B7%D0%BD%D0%B0%D1%8F_%D0%B4%D0%BE%D1%80%D0%BE%D0%B3%D0%B0" TargetMode="External"/><Relationship Id="rId9" Type="http://schemas.openxmlformats.org/officeDocument/2006/relationships/hyperlink" Target="http://ru.wikipedia.org/wiki/6_%D0%B0%D0%B2%D0%B3%D1%83%D1%81%D1%82%D0%B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851_%D0%B3%D0%BE%D0%B4" TargetMode="External"/><Relationship Id="rId2" Type="http://schemas.openxmlformats.org/officeDocument/2006/relationships/hyperlink" Target="http://ru.wikipedia.org/wiki/6_%D0%B0%D0%B2%D0%B3%D1%83%D1%81%D1%82%D0%B0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1%80%D0%B5%D0%B2%D0%B8%D1%82%D0%B8%D0%BA,_%D0%A0%D0%B8%D1%87%D0%B0%D1%80%D0%B4" TargetMode="External"/><Relationship Id="rId7" Type="http://schemas.openxmlformats.org/officeDocument/2006/relationships/hyperlink" Target="http://ru.wikipedia.org/wiki/6_%D0%B0%D0%B2%D0%B3%D1%83%D1%81%D1%82%D0%B0" TargetMode="External"/><Relationship Id="rId2" Type="http://schemas.openxmlformats.org/officeDocument/2006/relationships/hyperlink" Target="http://ru.wikipedia.org/wiki/1802_%D0%B3%D0%BE%D0%B4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A7%D1%83%D0%B3%D1%83%D0%BD%D0%BD%D1%8B%D0%B9_%D0%BA%D0%BE%D0%BB%D0%B5%D1%81%D0%BE%D0%BF%D1%80%D0%BE%D0%B2%D0%BE%D0%B4" TargetMode="External"/><Relationship Id="rId5" Type="http://schemas.openxmlformats.org/officeDocument/2006/relationships/hyperlink" Target="http://ru.wikipedia.org/wiki/%D0%9F%D0%B5%D1%82%D1%80%D0%BE%D0%B7%D0%B0%D0%B2%D0%BE%D0%B4%D1%81%D0%BA" TargetMode="External"/><Relationship Id="rId4" Type="http://schemas.openxmlformats.org/officeDocument/2006/relationships/hyperlink" Target="http://ru.wikipedia.org/wiki/1788_%D0%B3%D0%BE%D0%B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D%D0%B3%D0%BB%D0%B8%D1%8F" TargetMode="External"/><Relationship Id="rId7" Type="http://schemas.openxmlformats.org/officeDocument/2006/relationships/hyperlink" Target="http://ru.wikipedia.org/wiki/%D0%9B%D0%BE%D1%88%D0%B0%D0%B4%D0%B8%D0%BD%D0%B0%D1%8F_%D1%81%D0%B8%D0%BB%D0%B0" TargetMode="External"/><Relationship Id="rId2" Type="http://schemas.openxmlformats.org/officeDocument/2006/relationships/hyperlink" Target="http://ru.wikipedia.org/wiki/XVIII_%D0%B2%D0%B5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F%D0%B0%D1%80%D0%BE%D0%B2%D0%B0%D1%8F_%D0%BC%D0%B0%D1%88%D0%B8%D0%BD%D0%B0" TargetMode="External"/><Relationship Id="rId5" Type="http://schemas.openxmlformats.org/officeDocument/2006/relationships/hyperlink" Target="http://ru.wikipedia.org/wiki/%D0%9F%D0%BE%D0%BB%D0%B7%D1%83%D0%BD%D0%BE%D0%B2,_%D0%98%D0%B2%D0%B0%D0%BD_%D0%98%D0%B2%D0%B0%D0%BD%D0%BE%D0%B2%D0%B8%D1%87" TargetMode="External"/><Relationship Id="rId4" Type="http://schemas.openxmlformats.org/officeDocument/2006/relationships/hyperlink" Target="http://ru.wikipedia.org/wiki/1763_%D0%B3%D0%BE%D0%B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0%D1%80%D0%BE%D0%B2%D0%B0%D1%8F_%D0%BC%D0%B0%D1%88%D0%B8%D0%BD%D0%B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2%D1%80%D0%B0%D0%BD%D1%81%D0%BF%D0%BE%D1%80%D1%82" TargetMode="External"/><Relationship Id="rId5" Type="http://schemas.openxmlformats.org/officeDocument/2006/relationships/hyperlink" Target="http://ru.wikipedia.org/wiki/1784_%D0%B3%D0%BE%D0%B4" TargetMode="External"/><Relationship Id="rId4" Type="http://schemas.openxmlformats.org/officeDocument/2006/relationships/hyperlink" Target="http://ru.wikipedia.org/wiki/%D0%A3%D0%B0%D1%82%D1%82,_%D0%94%D0%B6%D0%B5%D0%B9%D0%BC%D1%8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769_%D0%B3%D0%BE%D0%B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1%83%D0%B7%D0%B5%D0%B9_%D0%B8%D1%81%D0%BA%D1%83%D1%81%D1%81%D1%82%D0%B2_%D0%B8_%D1%80%D0%B5%D0%BC%D1%91%D1%81%D0%B5%D0%BB_(%D0%9F%D0%B0%D1%80%D0%B8%D0%B6)" TargetMode="External"/><Relationship Id="rId5" Type="http://schemas.openxmlformats.org/officeDocument/2006/relationships/hyperlink" Target="http://ru.wikipedia.org/wiki/%D0%9F%D0%B0%D1%80%D0%B8%D0%B6" TargetMode="External"/><Relationship Id="rId4" Type="http://schemas.openxmlformats.org/officeDocument/2006/relationships/hyperlink" Target="http://ru.wikipedia.org/wiki/%D0%9A%D1%8E%D0%BD%D1%8C%D0%BE,_%D0%9D%D0%B8%D0%BA%D0%BE%D0%BB%D0%B0_%D0%96%D0%BE%D0%B7%D0%B5%D1%8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802_%D0%B3%D0%BE%D0%B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0%D0%B2%D1%82%D0%BE%D0%BC%D0%BE%D0%B1%D0%B8%D0%BB%D1%8C" TargetMode="External"/><Relationship Id="rId4" Type="http://schemas.openxmlformats.org/officeDocument/2006/relationships/hyperlink" Target="http://ru.wikipedia.org/wiki/%D0%A2%D1%80%D0%B5%D0%B2%D0%B8%D1%82%D0%B8%D0%BA,_%D0%A0%D0%B8%D1%87%D0%B0%D1%80%D0%B4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E%D1%80%D0%B8%D0%BD%D1%84%D1%81%D0%BA%D0%B8%D0%B9_%D0%BF%D0%B5%D1%80%D0%B5%D1%88%D0%B5%D0%B5%D0%BA" TargetMode="External"/><Relationship Id="rId3" Type="http://schemas.openxmlformats.org/officeDocument/2006/relationships/hyperlink" Target="http://ru.wikipedia.org/wiki/%D0%92%D0%B0%D0%B3%D0%BE%D0%BD%D0%B5%D1%82%D0%BA%D0%B0" TargetMode="External"/><Relationship Id="rId7" Type="http://schemas.openxmlformats.org/officeDocument/2006/relationships/hyperlink" Target="http://ru.wikipedia.org/wiki/%D0%92%D0%BE%D0%BB%D0%BE%D0%BA" TargetMode="External"/><Relationship Id="rId2" Type="http://schemas.openxmlformats.org/officeDocument/2006/relationships/hyperlink" Target="http://ru.wikipedia.org/wiki/%D0%A1%D0%B2%D1%8F%D1%89%D0%B5%D0%BD%D0%BD%D0%B0%D1%8F_%D0%A0%D0%B8%D0%BC%D1%81%D0%BA%D0%B0%D1%8F_%D0%98%D0%BC%D0%BF%D0%B5%D1%80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4%D0%B8%D0%BE%D0%BB%D0%BA" TargetMode="External"/><Relationship Id="rId5" Type="http://schemas.openxmlformats.org/officeDocument/2006/relationships/hyperlink" Target="http://ru.wikipedia.org/wiki/%D0%94%D1%80%D0%B5%D0%B2%D0%BD%D1%8F%D1%8F_%D0%93%D1%80%D0%B5%D1%86%D0%B8%D1%8F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A1%D1%82%D1%80%D0%B5%D0%BB%D0%BB%D0%B8&amp;action=edit&amp;redlink=1" TargetMode="External"/><Relationship Id="rId2" Type="http://schemas.openxmlformats.org/officeDocument/2006/relationships/hyperlink" Target="http://ru.wikipedia.org/wiki/%D0%95%D0%BB%D0%B8%D0%B7%D0%B0%D0%B2%D0%B5%D1%82%D0%B0_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/index.php?title=%D0%A3%D0%BE%D0%BB%D0%BB%D0%B0%D1%82%D0%BE%D0%BD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B%D0%B5%D0%BA%D1%81%D0%B0%D0%BD%D0%B4%D1%80%D0%BE%D0%B2%D1%81%D0%BA%D0%B8%D0%B9_%D0%B7%D0%B0%D0%B2%D0%BE%D0%B4" TargetMode="External"/><Relationship Id="rId3" Type="http://schemas.openxmlformats.org/officeDocument/2006/relationships/hyperlink" Target="http://ru.wikipedia.org/wiki/%D0%90%D0%BB%D1%82%D0%B0%D0%B9" TargetMode="External"/><Relationship Id="rId7" Type="http://schemas.openxmlformats.org/officeDocument/2006/relationships/hyperlink" Target="http://ru.wikipedia.org/wiki/%D0%A7%D1%83%D0%B3%D1%83%D0%BD%D0%BD%D1%8B%D0%B9_%D0%BA%D0%BE%D0%BB%D0%B5%D1%81%D0%BE%D0%BF%D1%80%D0%BE%D0%B2%D0%BE%D0%B4" TargetMode="External"/><Relationship Id="rId2" Type="http://schemas.openxmlformats.org/officeDocument/2006/relationships/hyperlink" Target="http://ru.wikipedia.org/wiki/1755_%D0%B3%D0%BE%D0%B4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F%D0%B5%D1%82%D1%80%D0%BE%D0%B7%D0%B0%D0%B2%D0%BE%D0%B4%D1%81%D0%BA" TargetMode="External"/><Relationship Id="rId5" Type="http://schemas.openxmlformats.org/officeDocument/2006/relationships/hyperlink" Target="http://ru.wikipedia.org/wiki/1788_%D0%B3%D0%BE%D0%B4" TargetMode="External"/><Relationship Id="rId4" Type="http://schemas.openxmlformats.org/officeDocument/2006/relationships/hyperlink" Target="http://ru.wikipedia.org/wiki/%D0%A3%D0%B7%D0%BA%D0%BE%D0%BA%D0%BE%D0%BB%D0%B5%D0%B9%D0%BA%D0%B0" TargetMode="External"/><Relationship Id="rId9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804_%D0%B3%D0%BE%D0%B4" TargetMode="External"/><Relationship Id="rId13" Type="http://schemas.openxmlformats.org/officeDocument/2006/relationships/hyperlink" Target="http://ru.wikipedia.org/wiki/1829_%D0%B3%D0%BE%D0%B4" TargetMode="External"/><Relationship Id="rId18" Type="http://schemas.openxmlformats.org/officeDocument/2006/relationships/image" Target="../media/image7.png"/><Relationship Id="rId3" Type="http://schemas.openxmlformats.org/officeDocument/2006/relationships/hyperlink" Target="http://ru.wikipedia.org/wiki/%D0%A0%D1%83%D0%B4%D0%BD%D0%B8%D0%BA" TargetMode="External"/><Relationship Id="rId7" Type="http://schemas.openxmlformats.org/officeDocument/2006/relationships/hyperlink" Target="http://ru.wikipedia.org/wiki/%D0%9F%D0%B0%D1%80%D0%BE%D0%B2%D0%BE%D0%B7" TargetMode="External"/><Relationship Id="rId12" Type="http://schemas.openxmlformats.org/officeDocument/2006/relationships/hyperlink" Target="http://ru.wikipedia.org/wiki/1812" TargetMode="External"/><Relationship Id="rId17" Type="http://schemas.openxmlformats.org/officeDocument/2006/relationships/hyperlink" Target="http://ru.wikipedia.org/wiki/%D0%96%D0%B5%D0%BB%D0%B5%D0%B7%D0%BD%D0%B0%D1%8F_%D0%B4%D0%BE%D1%80%D0%BE%D0%B3%D0%B0_%D0%9B%D0%B8%D0%B2%D0%B5%D1%80%D0%BF%D1%83%D0%BB%D1%8C_%E2%80%94_%D0%9C%D0%B0%D0%BD%D1%87%D0%B5%D1%81%D1%82%D0%B5%D1%80" TargetMode="External"/><Relationship Id="rId2" Type="http://schemas.openxmlformats.org/officeDocument/2006/relationships/hyperlink" Target="http://ru.wikipedia.org/wiki/%D0%96%D0%B5%D0%BB%D0%B5%D0%B7%D0%BD%D0%B0%D1%8F_%D0%B4%D0%BE%D1%80%D0%BE%D0%B3%D0%B0" TargetMode="External"/><Relationship Id="rId16" Type="http://schemas.openxmlformats.org/officeDocument/2006/relationships/hyperlink" Target="http://en.wikipedia.org/wiki/Stockton-on-Tee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2%D0%B5%D0%BB%D0%B8%D0%BA%D0%BE%D0%B1%D1%80%D0%B8%D1%82%D0%B0%D0%BD%D0%B8%D1%8F" TargetMode="External"/><Relationship Id="rId11" Type="http://schemas.openxmlformats.org/officeDocument/2006/relationships/hyperlink" Target="http://ru.wikipedia.org/wiki/%D0%A1%D1%82%D0%B5%D1%84%D0%B5%D0%BD%D1%81%D0%BE%D0%BD,_%D0%94%D0%B6%D0%BE%D1%80%D0%B4%D0%B6" TargetMode="External"/><Relationship Id="rId5" Type="http://schemas.openxmlformats.org/officeDocument/2006/relationships/hyperlink" Target="http://ru.wikipedia.org/wiki/1801_%D0%B3%D0%BE%D0%B4" TargetMode="External"/><Relationship Id="rId15" Type="http://schemas.openxmlformats.org/officeDocument/2006/relationships/hyperlink" Target="http://ru.wikipedia.org/wiki/%D0%94%D0%B0%D1%80%D0%BB%D0%B8%D0%BD%D0%B3%D1%82%D0%BE%D0%BD" TargetMode="External"/><Relationship Id="rId10" Type="http://schemas.openxmlformats.org/officeDocument/2006/relationships/hyperlink" Target="http://ru.wikipedia.org/wiki/%D0%9F%D0%B0%D1%80%D0%BE%D0%B2%D0%B0%D1%8F_%D0%BC%D0%B0%D1%88%D0%B8%D0%BD%D0%B0" TargetMode="External"/><Relationship Id="rId4" Type="http://schemas.openxmlformats.org/officeDocument/2006/relationships/hyperlink" Target="http://ru.wikipedia.org/wiki/%D0%9A%D0%BE%D0%BD%D0%BA%D0%B0" TargetMode="External"/><Relationship Id="rId9" Type="http://schemas.openxmlformats.org/officeDocument/2006/relationships/hyperlink" Target="http://ru.wikipedia.org/wiki/%D0%A3%D0%B0%D1%82%D1%82,_%D0%94%D0%B6%D0%B5%D0%B9%D0%BC%D1%81" TargetMode="External"/><Relationship Id="rId14" Type="http://schemas.openxmlformats.org/officeDocument/2006/relationships/hyperlink" Target="http://ru.wikipedia.org/wiki/%D0%96%D0%B5%D0%BB%D0%B5%D0%B7%D0%BD%D0%B0%D1%8F_%D0%B4%D0%BE%D1%80%D0%BE%D0%B3%D0%B0_%D0%A1%D1%82%D0%BE%D0%BA%D1%82%D0%BE%D0%BD_%E2%80%94_%D0%94%D0%B0%D1%80%D0%BB%D0%B8%D0%BD%D0%B3%D1%82%D0%BE%D0%B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8229600" cy="1828800"/>
          </a:xfrm>
        </p:spPr>
        <p:txBody>
          <a:bodyPr>
            <a:noAutofit/>
          </a:bodyPr>
          <a:lstStyle/>
          <a:p>
            <a:r>
              <a:rPr lang="ru-RU" sz="5400" b="0" dirty="0" smtClean="0"/>
              <a:t>История железнодорожного транспорта</a:t>
            </a:r>
            <a:br>
              <a:rPr lang="ru-RU" sz="5400" b="0" dirty="0" smtClean="0"/>
            </a:br>
            <a:endParaRPr lang="ru-RU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404664"/>
            <a:ext cx="608416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000" dirty="0" smtClean="0"/>
              <a:t>В </a:t>
            </a:r>
            <a:r>
              <a:rPr lang="ru-RU" sz="2000" dirty="0"/>
              <a:t>1837 году была построена </a:t>
            </a:r>
            <a:r>
              <a:rPr lang="ru-RU" sz="2000" dirty="0" err="1">
                <a:hlinkClick r:id="rId2" tooltip="Царскосельская железная дорога"/>
              </a:rPr>
              <a:t>Царскосельская</a:t>
            </a:r>
            <a:r>
              <a:rPr lang="ru-RU" sz="2000" dirty="0">
                <a:hlinkClick r:id="rId2" tooltip="Царскосельская железная дорога"/>
              </a:rPr>
              <a:t> железная дорога</a:t>
            </a:r>
            <a:r>
              <a:rPr lang="ru-RU" sz="2000" dirty="0"/>
              <a:t>, связавшая столицу с </a:t>
            </a:r>
            <a:r>
              <a:rPr lang="ru-RU" sz="2000" dirty="0">
                <a:hlinkClick r:id="rId3" tooltip="Царское село"/>
              </a:rPr>
              <a:t>Царским селом</a:t>
            </a:r>
            <a:r>
              <a:rPr lang="ru-RU" sz="2000" dirty="0"/>
              <a:t>. Этот полигон позволил выполнить следующую задачу — строительство к 1851 г. </a:t>
            </a:r>
            <a:r>
              <a:rPr lang="ru-RU" sz="2000" dirty="0" smtClean="0">
                <a:hlinkClick r:id="rId4" tooltip="Николаевская железная дорога"/>
              </a:rPr>
              <a:t>Двух путной железной </a:t>
            </a:r>
            <a:r>
              <a:rPr lang="ru-RU" sz="2000" dirty="0">
                <a:hlinkClick r:id="rId4" tooltip="Николаевская железная дорога"/>
              </a:rPr>
              <a:t>дороги Санкт-Петербург — Москва</a:t>
            </a:r>
            <a:r>
              <a:rPr lang="ru-RU" sz="2000" dirty="0"/>
              <a:t>, а затем к 1862 г. дороги </a:t>
            </a:r>
            <a:r>
              <a:rPr lang="ru-RU" sz="2000" dirty="0">
                <a:hlinkClick r:id="rId5" tooltip="Петербурго-Варшавская железная дорога"/>
              </a:rPr>
              <a:t>Санкт-Петербург — Варшава</a:t>
            </a:r>
            <a:r>
              <a:rPr lang="ru-RU" sz="2000" dirty="0"/>
              <a:t>.</a:t>
            </a:r>
          </a:p>
          <a:p>
            <a:r>
              <a:rPr lang="ru-RU" sz="2000" dirty="0"/>
              <a:t>В </a:t>
            </a:r>
            <a:r>
              <a:rPr lang="ru-RU" sz="2000" dirty="0">
                <a:hlinkClick r:id="rId6" tooltip="1851 год в истории железнодорожного транспорта"/>
              </a:rPr>
              <a:t>1851 году</a:t>
            </a:r>
            <a:r>
              <a:rPr lang="ru-RU" sz="2000" dirty="0"/>
              <a:t> </a:t>
            </a:r>
            <a:r>
              <a:rPr lang="ru-RU" sz="2000" dirty="0">
                <a:hlinkClick r:id="rId7" tooltip="Николай I"/>
              </a:rPr>
              <a:t>Николай I</a:t>
            </a:r>
            <a:r>
              <a:rPr lang="ru-RU" sz="2000" dirty="0"/>
              <a:t> поделил технический персонал обслуживающий железнодорожные пути на </a:t>
            </a:r>
            <a:r>
              <a:rPr lang="ru-RU" sz="2000" dirty="0">
                <a:hlinkClick r:id="rId8" tooltip="Рота (армия)"/>
              </a:rPr>
              <a:t>роты</a:t>
            </a:r>
            <a:r>
              <a:rPr lang="ru-RU" sz="2000" dirty="0"/>
              <a:t> и с </a:t>
            </a:r>
            <a:r>
              <a:rPr lang="ru-RU" sz="2000" dirty="0">
                <a:hlinkClick r:id="rId9" tooltip="6 августа"/>
              </a:rPr>
              <a:t>6 </a:t>
            </a:r>
            <a:r>
              <a:rPr lang="ru-RU" sz="2000" dirty="0" err="1" smtClean="0">
                <a:hlinkClick r:id="rId9" tooltip="6 августа"/>
              </a:rPr>
              <a:t>агуста</a:t>
            </a:r>
            <a:r>
              <a:rPr lang="ru-RU" sz="2000" dirty="0"/>
              <a:t> появились </a:t>
            </a:r>
            <a:r>
              <a:rPr lang="ru-RU" sz="2000" dirty="0">
                <a:hlinkClick r:id="rId10" tooltip="Железнодорожные войска"/>
              </a:rPr>
              <a:t>железнодорожные войска</a:t>
            </a:r>
            <a:r>
              <a:rPr lang="ru-RU" sz="2000" dirty="0"/>
              <a:t>. </a:t>
            </a:r>
          </a:p>
        </p:txBody>
      </p:sp>
      <p:pic>
        <p:nvPicPr>
          <p:cNvPr id="4" name="Рисунок 3" descr="1202895568_1-1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979712" y="3645024"/>
            <a:ext cx="4702291" cy="29043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412776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Согласно </a:t>
            </a:r>
            <a:r>
              <a:rPr lang="ru-RU" sz="2400" dirty="0"/>
              <a:t>указу императора было сформировано 14 отдельных военно-рабочих, две кондукторские и </a:t>
            </a:r>
            <a:r>
              <a:rPr lang="ru-RU" sz="2400" dirty="0" smtClean="0"/>
              <a:t>«</a:t>
            </a:r>
            <a:r>
              <a:rPr lang="ru-RU" sz="2400" dirty="0" err="1" smtClean="0"/>
              <a:t>телеграфическая</a:t>
            </a:r>
            <a:r>
              <a:rPr lang="ru-RU" sz="2400" dirty="0"/>
              <a:t>» роты общей численностью 4340 человек, что и положило начало формирования первых военно-железнодорожных подразделений. Им было предписано поддержание в исправном состоянии железнодорожного пути, обеспечение бесперебойной работы станций охраны мостов и железнодорожных переездов. С </a:t>
            </a:r>
            <a:r>
              <a:rPr lang="ru-RU" sz="2400" dirty="0">
                <a:hlinkClick r:id="rId2" tooltip="6 августа"/>
              </a:rPr>
              <a:t>6 августа</a:t>
            </a:r>
            <a:r>
              <a:rPr lang="ru-RU" sz="2400" dirty="0"/>
              <a:t> </a:t>
            </a:r>
            <a:r>
              <a:rPr lang="ru-RU" sz="2400" dirty="0">
                <a:hlinkClick r:id="rId3" tooltip="1851 год"/>
              </a:rPr>
              <a:t>1851 года</a:t>
            </a:r>
            <a:r>
              <a:rPr lang="ru-RU" sz="2400" dirty="0"/>
              <a:t> и до сегодняшнего времени празднуют день железнодорожных </a:t>
            </a:r>
            <a:r>
              <a:rPr lang="ru-RU" sz="2400" dirty="0" smtClean="0"/>
              <a:t>войск.</a:t>
            </a:r>
            <a:endParaRPr lang="ru-RU" sz="2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Вопрос - Ответ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980728"/>
            <a:ext cx="79928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 В каком году и кто из русских инженеров изобрёл  паровой двигатель? 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988840"/>
            <a:ext cx="5618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2) Кто изобрёл первую паровую повозку?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780928"/>
            <a:ext cx="8050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3) В каком году и кто  изобрёл первый паровой автомобиль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3645024"/>
            <a:ext cx="7200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4) Как называется первая наземная железная дорога?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4437112"/>
            <a:ext cx="5053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5) Первая железная дорога в России?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5157192"/>
            <a:ext cx="793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6) В каком году построили </a:t>
            </a:r>
            <a:r>
              <a:rPr lang="ru-RU" sz="2400" dirty="0" err="1" smtClean="0"/>
              <a:t>двухпутную</a:t>
            </a:r>
            <a:r>
              <a:rPr lang="ru-RU" sz="2400" dirty="0" smtClean="0"/>
              <a:t> железную дорогу?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5805264"/>
            <a:ext cx="620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7)Когда отмечается день железнодорожника?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067944" y="1412776"/>
            <a:ext cx="460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1763 году русский инженер И.И.Ползунов.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32040" y="2420888"/>
            <a:ext cx="375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Жозеф</a:t>
            </a:r>
            <a:r>
              <a:rPr lang="ru-RU" dirty="0" smtClean="0"/>
              <a:t> </a:t>
            </a:r>
            <a:r>
              <a:rPr lang="ru-RU" dirty="0" err="1" smtClean="0"/>
              <a:t>Кюньо</a:t>
            </a:r>
            <a:r>
              <a:rPr lang="ru-RU" dirty="0" smtClean="0"/>
              <a:t> французский офицер.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491880" y="3212976"/>
            <a:ext cx="5508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 </a:t>
            </a:r>
            <a:r>
              <a:rPr lang="ru-RU" dirty="0" smtClean="0">
                <a:hlinkClick r:id="rId2" tooltip="1802 год"/>
              </a:rPr>
              <a:t>1802 году</a:t>
            </a:r>
            <a:r>
              <a:rPr lang="ru-RU" dirty="0" smtClean="0"/>
              <a:t> английский конструктор </a:t>
            </a:r>
            <a:r>
              <a:rPr lang="ru-RU" dirty="0" smtClean="0">
                <a:hlinkClick r:id="rId3" tooltip="Тревитик, Ричард"/>
              </a:rPr>
              <a:t>Ричард </a:t>
            </a:r>
            <a:r>
              <a:rPr lang="ru-RU" dirty="0" err="1" smtClean="0">
                <a:hlinkClick r:id="rId3" tooltip="Тревитик, Ричард"/>
              </a:rPr>
              <a:t>Тревитик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4077072"/>
            <a:ext cx="3451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Уоллатонская</a:t>
            </a:r>
            <a:r>
              <a:rPr lang="ru-RU" dirty="0" smtClean="0"/>
              <a:t> вагонная дорога»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123728" y="4797152"/>
            <a:ext cx="7020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 </a:t>
            </a:r>
            <a:r>
              <a:rPr lang="ru-RU" dirty="0" smtClean="0">
                <a:hlinkClick r:id="rId4" tooltip="1788 год"/>
              </a:rPr>
              <a:t>1788 году</a:t>
            </a:r>
            <a:r>
              <a:rPr lang="ru-RU" dirty="0" smtClean="0"/>
              <a:t> в </a:t>
            </a:r>
            <a:r>
              <a:rPr lang="ru-RU" u="sng" dirty="0" smtClean="0">
                <a:hlinkClick r:id="rId5" tooltip="Петрозаводск"/>
              </a:rPr>
              <a:t>Петрозаводске</a:t>
            </a:r>
            <a:r>
              <a:rPr lang="ru-RU" dirty="0" smtClean="0"/>
              <a:t> появляется «</a:t>
            </a:r>
            <a:r>
              <a:rPr lang="ru-RU" dirty="0" smtClean="0">
                <a:hlinkClick r:id="rId6" tooltip="Чугунный колесопровод"/>
              </a:rPr>
              <a:t>Чугунный </a:t>
            </a:r>
            <a:r>
              <a:rPr lang="ru-RU" dirty="0" err="1" smtClean="0">
                <a:hlinkClick r:id="rId6" tooltip="Чугунный колесопровод"/>
              </a:rPr>
              <a:t>колесопровод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884368" y="5589240"/>
            <a:ext cx="830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1851 г.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732240" y="6237312"/>
            <a:ext cx="1088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7" tooltip="6 августа"/>
              </a:rPr>
              <a:t>6 августа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Появление паровой машины и прообраза локомотива</a:t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709160"/>
          </a:xfrm>
        </p:spPr>
        <p:txBody>
          <a:bodyPr/>
          <a:lstStyle/>
          <a:p>
            <a:r>
              <a:rPr lang="ru-RU" dirty="0" smtClean="0"/>
              <a:t>В 60 — 80-х годах </a:t>
            </a:r>
            <a:r>
              <a:rPr lang="ru-RU" dirty="0" smtClean="0">
                <a:hlinkClick r:id="rId2" tooltip="XVIII век"/>
              </a:rPr>
              <a:t>XVIII века</a:t>
            </a:r>
            <a:r>
              <a:rPr lang="ru-RU" dirty="0" smtClean="0"/>
              <a:t> сначала в </a:t>
            </a:r>
            <a:r>
              <a:rPr lang="ru-RU" dirty="0" smtClean="0">
                <a:hlinkClick r:id="rId3" tooltip="Англия"/>
              </a:rPr>
              <a:t>Англии</a:t>
            </a:r>
            <a:r>
              <a:rPr lang="ru-RU" dirty="0" smtClean="0"/>
              <a:t>, а затем и в других странах начался промышленный подъём. </a:t>
            </a:r>
          </a:p>
          <a:p>
            <a:r>
              <a:rPr lang="ru-RU" dirty="0" smtClean="0"/>
              <a:t>В </a:t>
            </a:r>
            <a:r>
              <a:rPr lang="ru-RU" dirty="0" smtClean="0">
                <a:hlinkClick r:id="rId4" tooltip="1763 год"/>
              </a:rPr>
              <a:t>1763 году</a:t>
            </a:r>
            <a:r>
              <a:rPr lang="ru-RU" dirty="0" smtClean="0"/>
              <a:t> русский инженер </a:t>
            </a:r>
            <a:r>
              <a:rPr lang="ru-RU" dirty="0" smtClean="0">
                <a:hlinkClick r:id="rId5" tooltip="Ползунов, Иван Иванович"/>
              </a:rPr>
              <a:t>И. И. Ползунов</a:t>
            </a:r>
            <a:r>
              <a:rPr lang="ru-RU" dirty="0" smtClean="0"/>
              <a:t> представил проект </a:t>
            </a:r>
            <a:r>
              <a:rPr lang="ru-RU" dirty="0" smtClean="0">
                <a:hlinkClick r:id="rId6" tooltip="Паровая машина"/>
              </a:rPr>
              <a:t>парового двигателя</a:t>
            </a:r>
            <a:r>
              <a:rPr lang="ru-RU" dirty="0" smtClean="0"/>
              <a:t> для подачи воздуха в плавильные печи. Паровая машина Ползунова имела мощность 40 </a:t>
            </a:r>
            <a:r>
              <a:rPr lang="ru-RU" dirty="0" smtClean="0">
                <a:hlinkClick r:id="rId7" tooltip="Лошадиная сила"/>
              </a:rPr>
              <a:t>лошадиных сил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20072" y="2492896"/>
            <a:ext cx="2952466" cy="18607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79512" y="476672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Настоящую революцию в промышленности произвела </a:t>
            </a:r>
            <a:r>
              <a:rPr lang="ru-RU" sz="2800" dirty="0">
                <a:hlinkClick r:id="rId3" tooltip="Паровая машина"/>
              </a:rPr>
              <a:t>паровая машина</a:t>
            </a:r>
            <a:r>
              <a:rPr lang="ru-RU" sz="2800" dirty="0"/>
              <a:t>, созданная инженером </a:t>
            </a:r>
            <a:r>
              <a:rPr lang="ru-RU" sz="2800" dirty="0">
                <a:hlinkClick r:id="rId4" tooltip="Уатт, Джеймс"/>
              </a:rPr>
              <a:t>Джеймсом Уаттом</a:t>
            </a:r>
            <a:r>
              <a:rPr lang="ru-RU" sz="2800" dirty="0"/>
              <a:t> в </a:t>
            </a:r>
            <a:r>
              <a:rPr lang="ru-RU" sz="2800" dirty="0">
                <a:hlinkClick r:id="rId5" tooltip="1784 год"/>
              </a:rPr>
              <a:t>1784 году</a:t>
            </a:r>
            <a:r>
              <a:rPr lang="ru-RU" sz="2800" dirty="0"/>
              <a:t>. Универсальность паровой машины Уатта позволяла применять её на любом производстве и на </a:t>
            </a:r>
            <a:r>
              <a:rPr lang="ru-RU" sz="2800" dirty="0">
                <a:hlinkClick r:id="rId6" tooltip="Транспорт"/>
              </a:rPr>
              <a:t>транспорте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24128" y="2367301"/>
            <a:ext cx="3051398" cy="26611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827584" y="1124744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Паровой двигатель дал мощный толчок развитию транспорта. В </a:t>
            </a:r>
            <a:r>
              <a:rPr lang="ru-RU" sz="2400" dirty="0">
                <a:hlinkClick r:id="rId3" tooltip="1769 год"/>
              </a:rPr>
              <a:t>1769 году</a:t>
            </a:r>
            <a:r>
              <a:rPr lang="ru-RU" sz="2400" dirty="0"/>
              <a:t> французский артиллерийский офицер </a:t>
            </a:r>
            <a:r>
              <a:rPr lang="ru-RU" sz="2400" dirty="0" err="1">
                <a:hlinkClick r:id="rId4" tooltip="Кюньо, Никола Жозеф"/>
              </a:rPr>
              <a:t>Жозеф</a:t>
            </a:r>
            <a:r>
              <a:rPr lang="ru-RU" sz="2400" dirty="0">
                <a:hlinkClick r:id="rId4" tooltip="Кюньо, Никола Жозеф"/>
              </a:rPr>
              <a:t> </a:t>
            </a:r>
            <a:r>
              <a:rPr lang="ru-RU" sz="2400" dirty="0" err="1">
                <a:hlinkClick r:id="rId4" tooltip="Кюньо, Никола Жозеф"/>
              </a:rPr>
              <a:t>Кюньо</a:t>
            </a:r>
            <a:r>
              <a:rPr lang="ru-RU" sz="2400" dirty="0"/>
              <a:t> изобрел первую паровую повозку для передвижения тяжёлых орудий. Она оказалась громоздкой и во время испытаний на улицах </a:t>
            </a:r>
            <a:r>
              <a:rPr lang="ru-RU" sz="2400" dirty="0">
                <a:hlinkClick r:id="rId5" tooltip="Париж"/>
              </a:rPr>
              <a:t>Парижа</a:t>
            </a:r>
            <a:r>
              <a:rPr lang="ru-RU" sz="2400" dirty="0"/>
              <a:t> пробила стену дома. Эта повозка нашла свое место в </a:t>
            </a:r>
            <a:r>
              <a:rPr lang="ru-RU" sz="2400" dirty="0">
                <a:hlinkClick r:id="rId6" tooltip="Музей искусств и ремёсел (Париж)"/>
              </a:rPr>
              <a:t>Парижском музее искусств и ремёсел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2132856"/>
            <a:ext cx="3312368" cy="28719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67544" y="764704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В </a:t>
            </a:r>
            <a:r>
              <a:rPr lang="ru-RU" sz="2800" dirty="0">
                <a:hlinkClick r:id="rId3" tooltip="1802 год"/>
              </a:rPr>
              <a:t>1802 году</a:t>
            </a:r>
            <a:r>
              <a:rPr lang="ru-RU" sz="2800" dirty="0"/>
              <a:t> английский конструктор </a:t>
            </a:r>
            <a:r>
              <a:rPr lang="ru-RU" sz="2800" dirty="0">
                <a:hlinkClick r:id="rId4" tooltip="Тревитик, Ричард"/>
              </a:rPr>
              <a:t>Ричард </a:t>
            </a:r>
            <a:r>
              <a:rPr lang="ru-RU" sz="2800" dirty="0" err="1">
                <a:hlinkClick r:id="rId4" tooltip="Тревитик, Ричард"/>
              </a:rPr>
              <a:t>Тревитик</a:t>
            </a:r>
            <a:r>
              <a:rPr lang="ru-RU" sz="2800" dirty="0"/>
              <a:t> сделал паровой </a:t>
            </a:r>
            <a:r>
              <a:rPr lang="ru-RU" sz="2800" dirty="0">
                <a:hlinkClick r:id="rId5" tooltip="Автомобиль"/>
              </a:rPr>
              <a:t>автомобиль</a:t>
            </a:r>
            <a:r>
              <a:rPr lang="ru-RU" sz="2800" dirty="0"/>
              <a:t>. Экипаж двигался с грохотом и чадом, пугая пешеходов. Его скорость достигла 10 км/ч. Чтобы получить такую скорость движения, </a:t>
            </a:r>
            <a:r>
              <a:rPr lang="ru-RU" sz="2800" dirty="0" err="1"/>
              <a:t>Тревитик</a:t>
            </a:r>
            <a:r>
              <a:rPr lang="ru-RU" sz="2800" dirty="0"/>
              <a:t> сделал огромные ведущие колёса, которые были хорошим подспорьем на плохих дорогах.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Появление рельсового пути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3456384" cy="3888432"/>
          </a:xfrm>
        </p:spPr>
        <p:txBody>
          <a:bodyPr>
            <a:normAutofit lnSpcReduction="10000"/>
          </a:bodyPr>
          <a:lstStyle/>
          <a:p>
            <a:endParaRPr lang="ru-RU" sz="2400" dirty="0" smtClean="0"/>
          </a:p>
          <a:p>
            <a:r>
              <a:rPr lang="ru-RU" sz="2400" dirty="0" smtClean="0"/>
              <a:t>В XVI веке на шахтах </a:t>
            </a:r>
            <a:r>
              <a:rPr lang="ru-RU" sz="2400" dirty="0" smtClean="0">
                <a:hlinkClick r:id="rId2" tooltip="Священная Римская Империя"/>
              </a:rPr>
              <a:t>Германии</a:t>
            </a:r>
            <a:r>
              <a:rPr lang="ru-RU" sz="2400" dirty="0" smtClean="0"/>
              <a:t> и соседних регионов использовались деревянные рельсовые пути и </a:t>
            </a:r>
            <a:r>
              <a:rPr lang="ru-RU" sz="2400" dirty="0" smtClean="0">
                <a:hlinkClick r:id="rId3" tooltip="Вагонетка"/>
              </a:rPr>
              <a:t>вагонетки</a:t>
            </a:r>
            <a:r>
              <a:rPr lang="ru-RU" sz="2400" dirty="0" smtClean="0"/>
              <a:t>, колёса которых были снабжены </a:t>
            </a:r>
          </a:p>
          <a:p>
            <a:r>
              <a:rPr lang="ru-RU" sz="2400" dirty="0" smtClean="0"/>
              <a:t>ребордами. </a:t>
            </a:r>
          </a:p>
        </p:txBody>
      </p:sp>
      <p:pic>
        <p:nvPicPr>
          <p:cNvPr id="4" name="Рисунок 3" descr="200px-Holzbah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3501008"/>
            <a:ext cx="4248472" cy="31863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644008" y="908720"/>
            <a:ext cx="4248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Одним из предшественников рельсового пути был </a:t>
            </a:r>
            <a:r>
              <a:rPr lang="ru-RU" sz="2400" dirty="0" smtClean="0">
                <a:hlinkClick r:id="rId5" tooltip="Древняя Греция"/>
              </a:rPr>
              <a:t>древнегреческий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6" tooltip="Диолк"/>
              </a:rPr>
              <a:t>диолк</a:t>
            </a:r>
            <a:r>
              <a:rPr lang="ru-RU" sz="2400" dirty="0" smtClean="0"/>
              <a:t> — каменная дорога-</a:t>
            </a:r>
            <a:r>
              <a:rPr lang="ru-RU" sz="2400" dirty="0" smtClean="0">
                <a:hlinkClick r:id="rId7" tooltip="Волок"/>
              </a:rPr>
              <a:t>волок</a:t>
            </a:r>
            <a:r>
              <a:rPr lang="ru-RU" sz="2400" dirty="0" smtClean="0"/>
              <a:t> для перевозки кораблей через </a:t>
            </a:r>
            <a:r>
              <a:rPr lang="ru-RU" sz="2400" dirty="0" smtClean="0">
                <a:hlinkClick r:id="rId8" tooltip="Коринфский перешеек"/>
              </a:rPr>
              <a:t>Коринфский перешеек</a:t>
            </a:r>
            <a:r>
              <a:rPr lang="ru-RU" sz="2400" dirty="0" smtClean="0"/>
              <a:t>. 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4752568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некоторых регионах Англии деревянные рельсовые дороги для вагонеток были известны во время правления королевы </a:t>
            </a:r>
            <a:r>
              <a:rPr lang="ru-RU" sz="2400" dirty="0" smtClean="0">
                <a:hlinkClick r:id="rId2" tooltip="Елизавета I"/>
              </a:rPr>
              <a:t>Елизаветы I</a:t>
            </a:r>
            <a:r>
              <a:rPr lang="ru-RU" sz="2400" dirty="0" smtClean="0"/>
              <a:t>  , в XVII веке они получили широкое распространение в горнодобывающих районах Англии, а в XVIII веке их постепенно вытеснили железные рельсовые дороги</a:t>
            </a:r>
          </a:p>
          <a:p>
            <a:r>
              <a:rPr lang="ru-RU" sz="2400" dirty="0" smtClean="0"/>
              <a:t>Первой наземной (а не шахтной) железной дорогой считается «</a:t>
            </a:r>
            <a:r>
              <a:rPr lang="ru-RU" sz="2400" dirty="0" err="1" smtClean="0"/>
              <a:t>Уоллатонская</a:t>
            </a:r>
            <a:r>
              <a:rPr lang="ru-RU" sz="2400" dirty="0" smtClean="0"/>
              <a:t> вагонная дорога»  . Эта железная дорога длиной примерно три километра была построена между 1603 и 1604 годами для перевозки угля между посёлками </a:t>
            </a:r>
            <a:r>
              <a:rPr lang="ru-RU" sz="2400" dirty="0" err="1" smtClean="0">
                <a:hlinkClick r:id="rId3" tooltip="Стрелли (страница отсутствует)"/>
              </a:rPr>
              <a:t>Стрелли</a:t>
            </a:r>
            <a:r>
              <a:rPr lang="ru-RU" sz="2400" dirty="0" smtClean="0"/>
              <a:t> и </a:t>
            </a:r>
            <a:r>
              <a:rPr lang="ru-RU" sz="2400" dirty="0" err="1" smtClean="0">
                <a:hlinkClick r:id="rId4" tooltip="Уоллатон (страница отсутствует)"/>
              </a:rPr>
              <a:t>Уоллатон</a:t>
            </a:r>
            <a:r>
              <a:rPr lang="ru-RU" sz="2400" dirty="0" smtClean="0"/>
              <a:t> . Точное время закрытия дороги неизвестно, но шахты </a:t>
            </a:r>
            <a:r>
              <a:rPr lang="ru-RU" sz="2400" dirty="0" err="1" smtClean="0"/>
              <a:t>Стрелли</a:t>
            </a:r>
            <a:r>
              <a:rPr lang="ru-RU" sz="2400" dirty="0" smtClean="0"/>
              <a:t> были закрыты в 1620 году.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88641"/>
            <a:ext cx="53285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 </a:t>
            </a:r>
            <a:r>
              <a:rPr lang="ru-RU" sz="2400" dirty="0">
                <a:hlinkClick r:id="rId2" tooltip="1755 год"/>
              </a:rPr>
              <a:t>1755 году</a:t>
            </a:r>
            <a:r>
              <a:rPr lang="ru-RU" sz="2400" dirty="0"/>
              <a:t> для перевозки породы на рудниках </a:t>
            </a:r>
            <a:r>
              <a:rPr lang="ru-RU" sz="2400" dirty="0">
                <a:hlinkClick r:id="rId3" tooltip="Алтай"/>
              </a:rPr>
              <a:t>Алтая</a:t>
            </a:r>
            <a:r>
              <a:rPr lang="ru-RU" sz="2400" dirty="0"/>
              <a:t> уже был построен </a:t>
            </a:r>
            <a:r>
              <a:rPr lang="ru-RU" sz="2400" dirty="0">
                <a:hlinkClick r:id="rId4" tooltip="Узкоколейка"/>
              </a:rPr>
              <a:t>узкоколейный путь</a:t>
            </a:r>
            <a:r>
              <a:rPr lang="ru-RU" sz="2400" dirty="0"/>
              <a:t> с деревянными рельсами, по которым двигались деревянные же вагонетки. Вдоль пути была натянута тросовая петля. Для приведения её в движение использовались лошади, вращавшие шкив. </a:t>
            </a:r>
          </a:p>
          <a:p>
            <a:r>
              <a:rPr lang="ru-RU" sz="2400" dirty="0"/>
              <a:t>В </a:t>
            </a:r>
            <a:r>
              <a:rPr lang="ru-RU" sz="2400" dirty="0" smtClean="0">
                <a:hlinkClick r:id="rId5" tooltip="1788 год"/>
              </a:rPr>
              <a:t>1788 году</a:t>
            </a:r>
            <a:r>
              <a:rPr lang="ru-RU" sz="2400" dirty="0"/>
              <a:t> в </a:t>
            </a:r>
            <a:r>
              <a:rPr lang="ru-RU" sz="2400" u="sng" dirty="0">
                <a:hlinkClick r:id="rId6" tooltip="Петрозаводск"/>
              </a:rPr>
              <a:t>Петрозаводске</a:t>
            </a:r>
            <a:r>
              <a:rPr lang="ru-RU" sz="2400" dirty="0"/>
              <a:t> появляется «</a:t>
            </a:r>
            <a:r>
              <a:rPr lang="ru-RU" sz="2400" dirty="0">
                <a:hlinkClick r:id="rId7" tooltip="Чугунный колесопровод"/>
              </a:rPr>
              <a:t>Чугунный </a:t>
            </a:r>
            <a:r>
              <a:rPr lang="ru-RU" sz="2400" dirty="0" err="1">
                <a:hlinkClick r:id="rId7" tooltip="Чугунный колесопровод"/>
              </a:rPr>
              <a:t>колесопровод</a:t>
            </a:r>
            <a:r>
              <a:rPr lang="ru-RU" sz="2400" dirty="0"/>
              <a:t>» — первая в России железная дорога (она же — первая железная дорога в мире </a:t>
            </a:r>
            <a:r>
              <a:rPr lang="ru-RU" sz="2400" dirty="0" smtClean="0"/>
              <a:t>заводского назначения). </a:t>
            </a:r>
            <a:r>
              <a:rPr lang="ru-RU" sz="2400" dirty="0"/>
              <a:t>Железная дорога была построена </a:t>
            </a:r>
            <a:r>
              <a:rPr lang="ru-RU" sz="2400" dirty="0" smtClean="0"/>
              <a:t>на </a:t>
            </a:r>
            <a:r>
              <a:rPr lang="ru-RU" sz="2400" dirty="0" smtClean="0">
                <a:hlinkClick r:id="rId8" tooltip="Александровский завод"/>
              </a:rPr>
              <a:t>Александровском </a:t>
            </a:r>
            <a:r>
              <a:rPr lang="ru-RU" sz="2400" dirty="0">
                <a:hlinkClick r:id="rId8" tooltip="Александровский завод"/>
              </a:rPr>
              <a:t>заводе</a:t>
            </a:r>
            <a:r>
              <a:rPr lang="ru-RU" sz="2400" dirty="0"/>
              <a:t> </a:t>
            </a:r>
            <a:r>
              <a:rPr lang="ru-RU" sz="2400" dirty="0" smtClean="0"/>
              <a:t> для </a:t>
            </a:r>
            <a:r>
              <a:rPr lang="ru-RU" sz="2400" dirty="0"/>
              <a:t>нужд предприятия. </a:t>
            </a:r>
          </a:p>
        </p:txBody>
      </p:sp>
      <p:pic>
        <p:nvPicPr>
          <p:cNvPr id="1026" name="Picture 2" descr="C:\Users\user\Downloads\Чугунный_колесопровод_в_Петрозаводске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080" y="1844824"/>
            <a:ext cx="3384376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Появление паровоза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52736"/>
            <a:ext cx="48965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Долгое время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" tooltip="Железная дорога"/>
              </a:rPr>
              <a:t>железнодорожные пути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сооружались только на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3" tooltip="Рудник"/>
              </a:rPr>
              <a:t>рудниках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но потом получили распространение пассажирские дороги с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4" tooltip="Конка"/>
              </a:rPr>
              <a:t>конной тягой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. Первая такая рельсовая дорога была устроена 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5" tooltip="1801 год"/>
              </a:rPr>
              <a:t>1801 году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в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6" tooltip="Великобритания"/>
              </a:rPr>
              <a:t>Англии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 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Первый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7" tooltip="Паровоз"/>
              </a:rPr>
              <a:t>паровоз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был построен в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8" tooltip="1804 год"/>
              </a:rPr>
              <a:t>1804 году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Ричардом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Тревитиком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в молодости знакомым с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9" tooltip="Уатт, Джеймс"/>
              </a:rPr>
              <a:t>Джеймсом Уаттом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изобретателем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0" tooltip="Паровая машина"/>
              </a:rPr>
              <a:t>паровой машины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В последующие годы многие инженеры пытались создавать паровозы, но самым удачливым из них оказался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1" tooltip="Стефенсон, Джордж"/>
              </a:rPr>
              <a:t>Джордж Стефенсон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который в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2" tooltip="1812"/>
              </a:rPr>
              <a:t>1812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3" tooltip="1829 год"/>
              </a:rPr>
              <a:t>1829 годах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не только предложил несколько удачных конструкций паровозов, но и сумел убедить шахтовладельцев построить первую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4" tooltip="Железная дорога Стоктон — Дарлингтон"/>
              </a:rPr>
              <a:t>железную дорогу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из 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5" tooltip="Дарлингтон"/>
              </a:rPr>
              <a:t>Дарлингтона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к 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663366"/>
                </a:solidFill>
                <a:effectLst/>
                <a:latin typeface="Arial" charset="0"/>
                <a:cs typeface="Arial" charset="0"/>
                <a:hlinkClick r:id="rId16" tooltip="en:Stockton-on-Tees"/>
              </a:rPr>
              <a:t>Стоктону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способную выдержать паровоз. Позднее, паровоз Стефенсона «Ракета» выиграл специально устроенное соревнование и стал основным локомотивом первой общественной дороги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7" tooltip="Железная дорога Ливерпуль — Манчестер"/>
              </a:rPr>
              <a:t>Манчестер — Ливерпуль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4" name="Рисунок 3" descr="200px-Steam_locomotive_rocket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480610" y="2780928"/>
            <a:ext cx="3663390" cy="31138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276</TotalTime>
  <Words>209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История железнодорожного транспорта </vt:lpstr>
      <vt:lpstr>Появление паровой машины и прообраза локомотива </vt:lpstr>
      <vt:lpstr>Слайд 3</vt:lpstr>
      <vt:lpstr>Слайд 4</vt:lpstr>
      <vt:lpstr>Слайд 5</vt:lpstr>
      <vt:lpstr>Появление рельсового пути </vt:lpstr>
      <vt:lpstr>Слайд 7</vt:lpstr>
      <vt:lpstr>Слайд 8</vt:lpstr>
      <vt:lpstr>Появление паровоза </vt:lpstr>
      <vt:lpstr>Слайд 10</vt:lpstr>
      <vt:lpstr>Слайд 11</vt:lpstr>
      <vt:lpstr>Вопрос - Ответ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Алиса</cp:lastModifiedBy>
  <cp:revision>32</cp:revision>
  <dcterms:created xsi:type="dcterms:W3CDTF">2012-11-19T12:47:37Z</dcterms:created>
  <dcterms:modified xsi:type="dcterms:W3CDTF">2013-01-16T10:48:11Z</dcterms:modified>
</cp:coreProperties>
</file>