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1" r:id="rId4"/>
    <p:sldId id="271" r:id="rId5"/>
    <p:sldId id="272" r:id="rId6"/>
    <p:sldId id="263" r:id="rId7"/>
    <p:sldId id="262" r:id="rId8"/>
    <p:sldId id="264" r:id="rId9"/>
    <p:sldId id="256" r:id="rId10"/>
    <p:sldId id="265" r:id="rId11"/>
    <p:sldId id="266" r:id="rId12"/>
    <p:sldId id="267" r:id="rId13"/>
    <p:sldId id="268" r:id="rId14"/>
    <p:sldId id="270" r:id="rId15"/>
    <p:sldId id="273" r:id="rId16"/>
    <p:sldId id="274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EF17F"/>
    <a:srgbClr val="08C027"/>
    <a:srgbClr val="4FBB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85720" y="500042"/>
            <a:ext cx="8505826" cy="6357958"/>
            <a:chOff x="285720" y="500042"/>
            <a:chExt cx="8505826" cy="635795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28596" y="500042"/>
              <a:ext cx="8362950" cy="5219700"/>
              <a:chOff x="390525" y="819150"/>
              <a:chExt cx="8362950" cy="5219700"/>
            </a:xfrm>
          </p:grpSpPr>
          <p:pic>
            <p:nvPicPr>
              <p:cNvPr id="6" name="Рисунок 5" descr="АРХ.GIF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90525" y="819150"/>
                <a:ext cx="8362950" cy="521970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20742" y="1142984"/>
                <a:ext cx="6042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i="1" dirty="0" smtClean="0">
                    <a:latin typeface="+mj-lt"/>
                  </a:rPr>
                  <a:t>ПРОГУЛКА ПО  НАБЕРЕЖНОЙ АРХАНГЕЛЬСКА</a:t>
                </a:r>
                <a:endParaRPr lang="ru-RU" sz="2400" i="1" dirty="0"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143504" y="4786322"/>
                <a:ext cx="32147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i="1" dirty="0" smtClean="0"/>
                  <a:t>Край наш поморский</a:t>
                </a:r>
                <a:br>
                  <a:rPr lang="ru-RU" i="1" dirty="0" smtClean="0"/>
                </a:br>
                <a:r>
                  <a:rPr lang="ru-RU" i="1" dirty="0" smtClean="0"/>
                  <a:t>Могуч и прекрасен!</a:t>
                </a:r>
                <a:br>
                  <a:rPr lang="ru-RU" i="1" dirty="0" smtClean="0"/>
                </a:br>
                <a:r>
                  <a:rPr lang="ru-RU" i="1" dirty="0" smtClean="0"/>
                  <a:t>Его не забудешь вовек.</a:t>
                </a:r>
                <a:endParaRPr lang="ru-RU" i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85720" y="5657671"/>
              <a:ext cx="54272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Нестеренко Наталья  Викторовна</a:t>
              </a:r>
            </a:p>
            <a:p>
              <a:r>
                <a:rPr lang="ru-RU" i="1" dirty="0" smtClean="0"/>
                <a:t>Воспитатель логопедической группы  </a:t>
              </a:r>
            </a:p>
            <a:p>
              <a:r>
                <a:rPr lang="ru-RU" i="1" dirty="0" smtClean="0"/>
                <a:t>детский сад № 119 «</a:t>
              </a:r>
              <a:r>
                <a:rPr lang="ru-RU" i="1" dirty="0" err="1" smtClean="0"/>
                <a:t>Поморочка</a:t>
              </a:r>
              <a:r>
                <a:rPr lang="ru-RU" i="1" dirty="0" smtClean="0"/>
                <a:t>» </a:t>
              </a:r>
            </a:p>
            <a:p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2976" y="285728"/>
            <a:ext cx="7186711" cy="6183394"/>
            <a:chOff x="990001" y="285728"/>
            <a:chExt cx="7186711" cy="6183394"/>
          </a:xfrm>
        </p:grpSpPr>
        <p:pic>
          <p:nvPicPr>
            <p:cNvPr id="2" name="Рисунок 1" descr="pict918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785918" y="1071546"/>
              <a:ext cx="4857784" cy="5397576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990001" y="285728"/>
              <a:ext cx="71867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/>
                <a:t>В здании располагается </a:t>
              </a:r>
            </a:p>
            <a:p>
              <a:pPr algn="ctr"/>
              <a:r>
                <a:rPr lang="ru-RU" i="1" dirty="0" smtClean="0"/>
                <a:t>Государственный архив Архангельской области , построен в 1984г.</a:t>
              </a:r>
            </a:p>
            <a:p>
              <a:pPr algn="ctr"/>
              <a:r>
                <a:rPr lang="ru-RU" i="1" dirty="0" smtClean="0"/>
                <a:t>Здесь хранятся богатейшие фонды исторических документов. 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500042"/>
            <a:ext cx="8799574" cy="5950606"/>
            <a:chOff x="142844" y="500042"/>
            <a:chExt cx="8799574" cy="5950606"/>
          </a:xfrm>
        </p:grpSpPr>
        <p:pic>
          <p:nvPicPr>
            <p:cNvPr id="4" name="Рисунок 3" descr="ворона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44" y="500042"/>
              <a:ext cx="4607751" cy="3071834"/>
            </a:xfrm>
            <a:prstGeom prst="rect">
              <a:avLst/>
            </a:prstGeom>
            <a:effectLst>
              <a:softEdge rad="317500"/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714348" y="928670"/>
              <a:ext cx="8228070" cy="5521978"/>
              <a:chOff x="714348" y="928670"/>
              <a:chExt cx="8228070" cy="552197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29058" y="928670"/>
                <a:ext cx="501336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Здание</a:t>
                </a:r>
                <a:endParaRPr lang="en-US" dirty="0" smtClean="0"/>
              </a:p>
              <a:p>
                <a:pPr algn="ctr"/>
                <a:r>
                  <a:rPr lang="ru-RU" dirty="0" smtClean="0"/>
                  <a:t> Архангельского морского училища</a:t>
                </a:r>
              </a:p>
              <a:p>
                <a:pPr algn="ctr"/>
                <a:r>
                  <a:rPr lang="ru-RU" dirty="0" smtClean="0"/>
                  <a:t> имени полярного капитана В.И.Воронина .</a:t>
                </a:r>
                <a:endParaRPr lang="en-US" dirty="0" smtClean="0"/>
              </a:p>
              <a:p>
                <a:pPr algn="ctr"/>
                <a:r>
                  <a:rPr lang="ru-RU" dirty="0" smtClean="0"/>
                  <a:t>В 1781 г по указу Екатерины </a:t>
                </a:r>
                <a:r>
                  <a:rPr lang="en-US" dirty="0" smtClean="0"/>
                  <a:t>II </a:t>
                </a:r>
                <a:r>
                  <a:rPr lang="ru-RU" dirty="0" smtClean="0"/>
                  <a:t>было открыто </a:t>
                </a:r>
              </a:p>
              <a:p>
                <a:pPr algn="ctr"/>
                <a:r>
                  <a:rPr lang="ru-RU" dirty="0" smtClean="0"/>
                  <a:t>Шкиперское училище, которое </a:t>
                </a:r>
              </a:p>
              <a:p>
                <a:pPr algn="ctr"/>
                <a:r>
                  <a:rPr lang="ru-RU" dirty="0" smtClean="0"/>
                  <a:t>существует и по сей день.</a:t>
                </a:r>
                <a:endParaRPr lang="ru-RU" dirty="0"/>
              </a:p>
            </p:txBody>
          </p:sp>
          <p:pic>
            <p:nvPicPr>
              <p:cNvPr id="7" name="Рисунок 6" descr="0_52e8d_9e4d8281_X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4348" y="3571876"/>
                <a:ext cx="3857652" cy="2878772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6" name="Рисунок 5" descr="03122008_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86314" y="3571876"/>
                <a:ext cx="3429024" cy="2571768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5720" y="214290"/>
            <a:ext cx="8643998" cy="6362784"/>
            <a:chOff x="214282" y="214290"/>
            <a:chExt cx="8643998" cy="6362784"/>
          </a:xfrm>
        </p:grpSpPr>
        <p:pic>
          <p:nvPicPr>
            <p:cNvPr id="3" name="Рисунок 2" descr="успенс.jpg"/>
            <p:cNvPicPr>
              <a:picLocks noChangeAspect="1"/>
            </p:cNvPicPr>
            <p:nvPr/>
          </p:nvPicPr>
          <p:blipFill>
            <a:blip r:embed="rId2" cstate="print"/>
            <a:srcRect l="11765" t="10294" b="8823"/>
            <a:stretch>
              <a:fillRect/>
            </a:stretch>
          </p:blipFill>
          <p:spPr>
            <a:xfrm>
              <a:off x="214282" y="2428868"/>
              <a:ext cx="3214674" cy="392909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" name="Рисунок 3" descr="успенская цер.jpg"/>
            <p:cNvPicPr>
              <a:picLocks noChangeAspect="1"/>
            </p:cNvPicPr>
            <p:nvPr/>
          </p:nvPicPr>
          <p:blipFill>
            <a:blip r:embed="rId3" cstate="print"/>
            <a:srcRect l="24051" t="3797" r="15190" b="6962"/>
            <a:stretch>
              <a:fillRect/>
            </a:stretch>
          </p:blipFill>
          <p:spPr>
            <a:xfrm>
              <a:off x="5643570" y="214290"/>
              <a:ext cx="3214710" cy="3643338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2" name="Рисунок 1" descr="успенская ц.jpg"/>
            <p:cNvPicPr>
              <a:picLocks noChangeAspect="1"/>
            </p:cNvPicPr>
            <p:nvPr/>
          </p:nvPicPr>
          <p:blipFill>
            <a:blip r:embed="rId4" cstate="print"/>
            <a:srcRect l="10204" t="2124" r="24489"/>
            <a:stretch>
              <a:fillRect/>
            </a:stretch>
          </p:blipFill>
          <p:spPr>
            <a:xfrm>
              <a:off x="3357554" y="1357298"/>
              <a:ext cx="2286016" cy="3357562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85984" y="571480"/>
              <a:ext cx="2198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Успенская церковь </a:t>
              </a:r>
              <a:endParaRPr lang="ru-RU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9124" y="3714752"/>
              <a:ext cx="434944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/>
                <a:t>                      Эта церковь много раз горела,</a:t>
              </a:r>
            </a:p>
            <a:p>
              <a:pPr algn="ctr"/>
              <a:r>
                <a:rPr lang="ru-RU" i="1" dirty="0" smtClean="0"/>
                <a:t>                   её восстанавливали .</a:t>
              </a:r>
            </a:p>
            <a:p>
              <a:pPr algn="ctr"/>
              <a:r>
                <a:rPr lang="ru-RU" i="1" dirty="0" smtClean="0"/>
                <a:t>В 1744 г</a:t>
              </a:r>
            </a:p>
            <a:p>
              <a:pPr algn="ctr"/>
              <a:r>
                <a:rPr lang="ru-RU" i="1" dirty="0" smtClean="0"/>
                <a:t>отстроили в камне,</a:t>
              </a:r>
            </a:p>
            <a:p>
              <a:pPr algn="ctr"/>
              <a:r>
                <a:rPr lang="ru-RU" i="1" dirty="0" smtClean="0"/>
                <a:t> но подземные воды стали </a:t>
              </a:r>
            </a:p>
            <a:p>
              <a:pPr algn="ctr"/>
              <a:r>
                <a:rPr lang="ru-RU" i="1" dirty="0" smtClean="0"/>
                <a:t>подмывать фундамент. Церковь покосилась .В 1931-е вновь разобрали.</a:t>
              </a:r>
            </a:p>
            <a:p>
              <a:pPr algn="ctr"/>
              <a:r>
                <a:rPr lang="ru-RU" i="1" dirty="0" smtClean="0"/>
                <a:t>Восстановление завершилось в 2009г.</a:t>
              </a:r>
            </a:p>
            <a:p>
              <a:pPr algn="ctr"/>
              <a:r>
                <a:rPr lang="ru-RU" i="1" dirty="0" smtClean="0"/>
                <a:t>          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1538" y="428604"/>
            <a:ext cx="6871764" cy="6060251"/>
            <a:chOff x="1071538" y="428604"/>
            <a:chExt cx="6871764" cy="6060251"/>
          </a:xfrm>
        </p:grpSpPr>
        <p:pic>
          <p:nvPicPr>
            <p:cNvPr id="3" name="Рисунок 2" descr="доброл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1071538" y="1571612"/>
              <a:ext cx="6871764" cy="4917243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99201" y="428604"/>
              <a:ext cx="41119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/>
                <a:t>Старейшая библиотека города, </a:t>
              </a:r>
            </a:p>
            <a:p>
              <a:pPr algn="ctr"/>
              <a:r>
                <a:rPr lang="ru-RU" i="1" dirty="0" smtClean="0"/>
                <a:t>открыта в 1833г.</a:t>
              </a:r>
            </a:p>
            <a:p>
              <a:pPr algn="ctr"/>
              <a:r>
                <a:rPr lang="ru-RU" i="1" dirty="0" smtClean="0"/>
                <a:t>присвоено имя Н.А. Добролюбова.</a:t>
              </a:r>
            </a:p>
            <a:p>
              <a:pPr algn="ctr"/>
              <a:r>
                <a:rPr lang="ru-RU" i="1" dirty="0" smtClean="0"/>
                <a:t>Имеет богатейшие печатные фонды.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85720" y="428604"/>
            <a:ext cx="8710975" cy="6120278"/>
            <a:chOff x="214282" y="357166"/>
            <a:chExt cx="8710975" cy="6120278"/>
          </a:xfrm>
        </p:grpSpPr>
        <p:pic>
          <p:nvPicPr>
            <p:cNvPr id="2" name="Рисунок 1" descr="3_html_m48cd5531.jpg"/>
            <p:cNvPicPr>
              <a:picLocks noChangeAspect="1"/>
            </p:cNvPicPr>
            <p:nvPr/>
          </p:nvPicPr>
          <p:blipFill>
            <a:blip r:embed="rId2" cstate="email"/>
            <a:srcRect l="-5529"/>
            <a:stretch>
              <a:fillRect/>
            </a:stretch>
          </p:blipFill>
          <p:spPr>
            <a:xfrm>
              <a:off x="214282" y="357166"/>
              <a:ext cx="4095752" cy="2323176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3" name="Рисунок 2" descr="19047844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857224" y="2857496"/>
              <a:ext cx="2786082" cy="361994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4" name="Рисунок 3" descr="i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00826" y="428604"/>
              <a:ext cx="2286016" cy="292895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5" name="Рисунок 4" descr="c175d7bb9b17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214810" y="1285860"/>
              <a:ext cx="2286016" cy="347662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571868" y="4714884"/>
              <a:ext cx="535338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Из представленных фото назови ту,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что не посвящена личности человека,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но</a:t>
              </a:r>
              <a:r>
                <a:rPr kumimoji="0" lang="ru-RU" b="0" i="1" u="none" strike="noStrike" cap="none" normalizeH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 относится к памятникам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Мыс </a:t>
              </a:r>
              <a:r>
                <a:rPr kumimoji="0" lang="ru-RU" b="0" i="1" u="none" strike="noStrike" cap="none" normalizeH="0" baseline="0" dirty="0" err="1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Пур-Наволок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, памятник В.И.Воронину,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памятник Петру  и </a:t>
              </a:r>
              <a:r>
                <a:rPr kumimoji="0" lang="ru-RU" b="0" i="1" u="none" strike="noStrike" cap="none" normalizeH="0" baseline="0" dirty="0" err="1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Февронии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.</a:t>
              </a:r>
              <a:r>
                <a:rPr lang="ru-RU" i="1" dirty="0" smtClean="0">
                  <a:ea typeface="Calibri" pitchFamily="34" charset="0"/>
                  <a:cs typeface="Times New Roman" pitchFamily="18" charset="0"/>
                </a:rPr>
                <a:t> Памятник Петру </a:t>
              </a:r>
              <a:r>
                <a:rPr lang="en-US" i="1" dirty="0" smtClean="0">
                  <a:ea typeface="Calibri" pitchFamily="34" charset="0"/>
                  <a:cs typeface="Times New Roman" pitchFamily="18" charset="0"/>
                </a:rPr>
                <a:t>I</a:t>
              </a:r>
              <a:r>
                <a:rPr lang="ru-RU" i="1" dirty="0" smtClean="0"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596" y="285728"/>
            <a:ext cx="8286808" cy="6352618"/>
            <a:chOff x="642910" y="285728"/>
            <a:chExt cx="8286808" cy="6352618"/>
          </a:xfrm>
        </p:grpSpPr>
        <p:pic>
          <p:nvPicPr>
            <p:cNvPr id="2" name="Рисунок 1" descr="IMG_1562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5572132" y="285728"/>
              <a:ext cx="2786082" cy="3182319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3" name="Рисунок 2" descr="Pamyatnik-solovetskim-yungam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42910" y="3000372"/>
              <a:ext cx="2337043" cy="334622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4" name="Рисунок 3" descr="3198493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786182" y="3500438"/>
              <a:ext cx="4246602" cy="236795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5" name="Рисунок 4" descr="4913776_large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214414" y="500042"/>
              <a:ext cx="3617169" cy="178595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642910" y="2357430"/>
              <a:ext cx="514353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Из представленных фото назови ту, что не посвящена Великой отечественной войне.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1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3174" y="5715016"/>
              <a:ext cx="6286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i="1" dirty="0" smtClean="0">
                  <a:ea typeface="Calibri" pitchFamily="34" charset="0"/>
                  <a:cs typeface="Times New Roman" pitchFamily="18" charset="0"/>
                </a:rPr>
                <a:t> Памятник Тюленю, памятник Юнгам Северного флота, Монумент Победы,</a:t>
              </a:r>
              <a:endParaRPr lang="ru-RU" i="1" dirty="0" smtClean="0"/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i="1" dirty="0" smtClean="0">
                  <a:ea typeface="Calibri" pitchFamily="34" charset="0"/>
                  <a:cs typeface="Times New Roman" pitchFamily="18" charset="0"/>
                </a:rPr>
                <a:t>бывший Русский Гостиный двор.</a:t>
              </a:r>
              <a:endParaRPr lang="ru-RU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85720" y="214290"/>
            <a:ext cx="8585697" cy="6215106"/>
            <a:chOff x="357158" y="214290"/>
            <a:chExt cx="8585697" cy="6215106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2714612" y="285728"/>
              <a:ext cx="622824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Из представленных фото назови ту,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что относится к зданиям.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Памятник Петру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I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 ,театр Драмы имени М.В.Ломоносова 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effectLst/>
                  <a:ea typeface="Calibri" pitchFamily="34" charset="0"/>
                  <a:cs typeface="Times New Roman" pitchFamily="18" charset="0"/>
                </a:rPr>
                <a:t>Обелиск жертвам интервенции, памятник В.И.Воронину.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pic>
          <p:nvPicPr>
            <p:cNvPr id="3" name="Рисунок 2" descr="c175d7bb9b17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357158" y="214290"/>
              <a:ext cx="2357454" cy="3788028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4" name="Рисунок 3" descr="i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714744" y="1643050"/>
              <a:ext cx="2036458" cy="245204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5" name="Рисунок 4" descr="450px-Monument_victims_of_Intervention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286512" y="2714620"/>
              <a:ext cx="2228871" cy="3714759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6" name="Рисунок 5" descr="67be7f365281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1214414" y="4214818"/>
              <a:ext cx="4429156" cy="2214578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7158" y="285728"/>
            <a:ext cx="8572560" cy="6215106"/>
            <a:chOff x="357158" y="357166"/>
            <a:chExt cx="8572560" cy="6215106"/>
          </a:xfrm>
        </p:grpSpPr>
        <p:pic>
          <p:nvPicPr>
            <p:cNvPr id="2" name="Рисунок 1" descr="3f1d4aded58f.jpg"/>
            <p:cNvPicPr>
              <a:picLocks noChangeAspect="1"/>
            </p:cNvPicPr>
            <p:nvPr/>
          </p:nvPicPr>
          <p:blipFill>
            <a:blip r:embed="rId2" cstate="email"/>
            <a:srcRect r="-22"/>
            <a:stretch>
              <a:fillRect/>
            </a:stretch>
          </p:blipFill>
          <p:spPr>
            <a:xfrm>
              <a:off x="3643306" y="357166"/>
              <a:ext cx="5286412" cy="307183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" name="Рисунок 2" descr="img_8987-23-big.jpg"/>
            <p:cNvPicPr>
              <a:picLocks noChangeAspect="1"/>
            </p:cNvPicPr>
            <p:nvPr/>
          </p:nvPicPr>
          <p:blipFill>
            <a:blip r:embed="rId3" cstate="email"/>
            <a:srcRect r="-2619"/>
            <a:stretch>
              <a:fillRect/>
            </a:stretch>
          </p:blipFill>
          <p:spPr>
            <a:xfrm>
              <a:off x="357158" y="3429000"/>
              <a:ext cx="5786478" cy="3143272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33525" y="428604"/>
              <a:ext cx="372685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/>
                <a:t>Музыкальная школа «Гармония»</a:t>
              </a:r>
            </a:p>
            <a:p>
              <a:pPr algn="ctr"/>
              <a:r>
                <a:rPr lang="ru-RU" i="1" dirty="0" smtClean="0"/>
                <a:t>Бывший дом лесопромышленника </a:t>
              </a:r>
            </a:p>
            <a:p>
              <a:pPr algn="ctr"/>
              <a:r>
                <a:rPr lang="ru-RU" i="1" dirty="0" smtClean="0"/>
                <a:t>А.Ю. Суркова.</a:t>
              </a:r>
            </a:p>
            <a:p>
              <a:pPr algn="ctr"/>
              <a:r>
                <a:rPr lang="ru-RU" i="1" dirty="0" smtClean="0"/>
                <a:t>Особняк выстроен в 1851 г.</a:t>
              </a:r>
            </a:p>
            <a:p>
              <a:pPr algn="ctr"/>
              <a:r>
                <a:rPr lang="ru-RU" i="1" dirty="0" smtClean="0"/>
                <a:t>В 1991 дом был разобран</a:t>
              </a:r>
            </a:p>
            <a:p>
              <a:pPr algn="ctr"/>
              <a:r>
                <a:rPr lang="ru-RU" i="1" dirty="0" smtClean="0"/>
                <a:t> и восстановлен в прежнем виде.</a:t>
              </a:r>
              <a:endParaRPr lang="ru-RU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2198" y="3857628"/>
              <a:ext cx="28325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 smtClean="0"/>
                <a:t>На заднем плане часть </a:t>
              </a:r>
            </a:p>
            <a:p>
              <a:pPr algn="ctr"/>
              <a:r>
                <a:rPr lang="ru-RU" i="1" dirty="0" smtClean="0"/>
                <a:t>собственности Суркова –</a:t>
              </a:r>
            </a:p>
            <a:p>
              <a:pPr algn="ctr"/>
              <a:r>
                <a:rPr lang="ru-RU" i="1" dirty="0" smtClean="0"/>
                <a:t>Разрушающиеся корпуса </a:t>
              </a:r>
            </a:p>
            <a:p>
              <a:pPr algn="ctr"/>
              <a:r>
                <a:rPr lang="ru-RU" i="1" dirty="0" smtClean="0"/>
                <a:t>пивоваренного завода.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7158" y="285728"/>
            <a:ext cx="8501122" cy="6102545"/>
            <a:chOff x="357159" y="357166"/>
            <a:chExt cx="8501122" cy="6246234"/>
          </a:xfrm>
        </p:grpSpPr>
        <p:pic>
          <p:nvPicPr>
            <p:cNvPr id="2" name="Рисунок 1" descr="img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00101" y="1892687"/>
              <a:ext cx="6929486" cy="4710713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57159" y="357166"/>
              <a:ext cx="8501122" cy="19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dirty="0" smtClean="0"/>
                <a:t>Набережная Северной Двины- длинная улица. Здесь много интересного. Предлагаю вам прогуляться по набережной. Рассказать нам какие  достопримечательности обошли вниманием мы в нашей виртуальной прогулке.</a:t>
              </a:r>
            </a:p>
            <a:p>
              <a:endParaRPr lang="ru-RU" sz="2400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42910" y="428604"/>
            <a:ext cx="7938003" cy="6143668"/>
            <a:chOff x="642910" y="428604"/>
            <a:chExt cx="7938003" cy="6143668"/>
          </a:xfrm>
        </p:grpSpPr>
        <p:pic>
          <p:nvPicPr>
            <p:cNvPr id="2" name="Рисунок 1" descr="59160250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642910" y="428604"/>
              <a:ext cx="7938003" cy="6143668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143504" y="5143512"/>
              <a:ext cx="25496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Манят отважных</a:t>
              </a:r>
              <a:br>
                <a:rPr lang="ru-RU" i="1" dirty="0" smtClean="0"/>
              </a:br>
              <a:r>
                <a:rPr lang="ru-RU" i="1" dirty="0" smtClean="0"/>
                <a:t>Бескрайние дали,</a:t>
              </a:r>
              <a:br>
                <a:rPr lang="ru-RU" i="1" dirty="0" smtClean="0"/>
              </a:br>
              <a:r>
                <a:rPr lang="ru-RU" i="1" dirty="0" smtClean="0"/>
                <a:t>Где не ступал человек!</a:t>
              </a:r>
              <a:br>
                <a:rPr lang="ru-RU" i="1" dirty="0" smtClean="0"/>
              </a:b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8596" y="357166"/>
            <a:ext cx="8358214" cy="6268661"/>
            <a:chOff x="428596" y="357166"/>
            <a:chExt cx="8358214" cy="6268661"/>
          </a:xfrm>
        </p:grpSpPr>
        <p:pic>
          <p:nvPicPr>
            <p:cNvPr id="3" name="Рисунок 2" descr="17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28596" y="357166"/>
              <a:ext cx="8358214" cy="6268661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714876" y="4500570"/>
              <a:ext cx="3640420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Здесь по Петрову</a:t>
              </a:r>
              <a:br>
                <a:rPr lang="ru-RU" i="1" dirty="0" smtClean="0"/>
              </a:br>
              <a:r>
                <a:rPr lang="ru-RU" i="1" dirty="0" smtClean="0"/>
                <a:t>Веленью из моря</a:t>
              </a:r>
              <a:br>
                <a:rPr lang="ru-RU" i="1" dirty="0" smtClean="0"/>
              </a:br>
              <a:r>
                <a:rPr lang="ru-RU" i="1" dirty="0" smtClean="0"/>
                <a:t>Ряд белокрылых</a:t>
              </a:r>
              <a:br>
                <a:rPr lang="ru-RU" i="1" dirty="0" smtClean="0"/>
              </a:br>
              <a:r>
                <a:rPr lang="ru-RU" i="1" dirty="0" smtClean="0"/>
                <a:t>Фрегатов восстал.</a:t>
              </a:r>
              <a:br>
                <a:rPr lang="ru-RU" i="1" dirty="0" smtClean="0"/>
              </a:br>
              <a:r>
                <a:rPr lang="ru-RU" i="1" dirty="0" smtClean="0"/>
                <a:t>И колыбелью Российского флота</a:t>
              </a:r>
              <a:br>
                <a:rPr lang="ru-RU" i="1" dirty="0" smtClean="0"/>
              </a:br>
              <a:r>
                <a:rPr lang="ru-RU" i="1" dirty="0" smtClean="0"/>
                <a:t>Край наш Архангельский стал.</a:t>
              </a:r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28596" y="428604"/>
            <a:ext cx="8358246" cy="6146526"/>
            <a:chOff x="428596" y="285728"/>
            <a:chExt cx="8358246" cy="6146526"/>
          </a:xfrm>
        </p:grpSpPr>
        <p:pic>
          <p:nvPicPr>
            <p:cNvPr id="2" name="Рисунок 1" descr="yzzzzzzzzzzzzzsvet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43108" y="285728"/>
              <a:ext cx="4320821" cy="307183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" name="Рисунок 2" descr="flag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0033" y="3286124"/>
              <a:ext cx="4678259" cy="314613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4" name="Рисунок 3" descr="herb2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500694" y="3000372"/>
              <a:ext cx="2905137" cy="3428062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143636" y="1142984"/>
              <a:ext cx="26432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/>
                <a:t>Основу герба Архангельской области составляет исторический герб Архангельской губернии.</a:t>
              </a:r>
              <a:endParaRPr lang="ru-RU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596" y="714356"/>
              <a:ext cx="18573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/>
                <a:t>Флаг Архангельской области является официальным символом Архангельской области.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57158" y="285728"/>
            <a:ext cx="8352841" cy="6339200"/>
            <a:chOff x="357158" y="285728"/>
            <a:chExt cx="8352841" cy="6339200"/>
          </a:xfrm>
        </p:grpSpPr>
        <p:pic>
          <p:nvPicPr>
            <p:cNvPr id="3" name="Рисунок 2" descr="g530_arkhangelsk_city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86512" y="428604"/>
              <a:ext cx="2423487" cy="3214710"/>
            </a:xfrm>
            <a:prstGeom prst="rect">
              <a:avLst/>
            </a:prstGeom>
          </p:spPr>
        </p:pic>
        <p:pic>
          <p:nvPicPr>
            <p:cNvPr id="7" name="Рисунок 6" descr="1184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57686" y="3500438"/>
              <a:ext cx="2186359" cy="3071834"/>
            </a:xfrm>
            <a:prstGeom prst="rect">
              <a:avLst/>
            </a:prstGeom>
          </p:spPr>
        </p:pic>
        <p:pic>
          <p:nvPicPr>
            <p:cNvPr id="8" name="Рисунок 7" descr="13543068431784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40945" y="3500438"/>
              <a:ext cx="2406706" cy="3124490"/>
            </a:xfrm>
            <a:prstGeom prst="rect">
              <a:avLst/>
            </a:prstGeom>
          </p:spPr>
        </p:pic>
        <p:pic>
          <p:nvPicPr>
            <p:cNvPr id="9" name="Рисунок 8" descr="ik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57158" y="285728"/>
              <a:ext cx="2220833" cy="33867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00298" y="571480"/>
              <a:ext cx="37862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/>
                <a:t>«Узнай свой герб из нескольких»</a:t>
              </a:r>
            </a:p>
            <a:p>
              <a:pPr algn="ctr"/>
              <a:r>
                <a:rPr lang="ru-RU" i="1" dirty="0" smtClean="0"/>
                <a:t>На слайде герб города Котласа, Северодвинска, Архангельска, </a:t>
              </a:r>
              <a:r>
                <a:rPr lang="ru-RU" i="1" dirty="0" err="1" smtClean="0"/>
                <a:t>Новодвинска</a:t>
              </a:r>
              <a:r>
                <a:rPr lang="ru-RU" i="1" dirty="0" smtClean="0"/>
                <a:t>.</a:t>
              </a:r>
            </a:p>
            <a:p>
              <a:pPr algn="ctr"/>
              <a:r>
                <a:rPr lang="ru-RU" i="1" dirty="0" smtClean="0"/>
                <a:t> </a:t>
              </a:r>
            </a:p>
            <a:p>
              <a:endParaRPr lang="ru-RU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28596" y="642918"/>
            <a:ext cx="8440007" cy="5500726"/>
            <a:chOff x="428596" y="642918"/>
            <a:chExt cx="8440007" cy="5500726"/>
          </a:xfrm>
        </p:grpSpPr>
        <p:pic>
          <p:nvPicPr>
            <p:cNvPr id="3" name="Рисунок 2" descr="48257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500166" y="642918"/>
              <a:ext cx="7368437" cy="271464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" name="Рисунок 3" descr="16070129.jpg"/>
            <p:cNvPicPr>
              <a:picLocks noChangeAspect="1"/>
            </p:cNvPicPr>
            <p:nvPr/>
          </p:nvPicPr>
          <p:blipFill>
            <a:blip r:embed="rId3" cstate="email">
              <a:lum contrast="20000"/>
            </a:blip>
            <a:stretch>
              <a:fillRect/>
            </a:stretch>
          </p:blipFill>
          <p:spPr>
            <a:xfrm>
              <a:off x="428596" y="3214686"/>
              <a:ext cx="7215238" cy="292895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428728" y="714356"/>
              <a:ext cx="2203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err="1" smtClean="0"/>
                <a:t>Кузнечевский</a:t>
              </a:r>
              <a:r>
                <a:rPr lang="ru-RU" i="1" dirty="0" smtClean="0"/>
                <a:t> мост</a:t>
              </a:r>
              <a:endParaRPr lang="ru-RU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71934" y="3571876"/>
              <a:ext cx="4558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Северодвинский  железнодорожный мост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5720" y="214290"/>
            <a:ext cx="8710636" cy="6447256"/>
            <a:chOff x="285720" y="214290"/>
            <a:chExt cx="8710636" cy="6447256"/>
          </a:xfrm>
        </p:grpSpPr>
        <p:pic>
          <p:nvPicPr>
            <p:cNvPr id="2" name="Рисунок 1" descr="1366791903_nabka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3643306" y="214290"/>
              <a:ext cx="5353050" cy="4019550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" name="Рисунок 2" descr="1238278519_03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285720" y="2857496"/>
              <a:ext cx="5072066" cy="380405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00034" y="357166"/>
              <a:ext cx="42174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Само название «Набережная»говорит, </a:t>
              </a:r>
            </a:p>
            <a:p>
              <a:r>
                <a:rPr lang="ru-RU" i="1" dirty="0" smtClean="0"/>
                <a:t>что улица расположилась вдоль рек </a:t>
              </a:r>
            </a:p>
            <a:p>
              <a:r>
                <a:rPr lang="ru-RU" i="1" dirty="0" smtClean="0"/>
                <a:t>–Северной Двины и </a:t>
              </a:r>
              <a:r>
                <a:rPr lang="ru-RU" i="1" dirty="0" err="1" smtClean="0"/>
                <a:t>Кузнечихи</a:t>
              </a:r>
              <a:r>
                <a:rPr lang="ru-RU" i="1" dirty="0" smtClean="0"/>
                <a:t>.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8596" y="285728"/>
            <a:ext cx="8429652" cy="6179363"/>
            <a:chOff x="357158" y="285728"/>
            <a:chExt cx="8429652" cy="6179363"/>
          </a:xfrm>
        </p:grpSpPr>
        <p:pic>
          <p:nvPicPr>
            <p:cNvPr id="2" name="Рисунок 1" descr="9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1934" y="2928934"/>
              <a:ext cx="4714876" cy="3536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" name="Рисунок 2" descr="7a37c660a7a2a4c0380c1a556c8a9fbb.jpeg"/>
            <p:cNvPicPr>
              <a:picLocks noChangeAspect="1"/>
            </p:cNvPicPr>
            <p:nvPr/>
          </p:nvPicPr>
          <p:blipFill>
            <a:blip r:embed="rId3" cstate="print">
              <a:lum bright="10000" contrast="-20000"/>
            </a:blip>
            <a:stretch>
              <a:fillRect/>
            </a:stretch>
          </p:blipFill>
          <p:spPr>
            <a:xfrm>
              <a:off x="428596" y="285728"/>
              <a:ext cx="4791027" cy="3125286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57158" y="3500438"/>
              <a:ext cx="419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Мостовая  одета в асфальт и гранит.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14282" y="142852"/>
            <a:ext cx="8644426" cy="6363411"/>
            <a:chOff x="214282" y="142852"/>
            <a:chExt cx="8644426" cy="6363411"/>
          </a:xfrm>
        </p:grpSpPr>
        <p:pic>
          <p:nvPicPr>
            <p:cNvPr id="9" name="Рисунок 8" descr="вся-троицкий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14282" y="142852"/>
              <a:ext cx="3429024" cy="2714644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Рисунок 6" descr="свято-троицкий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928794" y="2643182"/>
              <a:ext cx="3929090" cy="3068025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Рисунок 7" descr="св-троицкий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5643570" y="3929066"/>
              <a:ext cx="3215138" cy="257719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500430" y="428604"/>
              <a:ext cx="45194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Свято-Троицкая церковь </a:t>
              </a:r>
            </a:p>
            <a:p>
              <a:r>
                <a:rPr lang="ru-RU" i="1" dirty="0" smtClean="0"/>
                <a:t>построена на средства гарнизона в 1745 ,</a:t>
              </a:r>
            </a:p>
            <a:p>
              <a:r>
                <a:rPr lang="ru-RU" i="1" dirty="0" smtClean="0"/>
                <a:t>В наше время отреставрирована.</a:t>
              </a:r>
              <a:endParaRPr lang="ru-RU" i="1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537</TotalTime>
  <Words>373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59</cp:revision>
  <dcterms:modified xsi:type="dcterms:W3CDTF">2014-05-19T16:20:44Z</dcterms:modified>
</cp:coreProperties>
</file>