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59" r:id="rId12"/>
    <p:sldId id="270" r:id="rId13"/>
    <p:sldId id="260" r:id="rId14"/>
    <p:sldId id="26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.ru/" TargetMode="External"/><Relationship Id="rId7" Type="http://schemas.openxmlformats.org/officeDocument/2006/relationships/hyperlink" Target="http://briticat.ru/stihi/blaginina1.html" TargetMode="External"/><Relationship Id="rId2" Type="http://schemas.openxmlformats.org/officeDocument/2006/relationships/hyperlink" Target="http://www.char.ru/books/1399685_Stihi_i_skaz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d-lad.ru/kontakty.html" TargetMode="External"/><Relationship Id="rId5" Type="http://schemas.openxmlformats.org/officeDocument/2006/relationships/hyperlink" Target="http://www.chaconne.ru/" TargetMode="External"/><Relationship Id="rId4" Type="http://schemas.openxmlformats.org/officeDocument/2006/relationships/hyperlink" Target="http://www.oldbook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А.С. Пушкин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С.Я. Маршак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М.Ю. Лермонтов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Е.Благинина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вы думаете, ребята, с каким поэтом мы сегодня будем знакомиться?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99982"/>
            <a:ext cx="2714644" cy="19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72198" y="5072074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Дмитриенко </a:t>
            </a:r>
            <a:r>
              <a:rPr lang="ru-RU" smtClean="0"/>
              <a:t>Светлана Анатольевна </a:t>
            </a:r>
          </a:p>
          <a:p>
            <a:r>
              <a:rPr lang="ru-RU" smtClean="0"/>
              <a:t>учитель </a:t>
            </a:r>
            <a:r>
              <a:rPr lang="ru-RU" dirty="0" smtClean="0"/>
              <a:t>начальных классов МБОУ «СОШ №48»                    г. </a:t>
            </a:r>
            <a:r>
              <a:rPr lang="ru-RU" dirty="0" smtClean="0"/>
              <a:t>Астрахани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Работа над стихотворениями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571480"/>
            <a:ext cx="435771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1. </a:t>
            </a:r>
            <a:r>
              <a:rPr lang="ru-RU" sz="2000" dirty="0" smtClean="0">
                <a:solidFill>
                  <a:srgbClr val="C00000"/>
                </a:solidFill>
              </a:rPr>
              <a:t>Чтение стихотворения «Кукушка».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</a:t>
            </a:r>
            <a:r>
              <a:rPr lang="ru-RU" sz="2000" b="1" dirty="0" smtClean="0"/>
              <a:t>Кукушка</a:t>
            </a:r>
          </a:p>
          <a:p>
            <a:pPr>
              <a:buNone/>
            </a:pPr>
            <a:r>
              <a:rPr lang="ru-RU" sz="2000" dirty="0" smtClean="0"/>
              <a:t> Кукушки голос заунывный</a:t>
            </a:r>
          </a:p>
          <a:p>
            <a:pPr>
              <a:buNone/>
            </a:pPr>
            <a:r>
              <a:rPr lang="ru-RU" sz="2000" dirty="0" smtClean="0"/>
              <a:t> Под стать неяркому деньку —</a:t>
            </a:r>
          </a:p>
          <a:p>
            <a:pPr>
              <a:buNone/>
            </a:pPr>
            <a:r>
              <a:rPr lang="ru-RU" sz="2000" dirty="0" smtClean="0"/>
              <a:t> Простосердечный и </a:t>
            </a:r>
            <a:r>
              <a:rPr lang="ru-RU" sz="2000" dirty="0" err="1" smtClean="0"/>
              <a:t>отзывный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 С утра до вечера:</a:t>
            </a:r>
          </a:p>
          <a:p>
            <a:pPr>
              <a:buNone/>
            </a:pPr>
            <a:r>
              <a:rPr lang="ru-RU" sz="2000" dirty="0" smtClean="0"/>
              <a:t>  «Ку-ку!»</a:t>
            </a:r>
          </a:p>
          <a:p>
            <a:pPr>
              <a:buNone/>
            </a:pPr>
            <a:r>
              <a:rPr lang="ru-RU" sz="2000" dirty="0" smtClean="0"/>
              <a:t> То близко, то далёко где-то</a:t>
            </a:r>
          </a:p>
          <a:p>
            <a:pPr>
              <a:buNone/>
            </a:pPr>
            <a:r>
              <a:rPr lang="ru-RU" sz="2000" dirty="0" smtClean="0"/>
              <a:t> Гуляет по всему леску.</a:t>
            </a:r>
          </a:p>
          <a:p>
            <a:pPr>
              <a:buNone/>
            </a:pPr>
            <a:r>
              <a:rPr lang="ru-RU" sz="2000" dirty="0" smtClean="0"/>
              <a:t> И тихо расцветает лето</a:t>
            </a:r>
          </a:p>
          <a:p>
            <a:pPr>
              <a:buNone/>
            </a:pPr>
            <a:r>
              <a:rPr lang="ru-RU" sz="2000" dirty="0" smtClean="0"/>
              <a:t> Под это милое</a:t>
            </a:r>
          </a:p>
          <a:p>
            <a:pPr>
              <a:buNone/>
            </a:pPr>
            <a:r>
              <a:rPr lang="ru-RU" sz="2000" dirty="0" smtClean="0"/>
              <a:t>  «Ку-ку!»</a:t>
            </a:r>
          </a:p>
          <a:p>
            <a:pPr>
              <a:buNone/>
            </a:pPr>
            <a:r>
              <a:rPr lang="ru-RU" sz="2000" dirty="0" smtClean="0"/>
              <a:t> Чуть пахнет перегретой смолкой.</a:t>
            </a:r>
          </a:p>
          <a:p>
            <a:pPr>
              <a:buNone/>
            </a:pPr>
            <a:r>
              <a:rPr lang="ru-RU" sz="2000" dirty="0" smtClean="0"/>
              <a:t> Лицо подставив ветерку,</a:t>
            </a:r>
          </a:p>
          <a:p>
            <a:pPr>
              <a:buNone/>
            </a:pPr>
            <a:r>
              <a:rPr lang="ru-RU" sz="2000" dirty="0" smtClean="0"/>
              <a:t> Лежу, блаженствую под ёлкой</a:t>
            </a:r>
          </a:p>
          <a:p>
            <a:pPr>
              <a:buNone/>
            </a:pPr>
            <a:r>
              <a:rPr lang="ru-RU" sz="2000" dirty="0" smtClean="0"/>
              <a:t> И слушаю</a:t>
            </a:r>
          </a:p>
          <a:p>
            <a:pPr>
              <a:buNone/>
            </a:pPr>
            <a:r>
              <a:rPr lang="ru-RU" sz="2000" dirty="0" smtClean="0"/>
              <a:t> «Ку-ку, ку-ку!»</a:t>
            </a:r>
            <a:endParaRPr lang="ru-RU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00042"/>
            <a:ext cx="2041075" cy="14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Беседа.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-Какое стихотворение оно вам напомнило?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-Перечитайте эти стихи, сравните их.       Найдите отличия.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2. </a:t>
            </a:r>
            <a:r>
              <a:rPr lang="ru-RU" dirty="0" smtClean="0">
                <a:solidFill>
                  <a:srgbClr val="C00000"/>
                </a:solidFill>
              </a:rPr>
              <a:t>Прочитайте стихотворение выразительно.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714884"/>
            <a:ext cx="16383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20901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4389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3200" dirty="0" smtClean="0">
                <a:solidFill>
                  <a:srgbClr val="C00000"/>
                </a:solidFill>
              </a:rPr>
              <a:t>.Чтение стихотворения «Котёнок».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785770"/>
            <a:ext cx="3214710" cy="60722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/>
              <a:t>        Котёнок</a:t>
            </a:r>
          </a:p>
          <a:p>
            <a:pPr>
              <a:buNone/>
            </a:pPr>
            <a:r>
              <a:rPr lang="ru-RU" dirty="0" smtClean="0"/>
              <a:t>Я нашла в саду котёнка.</a:t>
            </a:r>
          </a:p>
          <a:p>
            <a:pPr>
              <a:buNone/>
            </a:pPr>
            <a:r>
              <a:rPr lang="ru-RU" dirty="0" smtClean="0"/>
              <a:t>Он мяукал тонко-тонко,</a:t>
            </a:r>
          </a:p>
          <a:p>
            <a:pPr>
              <a:buNone/>
            </a:pPr>
            <a:r>
              <a:rPr lang="ru-RU" dirty="0" smtClean="0"/>
              <a:t>Он мяукал и дрожал.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Может быть, его побили,</a:t>
            </a:r>
          </a:p>
          <a:p>
            <a:pPr>
              <a:buNone/>
            </a:pPr>
            <a:r>
              <a:rPr lang="ru-RU" dirty="0" smtClean="0"/>
              <a:t>Или в дом пустить забыли,</a:t>
            </a:r>
          </a:p>
          <a:p>
            <a:pPr>
              <a:buNone/>
            </a:pPr>
            <a:r>
              <a:rPr lang="ru-RU" dirty="0" smtClean="0"/>
              <a:t>Или сам он убежал?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День с утра стоял ненастный,</a:t>
            </a:r>
          </a:p>
          <a:p>
            <a:pPr>
              <a:buNone/>
            </a:pPr>
            <a:r>
              <a:rPr lang="ru-RU" dirty="0" smtClean="0"/>
              <a:t>Лужи серые везде...</a:t>
            </a:r>
          </a:p>
          <a:p>
            <a:pPr>
              <a:buNone/>
            </a:pPr>
            <a:r>
              <a:rPr lang="ru-RU" dirty="0" smtClean="0"/>
              <a:t>Так и быть зверёк несчастный,</a:t>
            </a:r>
          </a:p>
          <a:p>
            <a:pPr>
              <a:buNone/>
            </a:pPr>
            <a:r>
              <a:rPr lang="ru-RU" dirty="0" smtClean="0"/>
              <a:t>Помогу твоей беде!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Я взяла его домой,</a:t>
            </a:r>
          </a:p>
          <a:p>
            <a:pPr>
              <a:buNone/>
            </a:pPr>
            <a:r>
              <a:rPr lang="ru-RU" dirty="0" smtClean="0"/>
              <a:t>Накормила досыта...</a:t>
            </a:r>
          </a:p>
          <a:p>
            <a:pPr>
              <a:buNone/>
            </a:pPr>
            <a:r>
              <a:rPr lang="ru-RU" dirty="0" smtClean="0"/>
              <a:t>Скоро стал котёнок мой</a:t>
            </a:r>
          </a:p>
          <a:p>
            <a:pPr>
              <a:buNone/>
            </a:pPr>
            <a:r>
              <a:rPr lang="ru-RU" dirty="0" smtClean="0"/>
              <a:t>Загляденье просто!</a:t>
            </a:r>
          </a:p>
          <a:p>
            <a:pPr>
              <a:buNone/>
            </a:pPr>
            <a:r>
              <a:rPr lang="ru-RU" dirty="0" smtClean="0"/>
              <a:t>Шерсть - как бархат,</a:t>
            </a:r>
          </a:p>
          <a:p>
            <a:pPr>
              <a:buNone/>
            </a:pPr>
            <a:r>
              <a:rPr lang="ru-RU" dirty="0" smtClean="0"/>
              <a:t>Хвост - трубой...</a:t>
            </a:r>
          </a:p>
          <a:p>
            <a:pPr>
              <a:buNone/>
            </a:pPr>
            <a:r>
              <a:rPr lang="ru-RU" dirty="0" smtClean="0"/>
              <a:t>До чего ж хорош собой!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642918"/>
            <a:ext cx="2041075" cy="14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86256"/>
            <a:ext cx="2952749" cy="21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352928" cy="6408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Беседа.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  Какое настроение у вас появилось о время чтения этого стихотворения?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Что вы думаете о девочке?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Приходилось ли вам видеть такую картину, какую увидела девочка?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 чём стихотворения Е. Благининой?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 выдумаете, почему она так много пишет      о любви к животным?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rgbClr val="C00000"/>
                </a:solidFill>
              </a:rPr>
              <a:t>. Выразительное чтение стихотворения.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(вложите все свои чувства, которые переживала девочка, по вашему мнению).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2041075" cy="14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Итог урока.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- Чему  научили вас прочитанные стихи?</a:t>
            </a:r>
          </a:p>
          <a:p>
            <a:pPr>
              <a:buNone/>
            </a:pPr>
            <a:r>
              <a:rPr lang="ru-RU" dirty="0" smtClean="0"/>
              <a:t> - Над чем заставили задуматься?</a:t>
            </a:r>
            <a:endParaRPr lang="ru-RU" dirty="0"/>
          </a:p>
        </p:txBody>
      </p:sp>
      <p:pic>
        <p:nvPicPr>
          <p:cNvPr id="4" name="Рисунок 3" descr="РАДУГА. КАРТИНКИ 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2705113" cy="1662439"/>
          </a:xfrm>
          <a:prstGeom prst="rect">
            <a:avLst/>
          </a:prstGeom>
        </p:spPr>
      </p:pic>
      <p:pic>
        <p:nvPicPr>
          <p:cNvPr id="7" name="Рисунок 6" descr="РАДУГА. КАРТИНКИ 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068960"/>
            <a:ext cx="2786082" cy="2278868"/>
          </a:xfrm>
          <a:prstGeom prst="rect">
            <a:avLst/>
          </a:prstGeom>
        </p:spPr>
      </p:pic>
      <p:pic>
        <p:nvPicPr>
          <p:cNvPr id="8" name="Рисунок 7" descr="molnia0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501008"/>
            <a:ext cx="185738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C00000"/>
                </a:solidFill>
                <a:latin typeface="Georgia" pitchFamily="18" charset="0"/>
              </a:rPr>
              <a:t>В презентации использованы:   ресурсы Интернет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http://www.char.ru/books/1399685_Stihi_i_skazki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www.char.ru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ru-RU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www.oldbooks.ru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ru-RU" dirty="0" smtClean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www.chaconne.ru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http://lad-lad.ru/kontakty.html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http://briticat.ru/stihi/blaginina1.html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Елена Александровна  Благинина.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Попробуйте собрать слова из букв, чтобы узнать названия стихотворений, которые мы будем на уроке читать.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А К Ш У К У К</a:t>
            </a:r>
          </a:p>
          <a:p>
            <a:pPr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   Н К Ё Т О К О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714356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«Кукушка», «Котёнок»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332037"/>
            <a:ext cx="8229600" cy="4525963"/>
          </a:xfrm>
        </p:spPr>
        <p:txBody>
          <a:bodyPr/>
          <a:lstStyle/>
          <a:p>
            <a:r>
              <a:rPr lang="ru-RU" dirty="0" smtClean="0"/>
              <a:t>Цели урока: расширить знания детей о жизни и творчестве Е. Благининой; обучать понимать смысл прочитанного.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0"/>
            <a:ext cx="2000264" cy="140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7638630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Биография и творчество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Елены Александровны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Благининой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928934"/>
            <a:ext cx="2714644" cy="363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DE8BF-6333-4B56-8D53-BB83F1061B98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Picture 2" descr="C:\Documents and Settings\Admin\Рабочий стол\Благинина\Blagin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>
          <a:xfrm>
            <a:off x="928662" y="1928802"/>
            <a:ext cx="2500313" cy="3305175"/>
          </a:xfrm>
          <a:ln w="5715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214290"/>
            <a:ext cx="7858180" cy="17859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Елена Александровна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Благинина.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71875" y="2571750"/>
            <a:ext cx="4714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Georgia" pitchFamily="18" charset="0"/>
              </a:rPr>
              <a:t>(1903-1989) - русский поэт, переводчик.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2500306"/>
            <a:ext cx="8229600" cy="3416300"/>
          </a:xfrm>
        </p:spPr>
        <p:txBody>
          <a:bodyPr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      </a:t>
            </a:r>
            <a:r>
              <a:rPr lang="ru-RU" sz="2400" dirty="0" smtClean="0"/>
              <a:t>Дочь </a:t>
            </a:r>
            <a:r>
              <a:rPr lang="ru-RU" sz="2400" dirty="0"/>
              <a:t>багажного кассира на станции Курск-I, внучка священника собиралась стать </a:t>
            </a:r>
            <a:r>
              <a:rPr lang="ru-RU" sz="24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учительницей</a:t>
            </a:r>
            <a:r>
              <a:rPr lang="ru-RU" sz="2400" dirty="0"/>
              <a:t>. Каждый день, в любую погоду, в самодельных башмаках на верёвочной подошве (время было трудное: двадцатые годы) шла она за семь километров от дома в Курский педагогический институт. Но желание писать оказалось сильнее, и тогда же  в альманахе курских поэтов появились первые лирические стихи Елены Александровны. 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7166"/>
            <a:ext cx="2653367" cy="18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642910" y="2500306"/>
            <a:ext cx="8229600" cy="3232150"/>
          </a:xfrm>
        </p:spPr>
        <p:txBody>
          <a:bodyPr>
            <a:sp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en-US" sz="2000" dirty="0" smtClean="0">
                <a:latin typeface="Georgia" pitchFamily="18" charset="0"/>
              </a:rPr>
              <a:t>     </a:t>
            </a:r>
            <a:r>
              <a:rPr lang="ru-RU" sz="2000" dirty="0" smtClean="0">
                <a:latin typeface="Georgia" pitchFamily="18" charset="0"/>
              </a:rPr>
              <a:t>В детскую литературу Елена Александровна пришла в начале 30-х годов. Именно тогда на страницах журнала «</a:t>
            </a:r>
            <a:r>
              <a:rPr lang="ru-RU" sz="2000" dirty="0" err="1" smtClean="0">
                <a:latin typeface="Georgia" pitchFamily="18" charset="0"/>
              </a:rPr>
              <a:t>Мурзилка</a:t>
            </a:r>
            <a:r>
              <a:rPr lang="ru-RU" sz="2000" dirty="0" smtClean="0">
                <a:latin typeface="Georgia" pitchFamily="18" charset="0"/>
              </a:rPr>
              <a:t>», где печатались такие поэты, как Маршак, </a:t>
            </a:r>
            <a:r>
              <a:rPr lang="ru-RU" sz="2000" dirty="0" err="1" smtClean="0">
                <a:latin typeface="Georgia" pitchFamily="18" charset="0"/>
              </a:rPr>
              <a:t>Барто</a:t>
            </a:r>
            <a:r>
              <a:rPr lang="ru-RU" sz="2000" dirty="0" smtClean="0">
                <a:latin typeface="Georgia" pitchFamily="18" charset="0"/>
              </a:rPr>
              <a:t>, Михалков, появилось новое имя - Е. Благинина. </a:t>
            </a:r>
          </a:p>
          <a:p>
            <a:pPr algn="just" eaLnBrk="1" hangingPunct="1">
              <a:buFont typeface="Arial" charset="0"/>
              <a:buNone/>
            </a:pPr>
            <a:r>
              <a:rPr lang="en-US" sz="2000" dirty="0" smtClean="0">
                <a:latin typeface="Georgia" pitchFamily="18" charset="0"/>
              </a:rPr>
              <a:t>     </a:t>
            </a:r>
            <a:r>
              <a:rPr lang="ru-RU" sz="2000" dirty="0" smtClean="0">
                <a:latin typeface="Georgia" pitchFamily="18" charset="0"/>
              </a:rPr>
              <a:t>«Ребята любили и её, и её стихи - замечательные стихи о том, что близко и дорого детям: про ветер, про дождик, про радугу, про берёзки, про яблоки, про сад и огород и, конечно, про самих детей, про их радости и горести», - вспоминает литературовед Е. </a:t>
            </a:r>
            <a:r>
              <a:rPr lang="ru-RU" sz="2000" dirty="0" err="1" smtClean="0">
                <a:latin typeface="Georgia" pitchFamily="18" charset="0"/>
              </a:rPr>
              <a:t>Таратута</a:t>
            </a:r>
            <a:r>
              <a:rPr lang="ru-RU" sz="2000" dirty="0" smtClean="0">
                <a:latin typeface="Georgia" pitchFamily="18" charset="0"/>
              </a:rPr>
              <a:t>, работавшая тогда в библиотеке, где авторы «</a:t>
            </a:r>
            <a:r>
              <a:rPr lang="ru-RU" sz="2000" dirty="0" err="1" smtClean="0">
                <a:latin typeface="Georgia" pitchFamily="18" charset="0"/>
              </a:rPr>
              <a:t>Мурзилки</a:t>
            </a:r>
            <a:r>
              <a:rPr lang="ru-RU" sz="2000" dirty="0" smtClean="0">
                <a:latin typeface="Georgia" pitchFamily="18" charset="0"/>
              </a:rPr>
              <a:t>» выступали перед маленькими читателями.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99982"/>
            <a:ext cx="2714644" cy="19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1000945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86256"/>
            <a:ext cx="24288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Documents and Settings\Loner\Рабочий стол\Благинина. Папуловой\картинки\top951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357313"/>
            <a:ext cx="223202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C:\Documents and Settings\Loner\Рабочий стол\Благинина. Папуловой\картинки\1264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2321069" cy="3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14290"/>
            <a:ext cx="2000264" cy="25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648931"/>
            <a:ext cx="1500198" cy="19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214290"/>
            <a:ext cx="1714512" cy="240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4429132"/>
            <a:ext cx="1571636" cy="220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2071678"/>
            <a:ext cx="1404934" cy="208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4" y="0"/>
            <a:ext cx="1928826" cy="13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H:\55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27924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H:\dvazirafa_azbukadljamalis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00174"/>
            <a:ext cx="44291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D:\АНИМАШКИ.RU (G)\animashky\ОБЫЧНЫЕ\Люди и работа\дети\144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>
          <a:xfrm>
            <a:off x="2285984" y="4014787"/>
            <a:ext cx="2857500" cy="2843213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0"/>
            <a:ext cx="2041075" cy="14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112</TotalTime>
  <Words>624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Тема3</vt:lpstr>
      <vt:lpstr>А.С. Пушкин С.Я. Маршак М.Ю. Лермонтов Е.Благинина </vt:lpstr>
      <vt:lpstr>Елена Александровна  Благинина. </vt:lpstr>
      <vt:lpstr>«Кукушка», «Котёнок»</vt:lpstr>
      <vt:lpstr>Слайд 4</vt:lpstr>
      <vt:lpstr>Слайд 5</vt:lpstr>
      <vt:lpstr>Слайд 6</vt:lpstr>
      <vt:lpstr>Слайд 7</vt:lpstr>
      <vt:lpstr>Слайд 8</vt:lpstr>
      <vt:lpstr>Слайд 9</vt:lpstr>
      <vt:lpstr>Работа над стихотворениями. </vt:lpstr>
      <vt:lpstr>Слайд 11</vt:lpstr>
      <vt:lpstr>3.Чтение стихотворения «Котёнок».</vt:lpstr>
      <vt:lpstr>Слайд 13</vt:lpstr>
      <vt:lpstr>Итог урока.</vt:lpstr>
      <vt:lpstr>В презентации использованы:   ресурсы Интернет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 С.Я. Маршак М.Ю. Лермонтов Е.Благинина </dc:title>
  <cp:lastModifiedBy>Admin</cp:lastModifiedBy>
  <cp:revision>14</cp:revision>
  <dcterms:modified xsi:type="dcterms:W3CDTF">2012-04-03T11:51:43Z</dcterms:modified>
</cp:coreProperties>
</file>