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97" r:id="rId2"/>
    <p:sldId id="256" r:id="rId3"/>
    <p:sldId id="280" r:id="rId4"/>
    <p:sldId id="298" r:id="rId5"/>
    <p:sldId id="307" r:id="rId6"/>
    <p:sldId id="258" r:id="rId7"/>
    <p:sldId id="286" r:id="rId8"/>
    <p:sldId id="267" r:id="rId9"/>
    <p:sldId id="287" r:id="rId10"/>
    <p:sldId id="288" r:id="rId11"/>
    <p:sldId id="289" r:id="rId12"/>
    <p:sldId id="290" r:id="rId13"/>
    <p:sldId id="291" r:id="rId14"/>
    <p:sldId id="275" r:id="rId15"/>
    <p:sldId id="276" r:id="rId16"/>
    <p:sldId id="277" r:id="rId17"/>
    <p:sldId id="300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B5CBC0-F8A8-4926-932F-6005FBFE9C4F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219394-CAA0-406B-B807-CA24DE132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CFBC4F7-A796-4303-97A6-921497D30BA2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A7E97F-7BE7-499E-BD4D-02566A9A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39C2-D0CE-4B46-AAD0-92EEA74E8FB9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DFEC-4DF4-40E3-8DE9-15FD7E3C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B12D-0334-495E-B4AA-EAFA607F6730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91B0-0505-44FD-91EB-1AA825AC6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5A246-3ACF-44D4-98B2-0B56420A0A5C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6BAE9-6C62-44CB-9138-700AAA3B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AF5361-7AA1-495A-91B5-27EC000D4037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A81EE92-00DA-4ECE-95DC-524E3654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9F0CCB-F494-4A77-A05D-B53A19BCD26E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A7AFDD-0FB1-4211-B7F3-F44382266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93407-7DAB-4EF5-AF94-3D3D775F1069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F7C5E4-52F7-4F57-8247-3D60AAA3E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7516A6-2ECF-4812-9864-9D3D560B1A5C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3C3C8-6D11-4E2B-A737-36C51E4B5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158F-F8C5-4A7E-821A-22A9157C7235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08F7-CA09-4A2C-8B39-0F09186C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BACB104-D933-40C1-B682-A878135DA497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E8EBB3-90DF-484C-A763-0448AE3F8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7717FC-B221-44C0-A0FD-C287D2BA156B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A79D6A-8955-4283-956A-0F181CB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3ED35C-070F-40FB-9F6A-180620D392DC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408775A-ADD2-4A3A-85F9-8FF394704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indent="-53975" algn="r" rtl="0" eaLnBrk="1" fontAlgn="base" hangingPunct="1">
        <a:spcBef>
          <a:spcPct val="0"/>
        </a:spcBef>
        <a:spcAft>
          <a:spcPct val="0"/>
        </a:spcAft>
        <a:defRPr sz="4600" kern="1200">
          <a:solidFill>
            <a:srgbClr val="BBFA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2pPr>
      <a:lvl3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3pPr>
      <a:lvl4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4pPr>
      <a:lvl5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omic Sans MS" pitchFamily="66" charset="0"/>
        </a:defRPr>
      </a:lvl9pPr>
      <a:extLst/>
    </p:titleStyle>
    <p:bodyStyle>
      <a:lvl1pPr marL="292100" indent="-2921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МКОУ «Медвёдская средняя общеобразовательная школа №17» </a:t>
            </a: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Открытый урок по окружающему миру в 3 классе по теме «Вода – растворитель»</a:t>
            </a:r>
            <a:endParaRPr lang="ru-RU" sz="36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140968"/>
            <a:ext cx="6560234" cy="302433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Подготовила учитель начальных классов Сизова Надежда Васильевна</a:t>
            </a:r>
          </a:p>
          <a:p>
            <a:pPr algn="ctr"/>
            <a:endPara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2012-2013 учебный год</a:t>
            </a:r>
            <a:endParaRPr lang="ru-RU" sz="2000" b="1" i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3706813"/>
            <a:ext cx="6657975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572000"/>
            <a:ext cx="8169275" cy="17287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ли сказать, что сахар исчез?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C:\Documents and Settings\Admin\Рабочий стол\саха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799" t="7937" r="17355" b="30487"/>
          <a:stretch>
            <a:fillRect/>
          </a:stretch>
        </p:blipFill>
        <p:spPr>
          <a:xfrm>
            <a:off x="1142976" y="428604"/>
            <a:ext cx="6643734" cy="317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6657975" cy="676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4857750"/>
            <a:ext cx="8169275" cy="13573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Остался ли сахар на фильтре?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Остался ли сахар на фильтре?</a:t>
            </a:r>
          </a:p>
        </p:txBody>
      </p:sp>
      <p:pic>
        <p:nvPicPr>
          <p:cNvPr id="8194" name="Picture 2" descr="C:\Documents and Settings\Admin\Рабочий стол\сахар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799" t="7937" r="17355" b="30487"/>
          <a:stretch>
            <a:fillRect/>
          </a:stretch>
        </p:blipFill>
        <p:spPr>
          <a:xfrm>
            <a:off x="1214414" y="500042"/>
            <a:ext cx="6643734" cy="3179136"/>
          </a:xfrm>
          <a:prstGeom prst="rect">
            <a:avLst/>
          </a:prstGeom>
          <a:noFill/>
        </p:spPr>
      </p:pic>
      <p:pic>
        <p:nvPicPr>
          <p:cNvPr id="7" name="Рисунок 6" descr="вор1.pn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4618927">
            <a:off x="3268662" y="2930526"/>
            <a:ext cx="4873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25" y="3925888"/>
            <a:ext cx="6692900" cy="676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857750"/>
            <a:ext cx="8169275" cy="13573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Исчезли ли песчинки?</a:t>
            </a:r>
          </a:p>
        </p:txBody>
      </p:sp>
      <p:pic>
        <p:nvPicPr>
          <p:cNvPr id="6147" name="Picture 3" descr="C:\Documents and Settings\Admin\Рабочий стол\Копия песок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8413" y="554038"/>
            <a:ext cx="6680200" cy="3213100"/>
          </a:xfrm>
          <a:prstGeom prst="rect">
            <a:avLst/>
          </a:prstGeo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25" y="4206875"/>
            <a:ext cx="6692900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5286375"/>
            <a:ext cx="8169275" cy="928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проходит через фильтр, а что остаётся на нём?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происходит с речным песком в воде?</a:t>
            </a:r>
          </a:p>
        </p:txBody>
      </p:sp>
      <p:pic>
        <p:nvPicPr>
          <p:cNvPr id="9221" name="Picture 5" descr="C:\Documents and Settings\Admin\Рабочий стол\песок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5388" y="695325"/>
            <a:ext cx="6680200" cy="3217863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15" name="Рисунок 14" descr="воронка.png"/>
          <p:cNvPicPr>
            <a:picLocks noChangeAspect="1"/>
          </p:cNvPicPr>
          <p:nvPr/>
        </p:nvPicPr>
        <p:blipFill>
          <a:blip r:embed="rId4" cstate="print">
            <a:lum bright="-8000" contrast="16000"/>
          </a:blip>
          <a:srcRect/>
          <a:stretch>
            <a:fillRect/>
          </a:stretch>
        </p:blipFill>
        <p:spPr bwMode="auto">
          <a:xfrm rot="3877707">
            <a:off x="2331244" y="3136107"/>
            <a:ext cx="412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231775"/>
            <a:ext cx="4187825" cy="847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1108075"/>
            <a:ext cx="8537575" cy="1066800"/>
          </a:xfrm>
        </p:spPr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i="1" dirty="0" smtClean="0">
                <a:latin typeface="+mj-lt"/>
              </a:rPr>
              <a:t>Все ли вещества растворяются в воде?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2600" b="1" i="1" dirty="0" smtClean="0">
              <a:latin typeface="+mj-lt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i="1" dirty="0" smtClean="0">
                <a:latin typeface="+mj-lt"/>
              </a:rPr>
              <a:t>Всегда ли с помощью фильтра можно выявить, растворяется вещество в воде или нет?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latin typeface="+mj-lt"/>
            </a:endParaRPr>
          </a:p>
        </p:txBody>
      </p:sp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2724150"/>
            <a:ext cx="5943600" cy="78740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3584575"/>
            <a:ext cx="6035675" cy="779463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313" y="4370388"/>
            <a:ext cx="6761162" cy="781050"/>
          </a:xfrm>
          <a:prstGeom prst="rect">
            <a:avLst/>
          </a:prstGeom>
          <a:noFill/>
        </p:spPr>
      </p:pic>
      <p:pic>
        <p:nvPicPr>
          <p:cNvPr id="11" name="Заголовок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413" y="2852738"/>
            <a:ext cx="8156575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товка ед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1571625"/>
            <a:ext cx="2786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106.jpg"/>
          <p:cNvPicPr>
            <a:picLocks noChangeAspect="1"/>
          </p:cNvPicPr>
          <p:nvPr/>
        </p:nvPicPr>
        <p:blipFill>
          <a:blip r:embed="rId3" cstate="print">
            <a:lum bright="-16000" contrast="14000"/>
          </a:blip>
          <a:srcRect/>
          <a:stretch>
            <a:fillRect/>
          </a:stretch>
        </p:blipFill>
        <p:spPr bwMode="auto">
          <a:xfrm>
            <a:off x="500063" y="4286250"/>
            <a:ext cx="5005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548680"/>
            <a:ext cx="8491538" cy="858838"/>
          </a:xfrm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00063" y="1785938"/>
            <a:ext cx="4999037" cy="2278062"/>
            <a:chOff x="500034" y="1928802"/>
            <a:chExt cx="4999192" cy="2278070"/>
          </a:xfrm>
        </p:grpSpPr>
        <p:pic>
          <p:nvPicPr>
            <p:cNvPr id="8" name="Рисунок 7" descr="J014537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1928802"/>
              <a:ext cx="3441121" cy="227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 descr="PH02028K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580" y="1928802"/>
              <a:ext cx="1498646" cy="22780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 descr="Изображение 108.jpg"/>
          <p:cNvPicPr>
            <a:picLocks noChangeAspect="1"/>
          </p:cNvPicPr>
          <p:nvPr/>
        </p:nvPicPr>
        <p:blipFill>
          <a:blip r:embed="rId7" cstate="print">
            <a:lum bright="-16000" contrast="14000"/>
          </a:blip>
          <a:srcRect/>
          <a:stretch>
            <a:fillRect/>
          </a:stretch>
        </p:blipFill>
        <p:spPr bwMode="auto">
          <a:xfrm>
            <a:off x="5857875" y="4643438"/>
            <a:ext cx="15001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Изображение 113.jpg"/>
          <p:cNvPicPr>
            <a:picLocks noChangeAspect="1"/>
          </p:cNvPicPr>
          <p:nvPr/>
        </p:nvPicPr>
        <p:blipFill>
          <a:blip r:embed="rId8" cstate="print">
            <a:lum bright="-16000" contrast="26000"/>
          </a:blip>
          <a:srcRect/>
          <a:stretch>
            <a:fillRect/>
          </a:stretch>
        </p:blipFill>
        <p:spPr bwMode="auto">
          <a:xfrm>
            <a:off x="7429500" y="4643438"/>
            <a:ext cx="10715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р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857375"/>
            <a:ext cx="30416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646113"/>
            <a:ext cx="8455025" cy="762000"/>
          </a:xfrm>
        </p:spPr>
      </p:pic>
      <p:pic>
        <p:nvPicPr>
          <p:cNvPr id="3" name="Рисунок 2" descr="мытье ру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64306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117.jpg"/>
          <p:cNvPicPr>
            <a:picLocks noChangeAspect="1"/>
          </p:cNvPicPr>
          <p:nvPr/>
        </p:nvPicPr>
        <p:blipFill>
          <a:blip r:embed="rId5" cstate="print">
            <a:lum bright="-8000" contrast="2000"/>
          </a:blip>
          <a:srcRect/>
          <a:stretch>
            <a:fillRect/>
          </a:stretch>
        </p:blipFill>
        <p:spPr bwMode="auto">
          <a:xfrm>
            <a:off x="1785938" y="4286250"/>
            <a:ext cx="31432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9"/>
          <p:cNvPicPr>
            <a:picLocks noChangeAspect="1" noChangeArrowheads="1"/>
          </p:cNvPicPr>
          <p:nvPr/>
        </p:nvPicPr>
        <p:blipFill>
          <a:blip r:embed="rId2" cstate="print"/>
          <a:srcRect b="25560"/>
          <a:stretch>
            <a:fillRect/>
          </a:stretch>
        </p:blipFill>
        <p:spPr bwMode="auto">
          <a:xfrm>
            <a:off x="2195736" y="1111251"/>
            <a:ext cx="4464496" cy="39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9"/>
          <p:cNvPicPr>
            <a:picLocks noChangeAspect="1" noChangeArrowheads="1"/>
          </p:cNvPicPr>
          <p:nvPr/>
        </p:nvPicPr>
        <p:blipFill>
          <a:blip r:embed="rId2" cstate="print"/>
          <a:srcRect t="80409"/>
          <a:stretch>
            <a:fillRect/>
          </a:stretch>
        </p:blipFill>
        <p:spPr bwMode="auto">
          <a:xfrm>
            <a:off x="971600" y="5157192"/>
            <a:ext cx="7560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+mj-lt"/>
              </a:rPr>
              <a:t>Составь  и  поясни  пословицы  и  поговорки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0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14375" y="5357813"/>
            <a:ext cx="77470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341313"/>
            <a:ext cx="6284912" cy="615950"/>
          </a:xfrm>
          <a:prstGeom prst="rect">
            <a:avLst/>
          </a:prstGeom>
          <a:noFill/>
        </p:spPr>
      </p:pic>
      <p:pic>
        <p:nvPicPr>
          <p:cNvPr id="1026" name="Picture 2" descr="I:\250px-Nacentemackinac[1].jpg"/>
          <p:cNvPicPr>
            <a:picLocks noChangeAspect="1" noChangeArrowheads="1"/>
          </p:cNvPicPr>
          <p:nvPr/>
        </p:nvPicPr>
        <p:blipFill>
          <a:blip r:embed="rId4" cstate="print">
            <a:lum bright="-8000" contrast="6000"/>
          </a:blip>
          <a:stretch>
            <a:fillRect/>
          </a:stretch>
        </p:blipFill>
        <p:spPr bwMode="auto">
          <a:xfrm>
            <a:off x="3071813" y="1071563"/>
            <a:ext cx="3067050" cy="408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канж.png"/>
          <p:cNvPicPr>
            <a:picLocks noChangeAspect="1"/>
          </p:cNvPicPr>
          <p:nvPr/>
        </p:nvPicPr>
        <p:blipFill>
          <a:blip r:embed="rId2" cstate="print">
            <a:lum bright="-18000" contrast="60000"/>
          </a:blip>
          <a:srcRect/>
          <a:stretch>
            <a:fillRect/>
          </a:stretch>
        </p:blipFill>
        <p:spPr bwMode="auto">
          <a:xfrm>
            <a:off x="1000125" y="642938"/>
            <a:ext cx="1049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таканз.png"/>
          <p:cNvPicPr>
            <a:picLocks noChangeAspect="1"/>
          </p:cNvPicPr>
          <p:nvPr/>
        </p:nvPicPr>
        <p:blipFill>
          <a:blip r:embed="rId3" cstate="print">
            <a:lum bright="-40000" contrast="54000"/>
          </a:blip>
          <a:srcRect/>
          <a:stretch>
            <a:fillRect/>
          </a:stretch>
        </p:blipFill>
        <p:spPr bwMode="auto">
          <a:xfrm>
            <a:off x="1000125" y="2714625"/>
            <a:ext cx="1049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аканс.png"/>
          <p:cNvPicPr>
            <a:picLocks noChangeAspect="1"/>
          </p:cNvPicPr>
          <p:nvPr/>
        </p:nvPicPr>
        <p:blipFill>
          <a:blip r:embed="rId4" cstate="print">
            <a:lum bright="-48000" contrast="64000"/>
          </a:blip>
          <a:srcRect/>
          <a:stretch>
            <a:fillRect/>
          </a:stretch>
        </p:blipFill>
        <p:spPr bwMode="auto">
          <a:xfrm>
            <a:off x="1000125" y="4714875"/>
            <a:ext cx="1049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963" y="566738"/>
            <a:ext cx="5207000" cy="1474787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2963" y="2566988"/>
            <a:ext cx="4395787" cy="1474787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2963" y="4705350"/>
            <a:ext cx="5522912" cy="1482725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00313" y="1500188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1750" y="3500438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43188" y="5572125"/>
            <a:ext cx="53975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242300" cy="2230438"/>
          </a:xfr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38" y="3143250"/>
            <a:ext cx="6478587" cy="571500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Тема: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«Вода – растворитель»</a:t>
            </a:r>
          </a:p>
          <a:p>
            <a:pPr algn="just">
              <a:spcBef>
                <a:spcPct val="0"/>
              </a:spcBef>
            </a:pPr>
            <a:endParaRPr lang="ru-RU" dirty="0" smtClean="0"/>
          </a:p>
          <a:p>
            <a:pPr algn="just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4365104"/>
            <a:ext cx="6429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Провести опыты и наблюдения,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повторить свойства  воды.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0" y="3857625"/>
            <a:ext cx="671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Задание</a:t>
            </a:r>
            <a:r>
              <a:rPr lang="ru-RU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: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5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" presetID="19" presetClass="entr" presetSubtype="5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15000"/>
      <p:bldP spid="6" grpId="0" build="p" advAuto="15000"/>
      <p:bldP spid="7" grpId="0" build="p" advAuto="5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7461250" cy="3024336"/>
          </a:xfrm>
          <a:prstGeom prst="rect">
            <a:avLst/>
          </a:prstGeom>
          <a:noFill/>
        </p:spPr>
      </p:pic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49238"/>
            <a:ext cx="8540750" cy="1165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811213"/>
            <a:ext cx="6778625" cy="1498600"/>
          </a:xfrm>
          <a:prstGeom prst="rect">
            <a:avLst/>
          </a:prstGeom>
          <a:noFill/>
        </p:spPr>
      </p:pic>
      <p:pic>
        <p:nvPicPr>
          <p:cNvPr id="3" name="Picture 7" descr="руки ани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286250"/>
            <a:ext cx="23764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888" y="2597150"/>
            <a:ext cx="6046787" cy="149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3286125" y="3071813"/>
            <a:ext cx="2643188" cy="150018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«Вода – растворитель»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0063" y="1571625"/>
            <a:ext cx="2571750" cy="1500188"/>
          </a:xfrm>
          <a:prstGeom prst="wedgeRoundRectCallout">
            <a:avLst>
              <a:gd name="adj1" fmla="val 54910"/>
              <a:gd name="adj2" fmla="val 760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1.</a:t>
            </a:r>
            <a:r>
              <a:rPr lang="ru-RU" dirty="0"/>
              <a:t> </a:t>
            </a:r>
            <a:r>
              <a:rPr lang="ru-RU" b="1" i="1" dirty="0" smtClean="0"/>
              <a:t>Повторение.</a:t>
            </a:r>
            <a:endParaRPr lang="ru-RU" b="1" i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28625" y="4929188"/>
            <a:ext cx="2571750" cy="1500187"/>
          </a:xfrm>
          <a:prstGeom prst="wedgeRoundRectCallout">
            <a:avLst>
              <a:gd name="adj1" fmla="val 57452"/>
              <a:gd name="adj2" fmla="val -859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</a:t>
            </a:r>
            <a:r>
              <a:rPr lang="ru-RU" b="1" i="1" dirty="0"/>
              <a:t>. </a:t>
            </a:r>
            <a:r>
              <a:rPr lang="ru-RU" b="1" i="1" dirty="0" smtClean="0"/>
              <a:t>Опыты »Растворение </a:t>
            </a:r>
            <a:r>
              <a:rPr lang="ru-RU" b="1" i="1" dirty="0"/>
              <a:t>веществ в </a:t>
            </a:r>
            <a:r>
              <a:rPr lang="ru-RU" b="1" i="1" dirty="0" smtClean="0"/>
              <a:t>воде»</a:t>
            </a:r>
            <a:endParaRPr lang="ru-RU" b="1" i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072188" y="1571625"/>
            <a:ext cx="2571750" cy="1500188"/>
          </a:xfrm>
          <a:prstGeom prst="wedgeRoundRectCallout">
            <a:avLst>
              <a:gd name="adj1" fmla="val -53738"/>
              <a:gd name="adj2" fmla="val 763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3.</a:t>
            </a:r>
            <a:r>
              <a:rPr lang="ru-RU" dirty="0"/>
              <a:t> </a:t>
            </a:r>
            <a:r>
              <a:rPr lang="ru-RU" b="1" i="1" dirty="0"/>
              <a:t>Выводы.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72188" y="4857750"/>
            <a:ext cx="2571750" cy="1500188"/>
          </a:xfrm>
          <a:prstGeom prst="wedgeRoundRectCallout">
            <a:avLst>
              <a:gd name="adj1" fmla="val -53181"/>
              <a:gd name="adj2" fmla="val -885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4.</a:t>
            </a:r>
            <a:r>
              <a:rPr lang="ru-RU" dirty="0"/>
              <a:t> </a:t>
            </a:r>
            <a:r>
              <a:rPr lang="ru-RU" b="1" dirty="0"/>
              <a:t>Использование людьми свойства воды растворять некоторые вещества</a:t>
            </a:r>
            <a:r>
              <a:rPr lang="ru-RU" dirty="0"/>
              <a:t>.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 работы по теме </a:t>
            </a:r>
            <a:b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«Вода –растворитель»</a:t>
            </a:r>
            <a:endParaRPr lang="ru-RU" sz="32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231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4032250" cy="2732087"/>
          </a:xfrm>
          <a:prstGeom prst="rect">
            <a:avLst/>
          </a:prstGeom>
          <a:noFill/>
        </p:spPr>
      </p:pic>
      <p:pic>
        <p:nvPicPr>
          <p:cNvPr id="22534" name="Picture 6" descr="j03367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76250"/>
            <a:ext cx="2846387" cy="4321175"/>
          </a:xfrm>
          <a:prstGeom prst="rect">
            <a:avLst/>
          </a:prstGeom>
          <a:noFill/>
        </p:spPr>
      </p:pic>
      <p:pic>
        <p:nvPicPr>
          <p:cNvPr id="22535" name="Picture 7" descr="8"/>
          <p:cNvPicPr>
            <a:picLocks noChangeAspect="1" noChangeArrowheads="1"/>
          </p:cNvPicPr>
          <p:nvPr/>
        </p:nvPicPr>
        <p:blipFill>
          <a:blip r:embed="rId4" cstate="print"/>
          <a:srcRect t="9875" r="69395" b="9875"/>
          <a:stretch>
            <a:fillRect/>
          </a:stretch>
        </p:blipFill>
        <p:spPr bwMode="auto">
          <a:xfrm>
            <a:off x="1763713" y="4005263"/>
            <a:ext cx="28082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95288" y="188913"/>
            <a:ext cx="8229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В  каком  состоянии  вода?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404665"/>
            <a:ext cx="4141694" cy="616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Отгадайте загадки:</a:t>
            </a:r>
          </a:p>
          <a:p>
            <a:pPr marL="342900" indent="-342900"/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1.Утром  бусы  засверкали, всю  траву  собой  заткали, а  пошли  искать  их  днем – ищем, ищем – не  найдем.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Меня  частенько  просят, ждут, а  только  появлюсь, и  прятаться  начнут.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Меня  пьют, меня  льют, всем  я  нужна. Кто  я  такая?</a:t>
            </a:r>
          </a:p>
          <a:p>
            <a:pPr marL="342900" indent="-342900">
              <a:lnSpc>
                <a:spcPct val="120000"/>
              </a:lnSpc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4.  Летом  бежит, а  зимой  стоит.</a:t>
            </a:r>
          </a:p>
          <a:p>
            <a:pPr marL="342900" indent="-342900">
              <a:lnSpc>
                <a:spcPct val="120000"/>
              </a:lnSpc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5.  Ни  в огне  не  горит, ни  в  воде  не  тонет.</a:t>
            </a:r>
          </a:p>
          <a:p>
            <a:pPr marL="342900" indent="-342900">
              <a:lnSpc>
                <a:spcPct val="120000"/>
              </a:lnSpc>
              <a:buFontTx/>
              <a:buAutoNum type="arabicPeriod" startAt="6"/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Похож  я  с  виду  на  горох, где  я  пройду – переполох.</a:t>
            </a:r>
          </a:p>
          <a:p>
            <a:pPr marL="342900" indent="-342900">
              <a:lnSpc>
                <a:spcPct val="120000"/>
              </a:lnSpc>
              <a:buFontTx/>
              <a:buAutoNum type="arabicPeriod" startAt="6"/>
            </a:pP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На  дворе  горой, а  в  избе  водой.</a:t>
            </a:r>
          </a:p>
          <a:p>
            <a:pPr marL="342900" indent="-342900"/>
            <a:endParaRPr lang="ru-RU" b="1" i="1" dirty="0" smtClean="0">
              <a:latin typeface="+mj-lt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Komp\Мои документы\Мои рисунки\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8843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768350"/>
            <a:ext cx="3017838" cy="615950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175" y="768350"/>
            <a:ext cx="4144963" cy="61595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113" y="3767138"/>
            <a:ext cx="4779962" cy="6223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4475" y="2193925"/>
            <a:ext cx="4383088" cy="6223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" y="2193925"/>
            <a:ext cx="2309813" cy="62230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325" y="3767138"/>
            <a:ext cx="2408238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6804025" cy="6826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572000"/>
            <a:ext cx="8169275" cy="17287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Изменилась ли прозрачность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Изменился ли цвет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ли сказать, что соль исчезла?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C:\Documents and Settings\Admin\Рабочий стол\соль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799" t="7937" r="17355" b="30487"/>
          <a:stretch>
            <a:fillRect/>
          </a:stretch>
        </p:blipFill>
        <p:spPr>
          <a:xfrm>
            <a:off x="1214414" y="428604"/>
            <a:ext cx="6643734" cy="317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000125"/>
            <a:ext cx="78581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ФИЛЬТР, –а, </a:t>
            </a:r>
            <a:r>
              <a:rPr lang="ru-RU" sz="2400" b="1" i="1" dirty="0">
                <a:latin typeface="+mn-lt"/>
              </a:rPr>
              <a:t>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Прибор, устройство или сооружение для очищения жидкостей, газов от твёрдых частиц, примесей.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2. Устройство для выделения лучей, сигналов определённой частоты из потока волн (во 2 знач.) (спец.). </a:t>
            </a:r>
            <a:r>
              <a:rPr lang="ru-RU" sz="2400" b="1" i="1" dirty="0">
                <a:latin typeface="+mn-lt"/>
              </a:rPr>
              <a:t>Световой ф. Акустический ф. Электрический ф.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| 	</a:t>
            </a:r>
            <a:r>
              <a:rPr lang="ru-RU" sz="2400" i="1" dirty="0">
                <a:latin typeface="+mn-lt"/>
              </a:rPr>
              <a:t>прил. </a:t>
            </a:r>
            <a:r>
              <a:rPr lang="ru-RU" sz="2400" b="1" i="1" dirty="0">
                <a:latin typeface="+mn-lt"/>
              </a:rPr>
              <a:t>фильтровый, –</a:t>
            </a:r>
            <a:r>
              <a:rPr lang="ru-RU" sz="2400" b="1" i="1" dirty="0" err="1">
                <a:latin typeface="+mn-lt"/>
              </a:rPr>
              <a:t>ая</a:t>
            </a:r>
            <a:r>
              <a:rPr lang="ru-RU" sz="2400" b="1" i="1" dirty="0">
                <a:latin typeface="+mn-lt"/>
              </a:rPr>
              <a:t>, –</a:t>
            </a:r>
            <a:r>
              <a:rPr lang="ru-RU" sz="2400" b="1" i="1" dirty="0" err="1">
                <a:latin typeface="+mn-lt"/>
              </a:rPr>
              <a:t>ое</a:t>
            </a:r>
            <a:r>
              <a:rPr lang="ru-RU" sz="2400" b="1" i="1" dirty="0">
                <a:latin typeface="+mn-lt"/>
              </a:rPr>
              <a:t>.</a:t>
            </a:r>
          </a:p>
        </p:txBody>
      </p:sp>
      <p:pic>
        <p:nvPicPr>
          <p:cNvPr id="3" name="Рисунок 2" descr="HH00546_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4857750"/>
            <a:ext cx="13573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3925888"/>
            <a:ext cx="6657975" cy="6762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88" y="4857750"/>
            <a:ext cx="8169275" cy="13573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Осталась ли соль на фильтре?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Изменился ли вкус воды?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происходит с солью в воде?</a:t>
            </a:r>
          </a:p>
        </p:txBody>
      </p:sp>
      <p:pic>
        <p:nvPicPr>
          <p:cNvPr id="4099" name="Picture 3" descr="C:\Documents and Settings\Admin\Рабочий стол\соль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799" t="7937" r="17355" b="30487"/>
          <a:stretch>
            <a:fillRect/>
          </a:stretch>
        </p:blipFill>
        <p:spPr>
          <a:xfrm>
            <a:off x="1214414" y="428604"/>
            <a:ext cx="6643734" cy="3179136"/>
          </a:xfrm>
          <a:prstGeom prst="rect">
            <a:avLst/>
          </a:prstGeom>
          <a:noFill/>
        </p:spPr>
      </p:pic>
      <p:pic>
        <p:nvPicPr>
          <p:cNvPr id="13" name="Рисунок 12" descr="вор1.pn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4618927">
            <a:off x="3348038" y="2855913"/>
            <a:ext cx="50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да растворител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 растворитель</Template>
  <TotalTime>227</TotalTime>
  <Words>387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вода растворитель</vt:lpstr>
      <vt:lpstr>МКОУ «Медвёдская средняя общеобразовательная школа №17» Открытый урок по окружающему миру в 3 классе по теме «Вода – растворитель»</vt:lpstr>
      <vt:lpstr>Слайд 2</vt:lpstr>
      <vt:lpstr>План работы по теме  «Вода –растворитель»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2012-12-16T17:08:09Z</dcterms:created>
  <dcterms:modified xsi:type="dcterms:W3CDTF">2013-01-12T07:41:35Z</dcterms:modified>
</cp:coreProperties>
</file>