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8" r:id="rId3"/>
    <p:sldId id="259" r:id="rId4"/>
    <p:sldId id="260" r:id="rId5"/>
    <p:sldId id="261" r:id="rId6"/>
    <p:sldId id="256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4C8"/>
    <a:srgbClr val="CD15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ED4F1-F8B8-4F72-B7AE-25EBBAC02D5D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1FA17-A453-4804-A982-085AA7FC2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E649-4240-4C9F-A2D4-9209D1A76A5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F5CB-11A7-46EF-B24C-7A5C695198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10C-CCBC-4A47-9009-0898F7AED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F5CB-11A7-46EF-B24C-7A5C695198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10C-CCBC-4A47-9009-0898F7AED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F5CB-11A7-46EF-B24C-7A5C695198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10C-CCBC-4A47-9009-0898F7AED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F5CB-11A7-46EF-B24C-7A5C695198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10C-CCBC-4A47-9009-0898F7AED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F5CB-11A7-46EF-B24C-7A5C695198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10C-CCBC-4A47-9009-0898F7AED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F5CB-11A7-46EF-B24C-7A5C695198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10C-CCBC-4A47-9009-0898F7AED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F5CB-11A7-46EF-B24C-7A5C695198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10C-CCBC-4A47-9009-0898F7AED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F5CB-11A7-46EF-B24C-7A5C695198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10C-CCBC-4A47-9009-0898F7AED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F5CB-11A7-46EF-B24C-7A5C695198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10C-CCBC-4A47-9009-0898F7AED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F5CB-11A7-46EF-B24C-7A5C695198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10C-CCBC-4A47-9009-0898F7AED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F5CB-11A7-46EF-B24C-7A5C695198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10C-CCBC-4A47-9009-0898F7AED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F5CB-11A7-46EF-B24C-7A5C695198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9710C-CCBC-4A47-9009-0898F7AED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              </a:t>
            </a:r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     </a:t>
            </a:r>
            <a:r>
              <a:rPr lang="en-US" b="1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latin typeface="Bookman Old Style" pitchFamily="18" charset="0"/>
              </a:rPr>
              <a:t>      </a:t>
            </a:r>
            <a:r>
              <a:rPr lang="en-US" b="1" dirty="0" smtClean="0">
                <a:latin typeface="Bookman Old Style" pitchFamily="18" charset="0"/>
              </a:rPr>
              <a:t> </a:t>
            </a:r>
            <a:r>
              <a:rPr lang="ru-RU" sz="2000" b="1" dirty="0" smtClean="0">
                <a:latin typeface="Bookman Old Style" pitchFamily="18" charset="0"/>
              </a:rPr>
              <a:t>      </a:t>
            </a:r>
            <a:r>
              <a:rPr lang="ru-RU" sz="2800" b="1" dirty="0" smtClean="0">
                <a:solidFill>
                  <a:srgbClr val="4504C8"/>
                </a:solidFill>
                <a:latin typeface="Bookman Old Style" pitchFamily="18" charset="0"/>
              </a:rPr>
              <a:t>Паспорт  дидактических  игр</a:t>
            </a:r>
          </a:p>
          <a:p>
            <a:endParaRPr lang="ru-RU" b="1" dirty="0" smtClean="0">
              <a:solidFill>
                <a:srgbClr val="6600CC"/>
              </a:solidFill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     </a:t>
            </a:r>
            <a:r>
              <a:rPr lang="ru-RU" sz="2400" b="1" dirty="0" smtClean="0">
                <a:solidFill>
                  <a:srgbClr val="CC3300"/>
                </a:solidFill>
                <a:latin typeface="Bookman Old Style" pitchFamily="18" charset="0"/>
              </a:rPr>
              <a:t>Автор:   </a:t>
            </a:r>
            <a:r>
              <a:rPr lang="ru-RU" sz="2400" b="1" i="1" dirty="0" err="1" smtClean="0">
                <a:latin typeface="Bookman Old Style" pitchFamily="18" charset="0"/>
              </a:rPr>
              <a:t>Хижнякова</a:t>
            </a:r>
            <a:r>
              <a:rPr lang="ru-RU" sz="2400" b="1" i="1" dirty="0" smtClean="0">
                <a:latin typeface="Bookman Old Style" pitchFamily="18" charset="0"/>
              </a:rPr>
              <a:t> Галина Николаевна</a:t>
            </a:r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    </a:t>
            </a:r>
            <a:r>
              <a:rPr lang="ru-RU" sz="2400" b="1" dirty="0" smtClean="0">
                <a:solidFill>
                  <a:srgbClr val="CC3300"/>
                </a:solidFill>
                <a:latin typeface="Bookman Old Style" pitchFamily="18" charset="0"/>
              </a:rPr>
              <a:t>Образовательное учреждение:</a:t>
            </a:r>
            <a:endParaRPr lang="ru-RU" sz="2000" b="1" dirty="0" smtClean="0">
              <a:solidFill>
                <a:srgbClr val="CC330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    </a:t>
            </a:r>
            <a:r>
              <a:rPr lang="en-US" sz="2000" b="1" dirty="0" smtClean="0">
                <a:latin typeface="Bookman Old Style" pitchFamily="18" charset="0"/>
              </a:rPr>
              <a:t>    </a:t>
            </a:r>
            <a:r>
              <a:rPr lang="ru-RU" sz="2000" b="1" i="1" dirty="0" smtClean="0">
                <a:latin typeface="Bookman Old Style" pitchFamily="18" charset="0"/>
              </a:rPr>
              <a:t>Муниципальное  общеобразовательное   учреждение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         </a:t>
            </a:r>
            <a:r>
              <a:rPr lang="en-US" sz="2000" b="1" i="1" dirty="0" smtClean="0">
                <a:latin typeface="Bookman Old Style" pitchFamily="18" charset="0"/>
              </a:rPr>
              <a:t>  </a:t>
            </a:r>
            <a:r>
              <a:rPr lang="ru-RU" sz="2000" b="1" i="1" dirty="0" smtClean="0">
                <a:latin typeface="Bookman Old Style" pitchFamily="18" charset="0"/>
              </a:rPr>
              <a:t> «Средняя  общеобразовательная  школа № 5»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    </a:t>
            </a:r>
            <a:r>
              <a:rPr lang="en-US" sz="2000" b="1" i="1" dirty="0" smtClean="0">
                <a:latin typeface="Bookman Old Style" pitchFamily="18" charset="0"/>
              </a:rPr>
              <a:t>   </a:t>
            </a:r>
            <a:r>
              <a:rPr lang="ru-RU" sz="2000" b="1" i="1" dirty="0" smtClean="0">
                <a:latin typeface="Bookman Old Style" pitchFamily="18" charset="0"/>
              </a:rPr>
              <a:t> 352360, Краснодарский край, станица Тбилисская,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    </a:t>
            </a:r>
            <a:r>
              <a:rPr lang="en-US" sz="2000" b="1" i="1" dirty="0" smtClean="0">
                <a:latin typeface="Bookman Old Style" pitchFamily="18" charset="0"/>
              </a:rPr>
              <a:t>   </a:t>
            </a:r>
            <a:r>
              <a:rPr lang="ru-RU" sz="2000" b="1" i="1" dirty="0" smtClean="0">
                <a:latin typeface="Bookman Old Style" pitchFamily="18" charset="0"/>
              </a:rPr>
              <a:t> ул.Октябрьская, 133, телефон: 8(86158)2-46-51</a:t>
            </a:r>
          </a:p>
          <a:p>
            <a:r>
              <a:rPr lang="ru-RU" sz="2000" i="1" dirty="0" smtClean="0">
                <a:latin typeface="Bookman Old Style" pitchFamily="18" charset="0"/>
              </a:rPr>
              <a:t>     </a:t>
            </a:r>
            <a:r>
              <a:rPr lang="ru-RU" sz="2400" b="1" dirty="0" smtClean="0">
                <a:solidFill>
                  <a:srgbClr val="CC3300"/>
                </a:solidFill>
                <a:latin typeface="Bookman Old Style" pitchFamily="18" charset="0"/>
              </a:rPr>
              <a:t>Должность: </a:t>
            </a:r>
            <a:r>
              <a:rPr lang="ru-RU" sz="2400" b="1" i="1" dirty="0" smtClean="0">
                <a:latin typeface="Bookman Old Style" pitchFamily="18" charset="0"/>
              </a:rPr>
              <a:t>учитель начальных классов</a:t>
            </a:r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i="1" dirty="0" smtClean="0">
                <a:latin typeface="Bookman Old Style" pitchFamily="18" charset="0"/>
              </a:rPr>
              <a:t>     </a:t>
            </a:r>
            <a:r>
              <a:rPr lang="ru-RU" sz="2400" b="1" dirty="0" smtClean="0">
                <a:solidFill>
                  <a:srgbClr val="CC3300"/>
                </a:solidFill>
                <a:latin typeface="Bookman Old Style" pitchFamily="18" charset="0"/>
              </a:rPr>
              <a:t>Предмет:</a:t>
            </a:r>
            <a:r>
              <a:rPr lang="ru-RU" sz="2400" i="1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математика</a:t>
            </a:r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i="1" dirty="0" smtClean="0">
                <a:latin typeface="Bookman Old Style" pitchFamily="18" charset="0"/>
              </a:rPr>
              <a:t>     </a:t>
            </a:r>
            <a:r>
              <a:rPr lang="ru-RU" sz="2400" b="1" dirty="0" smtClean="0">
                <a:solidFill>
                  <a:srgbClr val="CC3300"/>
                </a:solidFill>
                <a:latin typeface="Bookman Old Style" pitchFamily="18" charset="0"/>
              </a:rPr>
              <a:t>Класс:  </a:t>
            </a:r>
            <a:r>
              <a:rPr lang="en-US" sz="2400" b="1" i="1" dirty="0" smtClean="0">
                <a:latin typeface="Bookman Old Style" pitchFamily="18" charset="0"/>
              </a:rPr>
              <a:t>    </a:t>
            </a:r>
            <a:r>
              <a:rPr lang="ru-RU" sz="2400" b="1" i="1" dirty="0" smtClean="0">
                <a:latin typeface="Bookman Old Style" pitchFamily="18" charset="0"/>
              </a:rPr>
              <a:t>2, </a:t>
            </a:r>
            <a:r>
              <a:rPr lang="en-US" sz="2400" b="1" i="1" dirty="0" smtClean="0">
                <a:latin typeface="Bookman Old Style" pitchFamily="18" charset="0"/>
              </a:rPr>
              <a:t>4</a:t>
            </a:r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CC3300"/>
                </a:solidFill>
                <a:latin typeface="Bookman Old Style" pitchFamily="18" charset="0"/>
              </a:rPr>
              <a:t>    Тип</a:t>
            </a:r>
            <a:r>
              <a:rPr lang="ru-RU" sz="2400" b="1" dirty="0" smtClean="0">
                <a:solidFill>
                  <a:srgbClr val="CC3300"/>
                </a:solidFill>
                <a:latin typeface="Bookman Old Style" pitchFamily="18" charset="0"/>
              </a:rPr>
              <a:t>: </a:t>
            </a:r>
            <a:r>
              <a:rPr lang="ru-RU" sz="2400" b="1" i="1" dirty="0" smtClean="0">
                <a:latin typeface="Bookman Old Style" pitchFamily="18" charset="0"/>
              </a:rPr>
              <a:t>презентация </a:t>
            </a:r>
            <a:r>
              <a:rPr lang="en-US" sz="2400" b="1" i="1" dirty="0" smtClean="0">
                <a:latin typeface="Bookman Old Style" pitchFamily="18" charset="0"/>
              </a:rPr>
              <a:t>Power Point </a:t>
            </a:r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i="1" dirty="0" smtClean="0">
                <a:latin typeface="Bookman Old Style" pitchFamily="18" charset="0"/>
              </a:rPr>
              <a:t>     </a:t>
            </a:r>
            <a:r>
              <a:rPr lang="ru-RU" sz="2400" b="1" dirty="0" smtClean="0">
                <a:solidFill>
                  <a:srgbClr val="CC3300"/>
                </a:solidFill>
                <a:latin typeface="Bookman Old Style" pitchFamily="18" charset="0"/>
              </a:rPr>
              <a:t>Источники: </a:t>
            </a:r>
            <a:r>
              <a:rPr lang="ru-RU" sz="2400" b="1" i="1" dirty="0" smtClean="0">
                <a:latin typeface="Bookman Old Style" pitchFamily="18" charset="0"/>
              </a:rPr>
              <a:t>собственная разработка;  диск       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                        «50000 клипартов»;    коллекция 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                        картинок для уроков математики     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                        Е.М.Савченко</a:t>
            </a:r>
            <a:r>
              <a:rPr lang="ru-RU" sz="2400" b="1" i="1" dirty="0" smtClean="0">
                <a:latin typeface="Bookman Old Style" pitchFamily="18" charset="0"/>
              </a:rPr>
              <a:t>;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                        </a:t>
            </a:r>
            <a:r>
              <a:rPr lang="en-US" sz="2400" b="1" i="1" dirty="0" smtClean="0">
                <a:latin typeface="Bookman Old Style" pitchFamily="18" charset="0"/>
              </a:rPr>
              <a:t>http</a:t>
            </a:r>
            <a:r>
              <a:rPr lang="en-US" sz="2400" b="1" i="1" dirty="0" smtClean="0">
                <a:latin typeface="Bookman Old Style" pitchFamily="18" charset="0"/>
              </a:rPr>
              <a:t>://go.mail.ru/search_images?q</a:t>
            </a:r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                        </a:t>
            </a:r>
            <a:endParaRPr lang="ru-RU" sz="2400" b="1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Разноуровневая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          </a:t>
            </a:r>
          </a:p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   Дидактическая  игра </a:t>
            </a:r>
          </a:p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    С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мультимедийным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       сопровождением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ко Дню защитника отечества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        «Военная игра»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       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2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класс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4071942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     </a:t>
            </a:r>
            <a:r>
              <a:rPr lang="ru-RU" sz="2800" b="1" dirty="0" smtClean="0">
                <a:latin typeface="Comic Sans MS" pitchFamily="66" charset="0"/>
              </a:rPr>
              <a:t>Цель:  </a:t>
            </a:r>
            <a:r>
              <a:rPr lang="ru-RU" sz="2800" dirty="0" smtClean="0">
                <a:latin typeface="Comic Sans MS" pitchFamily="66" charset="0"/>
              </a:rPr>
              <a:t>закрепить навыки письменного сложения и вычитания двузначных чисел.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014.JPG"/>
          <p:cNvPicPr>
            <a:picLocks noChangeAspect="1" noChangeArrowheads="1"/>
          </p:cNvPicPr>
          <p:nvPr/>
        </p:nvPicPr>
        <p:blipFill>
          <a:blip r:embed="rId2">
            <a:lum bright="14000" contrast="21000"/>
          </a:blip>
          <a:srcRect t="26916" b="4872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grpSp>
        <p:nvGrpSpPr>
          <p:cNvPr id="2" name="Группа 90"/>
          <p:cNvGrpSpPr/>
          <p:nvPr/>
        </p:nvGrpSpPr>
        <p:grpSpPr>
          <a:xfrm>
            <a:off x="3214678" y="1785926"/>
            <a:ext cx="1214446" cy="1000132"/>
            <a:chOff x="3143240" y="1928802"/>
            <a:chExt cx="1214446" cy="1000132"/>
          </a:xfrm>
        </p:grpSpPr>
        <p:pic>
          <p:nvPicPr>
            <p:cNvPr id="12" name="Рисунок 11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1928802"/>
              <a:ext cx="121444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0" name="TextBox 89"/>
            <p:cNvSpPr txBox="1"/>
            <p:nvPr/>
          </p:nvSpPr>
          <p:spPr>
            <a:xfrm>
              <a:off x="3428992" y="2357430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Arial Black" pitchFamily="34" charset="0"/>
                </a:rPr>
                <a:t>64</a:t>
              </a:r>
              <a:endParaRPr lang="ru-RU" sz="2800" dirty="0">
                <a:latin typeface="Arial Black" pitchFamily="34" charset="0"/>
              </a:endParaRPr>
            </a:p>
          </p:txBody>
        </p:sp>
      </p:grpSp>
      <p:pic>
        <p:nvPicPr>
          <p:cNvPr id="5" name="Picture 3" descr="C:\Documents and Settings\Администратор\Рабочий стол\картинки,Калёнова\WARSHIP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214290"/>
            <a:ext cx="3786214" cy="2463206"/>
          </a:xfrm>
          <a:prstGeom prst="rect">
            <a:avLst/>
          </a:prstGeom>
          <a:noFill/>
        </p:spPr>
      </p:pic>
      <p:grpSp>
        <p:nvGrpSpPr>
          <p:cNvPr id="3" name="Группа 13"/>
          <p:cNvGrpSpPr/>
          <p:nvPr/>
        </p:nvGrpSpPr>
        <p:grpSpPr>
          <a:xfrm rot="1632557">
            <a:off x="864788" y="5900494"/>
            <a:ext cx="89013" cy="992046"/>
            <a:chOff x="4286248" y="3929066"/>
            <a:chExt cx="142876" cy="1643074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4286248" y="4357694"/>
              <a:ext cx="142876" cy="571504"/>
              <a:chOff x="2786050" y="3929066"/>
              <a:chExt cx="142876" cy="571504"/>
            </a:xfrm>
          </p:grpSpPr>
          <p:sp>
            <p:nvSpPr>
              <p:cNvPr id="22" name="Кольцо 4"/>
              <p:cNvSpPr/>
              <p:nvPr/>
            </p:nvSpPr>
            <p:spPr>
              <a:xfrm>
                <a:off x="2786050" y="4143380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Кольцо 5"/>
              <p:cNvSpPr/>
              <p:nvPr/>
            </p:nvSpPr>
            <p:spPr>
              <a:xfrm>
                <a:off x="2786050" y="3929066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Группа 8"/>
            <p:cNvGrpSpPr/>
            <p:nvPr/>
          </p:nvGrpSpPr>
          <p:grpSpPr>
            <a:xfrm>
              <a:off x="4286248" y="3929066"/>
              <a:ext cx="142876" cy="1643074"/>
              <a:chOff x="2786050" y="3500438"/>
              <a:chExt cx="142876" cy="1643074"/>
            </a:xfrm>
          </p:grpSpPr>
          <p:sp>
            <p:nvSpPr>
              <p:cNvPr id="17" name="Кольцо 16"/>
              <p:cNvSpPr/>
              <p:nvPr/>
            </p:nvSpPr>
            <p:spPr>
              <a:xfrm>
                <a:off x="2786050" y="478632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Кольцо 2"/>
              <p:cNvSpPr/>
              <p:nvPr/>
            </p:nvSpPr>
            <p:spPr>
              <a:xfrm>
                <a:off x="2786050" y="457200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Кольцо 3"/>
              <p:cNvSpPr/>
              <p:nvPr/>
            </p:nvSpPr>
            <p:spPr>
              <a:xfrm>
                <a:off x="2786050" y="4357694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Кольцо 19"/>
              <p:cNvSpPr/>
              <p:nvPr/>
            </p:nvSpPr>
            <p:spPr>
              <a:xfrm>
                <a:off x="2786050" y="371475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Кольцо 20"/>
              <p:cNvSpPr/>
              <p:nvPr/>
            </p:nvSpPr>
            <p:spPr>
              <a:xfrm>
                <a:off x="2786050" y="350043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Группа 23"/>
          <p:cNvGrpSpPr/>
          <p:nvPr/>
        </p:nvGrpSpPr>
        <p:grpSpPr>
          <a:xfrm rot="1632557">
            <a:off x="2008604" y="5902279"/>
            <a:ext cx="74423" cy="992045"/>
            <a:chOff x="4286248" y="3929066"/>
            <a:chExt cx="142876" cy="1643074"/>
          </a:xfrm>
        </p:grpSpPr>
        <p:grpSp>
          <p:nvGrpSpPr>
            <p:cNvPr id="16" name="Группа 9"/>
            <p:cNvGrpSpPr/>
            <p:nvPr/>
          </p:nvGrpSpPr>
          <p:grpSpPr>
            <a:xfrm>
              <a:off x="4286248" y="4357694"/>
              <a:ext cx="142876" cy="571504"/>
              <a:chOff x="2786050" y="3929066"/>
              <a:chExt cx="142876" cy="571504"/>
            </a:xfrm>
          </p:grpSpPr>
          <p:sp>
            <p:nvSpPr>
              <p:cNvPr id="32" name="Кольцо 4"/>
              <p:cNvSpPr/>
              <p:nvPr/>
            </p:nvSpPr>
            <p:spPr>
              <a:xfrm>
                <a:off x="2786050" y="4143380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Кольцо 5"/>
              <p:cNvSpPr/>
              <p:nvPr/>
            </p:nvSpPr>
            <p:spPr>
              <a:xfrm>
                <a:off x="2786050" y="3929066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Группа 8"/>
            <p:cNvGrpSpPr/>
            <p:nvPr/>
          </p:nvGrpSpPr>
          <p:grpSpPr>
            <a:xfrm>
              <a:off x="4286248" y="3929066"/>
              <a:ext cx="142876" cy="1643074"/>
              <a:chOff x="2786050" y="3500438"/>
              <a:chExt cx="142876" cy="1643074"/>
            </a:xfrm>
          </p:grpSpPr>
          <p:sp>
            <p:nvSpPr>
              <p:cNvPr id="27" name="Кольцо 26"/>
              <p:cNvSpPr/>
              <p:nvPr/>
            </p:nvSpPr>
            <p:spPr>
              <a:xfrm>
                <a:off x="2786050" y="478632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Кольцо 2"/>
              <p:cNvSpPr/>
              <p:nvPr/>
            </p:nvSpPr>
            <p:spPr>
              <a:xfrm>
                <a:off x="2786050" y="457200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Кольцо 3"/>
              <p:cNvSpPr/>
              <p:nvPr/>
            </p:nvSpPr>
            <p:spPr>
              <a:xfrm>
                <a:off x="2786050" y="4357694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Кольцо 29"/>
              <p:cNvSpPr/>
              <p:nvPr/>
            </p:nvSpPr>
            <p:spPr>
              <a:xfrm>
                <a:off x="2786050" y="371475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Кольцо 30"/>
              <p:cNvSpPr/>
              <p:nvPr/>
            </p:nvSpPr>
            <p:spPr>
              <a:xfrm>
                <a:off x="2786050" y="350043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Группа 33"/>
          <p:cNvGrpSpPr/>
          <p:nvPr/>
        </p:nvGrpSpPr>
        <p:grpSpPr>
          <a:xfrm rot="1632557">
            <a:off x="3223049" y="5903828"/>
            <a:ext cx="74426" cy="992045"/>
            <a:chOff x="4286248" y="3929066"/>
            <a:chExt cx="142876" cy="1643074"/>
          </a:xfrm>
        </p:grpSpPr>
        <p:grpSp>
          <p:nvGrpSpPr>
            <p:cNvPr id="26" name="Группа 9"/>
            <p:cNvGrpSpPr/>
            <p:nvPr/>
          </p:nvGrpSpPr>
          <p:grpSpPr>
            <a:xfrm>
              <a:off x="4286248" y="4357694"/>
              <a:ext cx="142876" cy="571504"/>
              <a:chOff x="2786050" y="3929066"/>
              <a:chExt cx="142876" cy="571504"/>
            </a:xfrm>
          </p:grpSpPr>
          <p:sp>
            <p:nvSpPr>
              <p:cNvPr id="42" name="Кольцо 4"/>
              <p:cNvSpPr/>
              <p:nvPr/>
            </p:nvSpPr>
            <p:spPr>
              <a:xfrm>
                <a:off x="2786050" y="4143380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Кольцо 5"/>
              <p:cNvSpPr/>
              <p:nvPr/>
            </p:nvSpPr>
            <p:spPr>
              <a:xfrm>
                <a:off x="2786050" y="3929066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48" name="Группа 8"/>
            <p:cNvGrpSpPr/>
            <p:nvPr/>
          </p:nvGrpSpPr>
          <p:grpSpPr>
            <a:xfrm>
              <a:off x="4286248" y="3929066"/>
              <a:ext cx="142876" cy="1643074"/>
              <a:chOff x="2786050" y="3500438"/>
              <a:chExt cx="142876" cy="1643074"/>
            </a:xfrm>
          </p:grpSpPr>
          <p:sp>
            <p:nvSpPr>
              <p:cNvPr id="37" name="Кольцо 36"/>
              <p:cNvSpPr/>
              <p:nvPr/>
            </p:nvSpPr>
            <p:spPr>
              <a:xfrm>
                <a:off x="2786050" y="478632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Кольцо 2"/>
              <p:cNvSpPr/>
              <p:nvPr/>
            </p:nvSpPr>
            <p:spPr>
              <a:xfrm>
                <a:off x="2786050" y="457200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Кольцо 3"/>
              <p:cNvSpPr/>
              <p:nvPr/>
            </p:nvSpPr>
            <p:spPr>
              <a:xfrm>
                <a:off x="2786050" y="4357694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Кольцо 39"/>
              <p:cNvSpPr/>
              <p:nvPr/>
            </p:nvSpPr>
            <p:spPr>
              <a:xfrm>
                <a:off x="2786050" y="371475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Кольцо 40"/>
              <p:cNvSpPr/>
              <p:nvPr/>
            </p:nvSpPr>
            <p:spPr>
              <a:xfrm>
                <a:off x="2786050" y="350043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49" name="Группа 43"/>
          <p:cNvGrpSpPr/>
          <p:nvPr/>
        </p:nvGrpSpPr>
        <p:grpSpPr>
          <a:xfrm rot="1632557">
            <a:off x="4444758" y="5875515"/>
            <a:ext cx="70716" cy="1022914"/>
            <a:chOff x="4286248" y="3929066"/>
            <a:chExt cx="142876" cy="1643074"/>
          </a:xfrm>
        </p:grpSpPr>
        <p:grpSp>
          <p:nvGrpSpPr>
            <p:cNvPr id="2050" name="Группа 9"/>
            <p:cNvGrpSpPr/>
            <p:nvPr/>
          </p:nvGrpSpPr>
          <p:grpSpPr>
            <a:xfrm>
              <a:off x="4286248" y="4357694"/>
              <a:ext cx="142876" cy="571504"/>
              <a:chOff x="2786050" y="3929066"/>
              <a:chExt cx="142876" cy="571504"/>
            </a:xfrm>
          </p:grpSpPr>
          <p:sp>
            <p:nvSpPr>
              <p:cNvPr id="52" name="Кольцо 4"/>
              <p:cNvSpPr/>
              <p:nvPr/>
            </p:nvSpPr>
            <p:spPr>
              <a:xfrm>
                <a:off x="2786050" y="4143380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Кольцо 5"/>
              <p:cNvSpPr/>
              <p:nvPr/>
            </p:nvSpPr>
            <p:spPr>
              <a:xfrm>
                <a:off x="2786050" y="3929066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2" name="Группа 8"/>
            <p:cNvGrpSpPr/>
            <p:nvPr/>
          </p:nvGrpSpPr>
          <p:grpSpPr>
            <a:xfrm>
              <a:off x="4286248" y="3929066"/>
              <a:ext cx="142876" cy="1643074"/>
              <a:chOff x="2786050" y="3500438"/>
              <a:chExt cx="142876" cy="1643074"/>
            </a:xfrm>
          </p:grpSpPr>
          <p:sp>
            <p:nvSpPr>
              <p:cNvPr id="47" name="Кольцо 46"/>
              <p:cNvSpPr/>
              <p:nvPr/>
            </p:nvSpPr>
            <p:spPr>
              <a:xfrm>
                <a:off x="2786050" y="478632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Кольцо 2"/>
              <p:cNvSpPr/>
              <p:nvPr/>
            </p:nvSpPr>
            <p:spPr>
              <a:xfrm>
                <a:off x="2786050" y="457200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Кольцо 3"/>
              <p:cNvSpPr/>
              <p:nvPr/>
            </p:nvSpPr>
            <p:spPr>
              <a:xfrm>
                <a:off x="2786050" y="4357694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Кольцо 49"/>
              <p:cNvSpPr/>
              <p:nvPr/>
            </p:nvSpPr>
            <p:spPr>
              <a:xfrm>
                <a:off x="2786050" y="371475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Кольцо 50"/>
              <p:cNvSpPr/>
              <p:nvPr/>
            </p:nvSpPr>
            <p:spPr>
              <a:xfrm>
                <a:off x="2786050" y="350043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53" name="Группа 53"/>
          <p:cNvGrpSpPr/>
          <p:nvPr/>
        </p:nvGrpSpPr>
        <p:grpSpPr>
          <a:xfrm rot="1632557" flipH="1">
            <a:off x="5696520" y="5824340"/>
            <a:ext cx="87480" cy="1055579"/>
            <a:chOff x="4286248" y="3929066"/>
            <a:chExt cx="142876" cy="1643074"/>
          </a:xfrm>
        </p:grpSpPr>
        <p:grpSp>
          <p:nvGrpSpPr>
            <p:cNvPr id="2054" name="Группа 9"/>
            <p:cNvGrpSpPr/>
            <p:nvPr/>
          </p:nvGrpSpPr>
          <p:grpSpPr>
            <a:xfrm>
              <a:off x="4286248" y="4357694"/>
              <a:ext cx="142876" cy="571504"/>
              <a:chOff x="2786050" y="3929066"/>
              <a:chExt cx="142876" cy="571504"/>
            </a:xfrm>
          </p:grpSpPr>
          <p:sp>
            <p:nvSpPr>
              <p:cNvPr id="62" name="Кольцо 4"/>
              <p:cNvSpPr/>
              <p:nvPr/>
            </p:nvSpPr>
            <p:spPr>
              <a:xfrm>
                <a:off x="2786050" y="4143380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Кольцо 5"/>
              <p:cNvSpPr/>
              <p:nvPr/>
            </p:nvSpPr>
            <p:spPr>
              <a:xfrm>
                <a:off x="2786050" y="3929066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5" name="Группа 8"/>
            <p:cNvGrpSpPr/>
            <p:nvPr/>
          </p:nvGrpSpPr>
          <p:grpSpPr>
            <a:xfrm>
              <a:off x="4286248" y="3929066"/>
              <a:ext cx="142876" cy="1643074"/>
              <a:chOff x="2786050" y="3500438"/>
              <a:chExt cx="142876" cy="1643074"/>
            </a:xfrm>
          </p:grpSpPr>
          <p:sp>
            <p:nvSpPr>
              <p:cNvPr id="57" name="Кольцо 56"/>
              <p:cNvSpPr/>
              <p:nvPr/>
            </p:nvSpPr>
            <p:spPr>
              <a:xfrm>
                <a:off x="2786050" y="478632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Кольцо 2"/>
              <p:cNvSpPr/>
              <p:nvPr/>
            </p:nvSpPr>
            <p:spPr>
              <a:xfrm>
                <a:off x="2786050" y="457200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Кольцо 3"/>
              <p:cNvSpPr/>
              <p:nvPr/>
            </p:nvSpPr>
            <p:spPr>
              <a:xfrm>
                <a:off x="2786050" y="4357694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Кольцо 59"/>
              <p:cNvSpPr/>
              <p:nvPr/>
            </p:nvSpPr>
            <p:spPr>
              <a:xfrm>
                <a:off x="2786050" y="371475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Кольцо 60"/>
              <p:cNvSpPr/>
              <p:nvPr/>
            </p:nvSpPr>
            <p:spPr>
              <a:xfrm>
                <a:off x="2786050" y="350043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56" name="Группа 64"/>
          <p:cNvGrpSpPr/>
          <p:nvPr/>
        </p:nvGrpSpPr>
        <p:grpSpPr>
          <a:xfrm rot="1632557">
            <a:off x="8022509" y="5848086"/>
            <a:ext cx="99906" cy="1055577"/>
            <a:chOff x="4286248" y="3929066"/>
            <a:chExt cx="142876" cy="1643074"/>
          </a:xfrm>
        </p:grpSpPr>
        <p:grpSp>
          <p:nvGrpSpPr>
            <p:cNvPr id="2057" name="Группа 9"/>
            <p:cNvGrpSpPr/>
            <p:nvPr/>
          </p:nvGrpSpPr>
          <p:grpSpPr>
            <a:xfrm>
              <a:off x="4286248" y="4357694"/>
              <a:ext cx="142876" cy="571504"/>
              <a:chOff x="2786050" y="3929066"/>
              <a:chExt cx="142876" cy="571504"/>
            </a:xfrm>
          </p:grpSpPr>
          <p:sp>
            <p:nvSpPr>
              <p:cNvPr id="73" name="Кольцо 4"/>
              <p:cNvSpPr/>
              <p:nvPr/>
            </p:nvSpPr>
            <p:spPr>
              <a:xfrm>
                <a:off x="2786050" y="4143380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Кольцо 5"/>
              <p:cNvSpPr/>
              <p:nvPr/>
            </p:nvSpPr>
            <p:spPr>
              <a:xfrm>
                <a:off x="2786050" y="3929066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8" name="Группа 8"/>
            <p:cNvGrpSpPr/>
            <p:nvPr/>
          </p:nvGrpSpPr>
          <p:grpSpPr>
            <a:xfrm>
              <a:off x="4286248" y="3929066"/>
              <a:ext cx="142876" cy="1643074"/>
              <a:chOff x="2786050" y="3500438"/>
              <a:chExt cx="142876" cy="1643074"/>
            </a:xfrm>
          </p:grpSpPr>
          <p:sp>
            <p:nvSpPr>
              <p:cNvPr id="68" name="Кольцо 67"/>
              <p:cNvSpPr/>
              <p:nvPr/>
            </p:nvSpPr>
            <p:spPr>
              <a:xfrm>
                <a:off x="2786050" y="478632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Кольцо 2"/>
              <p:cNvSpPr/>
              <p:nvPr/>
            </p:nvSpPr>
            <p:spPr>
              <a:xfrm>
                <a:off x="2786050" y="457200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Кольцо 3"/>
              <p:cNvSpPr/>
              <p:nvPr/>
            </p:nvSpPr>
            <p:spPr>
              <a:xfrm>
                <a:off x="2786050" y="4357694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Кольцо 70"/>
              <p:cNvSpPr/>
              <p:nvPr/>
            </p:nvSpPr>
            <p:spPr>
              <a:xfrm>
                <a:off x="2786050" y="371475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Кольцо 71"/>
              <p:cNvSpPr/>
              <p:nvPr/>
            </p:nvSpPr>
            <p:spPr>
              <a:xfrm>
                <a:off x="2786050" y="350043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59" name="Группа 74"/>
          <p:cNvGrpSpPr/>
          <p:nvPr/>
        </p:nvGrpSpPr>
        <p:grpSpPr>
          <a:xfrm rot="1632557">
            <a:off x="6807766" y="5849319"/>
            <a:ext cx="105292" cy="1055579"/>
            <a:chOff x="4286248" y="3929066"/>
            <a:chExt cx="142876" cy="1643074"/>
          </a:xfrm>
        </p:grpSpPr>
        <p:grpSp>
          <p:nvGrpSpPr>
            <p:cNvPr id="2060" name="Группа 9"/>
            <p:cNvGrpSpPr/>
            <p:nvPr/>
          </p:nvGrpSpPr>
          <p:grpSpPr>
            <a:xfrm>
              <a:off x="4286248" y="4357694"/>
              <a:ext cx="142876" cy="571504"/>
              <a:chOff x="2786050" y="3929066"/>
              <a:chExt cx="142876" cy="571504"/>
            </a:xfrm>
          </p:grpSpPr>
          <p:sp>
            <p:nvSpPr>
              <p:cNvPr id="83" name="Кольцо 4"/>
              <p:cNvSpPr/>
              <p:nvPr/>
            </p:nvSpPr>
            <p:spPr>
              <a:xfrm>
                <a:off x="2786050" y="4143380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Кольцо 5"/>
              <p:cNvSpPr/>
              <p:nvPr/>
            </p:nvSpPr>
            <p:spPr>
              <a:xfrm>
                <a:off x="2786050" y="3929066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1" name="Группа 8"/>
            <p:cNvGrpSpPr/>
            <p:nvPr/>
          </p:nvGrpSpPr>
          <p:grpSpPr>
            <a:xfrm>
              <a:off x="4286248" y="3929066"/>
              <a:ext cx="142876" cy="1643074"/>
              <a:chOff x="2786050" y="3500438"/>
              <a:chExt cx="142876" cy="1643074"/>
            </a:xfrm>
          </p:grpSpPr>
          <p:sp>
            <p:nvSpPr>
              <p:cNvPr id="78" name="Кольцо 77"/>
              <p:cNvSpPr/>
              <p:nvPr/>
            </p:nvSpPr>
            <p:spPr>
              <a:xfrm>
                <a:off x="2786050" y="478632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Кольцо 2"/>
              <p:cNvSpPr/>
              <p:nvPr/>
            </p:nvSpPr>
            <p:spPr>
              <a:xfrm>
                <a:off x="2786050" y="457200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Кольцо 3"/>
              <p:cNvSpPr/>
              <p:nvPr/>
            </p:nvSpPr>
            <p:spPr>
              <a:xfrm>
                <a:off x="2786050" y="4357694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Кольцо 80"/>
              <p:cNvSpPr/>
              <p:nvPr/>
            </p:nvSpPr>
            <p:spPr>
              <a:xfrm>
                <a:off x="2786050" y="3714752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Кольцо 81"/>
              <p:cNvSpPr/>
              <p:nvPr/>
            </p:nvSpPr>
            <p:spPr>
              <a:xfrm>
                <a:off x="2786050" y="3500438"/>
                <a:ext cx="142876" cy="357190"/>
              </a:xfrm>
              <a:prstGeom prst="donut">
                <a:avLst>
                  <a:gd name="adj" fmla="val 387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62" name="Группа 92"/>
          <p:cNvGrpSpPr/>
          <p:nvPr/>
        </p:nvGrpSpPr>
        <p:grpSpPr>
          <a:xfrm>
            <a:off x="0" y="5214950"/>
            <a:ext cx="859691" cy="954107"/>
            <a:chOff x="-194124" y="5214950"/>
            <a:chExt cx="859691" cy="954107"/>
          </a:xfrm>
        </p:grpSpPr>
        <p:sp>
          <p:nvSpPr>
            <p:cNvPr id="85" name="TextBox 84"/>
            <p:cNvSpPr txBox="1"/>
            <p:nvPr/>
          </p:nvSpPr>
          <p:spPr>
            <a:xfrm>
              <a:off x="0" y="5214950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23</a:t>
              </a:r>
            </a:p>
            <a:p>
              <a:r>
                <a:rPr lang="ru-RU" sz="2800" b="1" u="sng" dirty="0" smtClean="0">
                  <a:latin typeface="Arial Black" pitchFamily="34" charset="0"/>
                </a:rPr>
                <a:t>41</a:t>
              </a:r>
              <a:endParaRPr lang="ru-RU" sz="2800" b="1" u="sng" dirty="0">
                <a:latin typeface="Arial Black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194124" y="5500702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Arial Black" pitchFamily="34" charset="0"/>
                </a:rPr>
                <a:t>+</a:t>
              </a:r>
              <a:endParaRPr lang="ru-RU" sz="2400" b="1" dirty="0">
                <a:latin typeface="Arial Black" pitchFamily="34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2285984" y="5500702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+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072330" y="5500702"/>
            <a:ext cx="38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+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929322" y="5500702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+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85852" y="5214950"/>
            <a:ext cx="665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56</a:t>
            </a:r>
          </a:p>
          <a:p>
            <a:r>
              <a:rPr lang="ru-RU" sz="2800" b="1" u="sng" dirty="0" smtClean="0">
                <a:latin typeface="Arial Black" pitchFamily="34" charset="0"/>
              </a:rPr>
              <a:t>13</a:t>
            </a:r>
            <a:endParaRPr lang="ru-RU" sz="2800" b="1" u="sng" dirty="0">
              <a:latin typeface="Arial Black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14546" y="4286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8215338" y="5429264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-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71868" y="5429264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-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86314" y="5357826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-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42976" y="5429264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-</a:t>
            </a:r>
            <a:endParaRPr lang="ru-RU" sz="2800" b="1" dirty="0">
              <a:latin typeface="Arial Black" pitchFamily="34" charset="0"/>
            </a:endParaRPr>
          </a:p>
        </p:txBody>
      </p:sp>
      <p:grpSp>
        <p:nvGrpSpPr>
          <p:cNvPr id="2063" name="Группа 99"/>
          <p:cNvGrpSpPr/>
          <p:nvPr/>
        </p:nvGrpSpPr>
        <p:grpSpPr>
          <a:xfrm>
            <a:off x="0" y="2214554"/>
            <a:ext cx="1071570" cy="1071570"/>
            <a:chOff x="-142908" y="2214554"/>
            <a:chExt cx="1071570" cy="1071570"/>
          </a:xfrm>
        </p:grpSpPr>
        <p:pic>
          <p:nvPicPr>
            <p:cNvPr id="8" name="Рисунок 7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42908" y="2214554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" name="TextBox 98"/>
            <p:cNvSpPr txBox="1"/>
            <p:nvPr/>
          </p:nvSpPr>
          <p:spPr>
            <a:xfrm>
              <a:off x="0" y="2643182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43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428860" y="5214950"/>
            <a:ext cx="665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b="1" dirty="0" smtClean="0">
                <a:latin typeface="Arial Black" pitchFamily="34" charset="0"/>
              </a:rPr>
              <a:t>45</a:t>
            </a:r>
          </a:p>
          <a:p>
            <a:r>
              <a:rPr lang="ru-RU" sz="2800" b="1" u="sng" dirty="0" smtClean="0">
                <a:latin typeface="Arial Black" pitchFamily="34" charset="0"/>
              </a:rPr>
              <a:t>34</a:t>
            </a:r>
            <a:endParaRPr lang="ru-RU" sz="2800" b="1" u="sng" dirty="0">
              <a:latin typeface="Arial Black" pitchFamily="34" charset="0"/>
            </a:endParaRPr>
          </a:p>
        </p:txBody>
      </p:sp>
      <p:grpSp>
        <p:nvGrpSpPr>
          <p:cNvPr id="2064" name="Группа 102"/>
          <p:cNvGrpSpPr/>
          <p:nvPr/>
        </p:nvGrpSpPr>
        <p:grpSpPr>
          <a:xfrm>
            <a:off x="5072066" y="2500306"/>
            <a:ext cx="1000132" cy="1071570"/>
            <a:chOff x="5286380" y="2428868"/>
            <a:chExt cx="1000132" cy="1071570"/>
          </a:xfrm>
        </p:grpSpPr>
        <p:pic>
          <p:nvPicPr>
            <p:cNvPr id="6" name="Рисунок 5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0" y="2428868"/>
              <a:ext cx="100013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" name="TextBox 101"/>
            <p:cNvSpPr txBox="1"/>
            <p:nvPr/>
          </p:nvSpPr>
          <p:spPr>
            <a:xfrm>
              <a:off x="5429256" y="2857496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79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4929190" y="5214950"/>
            <a:ext cx="665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58</a:t>
            </a:r>
          </a:p>
          <a:p>
            <a:r>
              <a:rPr lang="ru-RU" sz="2800" b="1" u="sng" dirty="0" smtClean="0">
                <a:latin typeface="Arial Black" pitchFamily="34" charset="0"/>
              </a:rPr>
              <a:t>11</a:t>
            </a:r>
            <a:endParaRPr lang="ru-RU" sz="2800" b="1" u="sng" dirty="0">
              <a:latin typeface="Arial Black" pitchFamily="34" charset="0"/>
            </a:endParaRPr>
          </a:p>
        </p:txBody>
      </p:sp>
      <p:grpSp>
        <p:nvGrpSpPr>
          <p:cNvPr id="2065" name="Группа 105"/>
          <p:cNvGrpSpPr/>
          <p:nvPr/>
        </p:nvGrpSpPr>
        <p:grpSpPr>
          <a:xfrm>
            <a:off x="785786" y="2714620"/>
            <a:ext cx="1071570" cy="1038225"/>
            <a:chOff x="571472" y="3071810"/>
            <a:chExt cx="1071570" cy="1038225"/>
          </a:xfrm>
        </p:grpSpPr>
        <p:pic>
          <p:nvPicPr>
            <p:cNvPr id="13" name="Рисунок 12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3071810"/>
              <a:ext cx="107157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5" name="TextBox 104"/>
            <p:cNvSpPr txBox="1"/>
            <p:nvPr/>
          </p:nvSpPr>
          <p:spPr>
            <a:xfrm>
              <a:off x="785786" y="3571876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47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3643306" y="5214950"/>
            <a:ext cx="665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98</a:t>
            </a:r>
          </a:p>
          <a:p>
            <a:r>
              <a:rPr lang="ru-RU" sz="2800" b="1" u="sng" dirty="0" smtClean="0">
                <a:latin typeface="Arial Black" pitchFamily="34" charset="0"/>
              </a:rPr>
              <a:t>42</a:t>
            </a:r>
            <a:endParaRPr lang="ru-RU" sz="2800" b="1" u="sng" dirty="0">
              <a:latin typeface="Arial Black" pitchFamily="34" charset="0"/>
            </a:endParaRPr>
          </a:p>
        </p:txBody>
      </p:sp>
      <p:grpSp>
        <p:nvGrpSpPr>
          <p:cNvPr id="2066" name="Группа 147"/>
          <p:cNvGrpSpPr/>
          <p:nvPr/>
        </p:nvGrpSpPr>
        <p:grpSpPr>
          <a:xfrm>
            <a:off x="4429124" y="1785926"/>
            <a:ext cx="1071570" cy="1000132"/>
            <a:chOff x="4429124" y="1785926"/>
            <a:chExt cx="1071570" cy="1000132"/>
          </a:xfrm>
        </p:grpSpPr>
        <p:pic>
          <p:nvPicPr>
            <p:cNvPr id="11" name="Рисунок 10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1785926"/>
              <a:ext cx="107157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8" name="TextBox 107"/>
            <p:cNvSpPr txBox="1"/>
            <p:nvPr/>
          </p:nvSpPr>
          <p:spPr>
            <a:xfrm>
              <a:off x="4643438" y="2214554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56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6072198" y="5214950"/>
            <a:ext cx="665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37</a:t>
            </a:r>
          </a:p>
          <a:p>
            <a:r>
              <a:rPr lang="ru-RU" sz="2800" b="1" u="sng" dirty="0" smtClean="0">
                <a:latin typeface="Arial Black" pitchFamily="34" charset="0"/>
              </a:rPr>
              <a:t>40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715140" y="38576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latin typeface="Arial Black" pitchFamily="34" charset="0"/>
            </a:endParaRPr>
          </a:p>
        </p:txBody>
      </p:sp>
      <p:grpSp>
        <p:nvGrpSpPr>
          <p:cNvPr id="2067" name="Группа 120"/>
          <p:cNvGrpSpPr/>
          <p:nvPr/>
        </p:nvGrpSpPr>
        <p:grpSpPr>
          <a:xfrm>
            <a:off x="2571736" y="2428868"/>
            <a:ext cx="1071570" cy="1071570"/>
            <a:chOff x="2571736" y="2428868"/>
            <a:chExt cx="1071570" cy="1071570"/>
          </a:xfrm>
        </p:grpSpPr>
        <p:pic>
          <p:nvPicPr>
            <p:cNvPr id="7" name="Рисунок 6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2428868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1" name="TextBox 110"/>
            <p:cNvSpPr txBox="1"/>
            <p:nvPr/>
          </p:nvSpPr>
          <p:spPr>
            <a:xfrm>
              <a:off x="2786050" y="2857496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77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7215206" y="5214950"/>
            <a:ext cx="665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39</a:t>
            </a:r>
          </a:p>
          <a:p>
            <a:r>
              <a:rPr lang="ru-RU" sz="2800" b="1" u="sng" dirty="0" smtClean="0">
                <a:latin typeface="Arial Black" pitchFamily="34" charset="0"/>
              </a:rPr>
              <a:t>21</a:t>
            </a:r>
            <a:endParaRPr lang="ru-RU" sz="2800" b="1" u="sng" dirty="0">
              <a:latin typeface="Arial Black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0" y="492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068" name="Группа 151"/>
          <p:cNvGrpSpPr/>
          <p:nvPr/>
        </p:nvGrpSpPr>
        <p:grpSpPr>
          <a:xfrm>
            <a:off x="1428728" y="2214554"/>
            <a:ext cx="1143008" cy="1000132"/>
            <a:chOff x="1428728" y="2214554"/>
            <a:chExt cx="1143008" cy="1000132"/>
          </a:xfrm>
        </p:grpSpPr>
        <p:pic>
          <p:nvPicPr>
            <p:cNvPr id="9" name="Рисунок 8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2214554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" name="TextBox 113"/>
            <p:cNvSpPr txBox="1"/>
            <p:nvPr/>
          </p:nvSpPr>
          <p:spPr>
            <a:xfrm>
              <a:off x="1643042" y="2643182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60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8286776" y="5214950"/>
            <a:ext cx="66556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65</a:t>
            </a:r>
          </a:p>
          <a:p>
            <a:r>
              <a:rPr lang="ru-RU" sz="2800" b="1" u="sng" dirty="0" smtClean="0">
                <a:latin typeface="Arial Black" pitchFamily="34" charset="0"/>
              </a:rPr>
              <a:t>11</a:t>
            </a:r>
          </a:p>
          <a:p>
            <a:endParaRPr lang="ru-RU" sz="3600" dirty="0"/>
          </a:p>
        </p:txBody>
      </p:sp>
      <p:grpSp>
        <p:nvGrpSpPr>
          <p:cNvPr id="2069" name="Группа 117"/>
          <p:cNvGrpSpPr/>
          <p:nvPr/>
        </p:nvGrpSpPr>
        <p:grpSpPr>
          <a:xfrm>
            <a:off x="3714744" y="2571744"/>
            <a:ext cx="1000132" cy="1071570"/>
            <a:chOff x="3714744" y="2571744"/>
            <a:chExt cx="1000132" cy="1071570"/>
          </a:xfrm>
        </p:grpSpPr>
        <p:pic>
          <p:nvPicPr>
            <p:cNvPr id="10" name="Рисунок 9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4744" y="2571744"/>
              <a:ext cx="100013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6" name="TextBox 115"/>
            <p:cNvSpPr txBox="1"/>
            <p:nvPr/>
          </p:nvSpPr>
          <p:spPr>
            <a:xfrm>
              <a:off x="3857620" y="3000372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54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070" name="Группа 119"/>
          <p:cNvGrpSpPr/>
          <p:nvPr/>
        </p:nvGrpSpPr>
        <p:grpSpPr>
          <a:xfrm>
            <a:off x="5857884" y="1857364"/>
            <a:ext cx="1143008" cy="928694"/>
            <a:chOff x="5857884" y="1857364"/>
            <a:chExt cx="1143008" cy="928694"/>
          </a:xfrm>
        </p:grpSpPr>
        <p:pic>
          <p:nvPicPr>
            <p:cNvPr id="117" name="Рисунок 116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884" y="1857364"/>
              <a:ext cx="1143008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9" name="TextBox 118"/>
            <p:cNvSpPr txBox="1"/>
            <p:nvPr/>
          </p:nvSpPr>
          <p:spPr>
            <a:xfrm>
              <a:off x="6072198" y="2214554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53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071" name="Группа 123"/>
          <p:cNvGrpSpPr/>
          <p:nvPr/>
        </p:nvGrpSpPr>
        <p:grpSpPr>
          <a:xfrm>
            <a:off x="1785918" y="3071810"/>
            <a:ext cx="1143008" cy="928694"/>
            <a:chOff x="1785918" y="3071810"/>
            <a:chExt cx="1143008" cy="928694"/>
          </a:xfrm>
        </p:grpSpPr>
        <p:pic>
          <p:nvPicPr>
            <p:cNvPr id="122" name="Рисунок 121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85918" y="3071810"/>
              <a:ext cx="1143008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" name="TextBox 122"/>
            <p:cNvSpPr txBox="1"/>
            <p:nvPr/>
          </p:nvSpPr>
          <p:spPr>
            <a:xfrm>
              <a:off x="2000232" y="3429000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78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072" name="Группа 126"/>
          <p:cNvGrpSpPr/>
          <p:nvPr/>
        </p:nvGrpSpPr>
        <p:grpSpPr>
          <a:xfrm>
            <a:off x="0" y="2214554"/>
            <a:ext cx="1071570" cy="1071570"/>
            <a:chOff x="-142908" y="2214554"/>
            <a:chExt cx="1071570" cy="1071570"/>
          </a:xfrm>
        </p:grpSpPr>
        <p:pic>
          <p:nvPicPr>
            <p:cNvPr id="128" name="Рисунок 127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42908" y="2214554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9" name="TextBox 128"/>
            <p:cNvSpPr txBox="1"/>
            <p:nvPr/>
          </p:nvSpPr>
          <p:spPr>
            <a:xfrm>
              <a:off x="0" y="2643182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43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073" name="Группа 129"/>
          <p:cNvGrpSpPr/>
          <p:nvPr/>
        </p:nvGrpSpPr>
        <p:grpSpPr>
          <a:xfrm>
            <a:off x="5072066" y="2500306"/>
            <a:ext cx="1000132" cy="1071570"/>
            <a:chOff x="5286380" y="2428868"/>
            <a:chExt cx="1000132" cy="1071570"/>
          </a:xfrm>
        </p:grpSpPr>
        <p:pic>
          <p:nvPicPr>
            <p:cNvPr id="131" name="Рисунок 130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0" y="2428868"/>
              <a:ext cx="100013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2" name="TextBox 131"/>
            <p:cNvSpPr txBox="1"/>
            <p:nvPr/>
          </p:nvSpPr>
          <p:spPr>
            <a:xfrm>
              <a:off x="5429256" y="2857496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79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074" name="Группа 132"/>
          <p:cNvGrpSpPr/>
          <p:nvPr/>
        </p:nvGrpSpPr>
        <p:grpSpPr>
          <a:xfrm>
            <a:off x="785786" y="2714620"/>
            <a:ext cx="1071570" cy="1038225"/>
            <a:chOff x="571472" y="3071810"/>
            <a:chExt cx="1071570" cy="1038225"/>
          </a:xfrm>
        </p:grpSpPr>
        <p:pic>
          <p:nvPicPr>
            <p:cNvPr id="134" name="Рисунок 133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3071810"/>
              <a:ext cx="107157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5" name="TextBox 134"/>
            <p:cNvSpPr txBox="1"/>
            <p:nvPr/>
          </p:nvSpPr>
          <p:spPr>
            <a:xfrm>
              <a:off x="785786" y="3571876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47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075" name="Группа 135"/>
          <p:cNvGrpSpPr/>
          <p:nvPr/>
        </p:nvGrpSpPr>
        <p:grpSpPr>
          <a:xfrm>
            <a:off x="2571736" y="2428868"/>
            <a:ext cx="1071570" cy="1071570"/>
            <a:chOff x="2571736" y="2428868"/>
            <a:chExt cx="1071570" cy="1071570"/>
          </a:xfrm>
        </p:grpSpPr>
        <p:pic>
          <p:nvPicPr>
            <p:cNvPr id="137" name="Рисунок 136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2428868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8" name="TextBox 137"/>
            <p:cNvSpPr txBox="1"/>
            <p:nvPr/>
          </p:nvSpPr>
          <p:spPr>
            <a:xfrm>
              <a:off x="2786050" y="2857496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77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076" name="Группа 138"/>
          <p:cNvGrpSpPr/>
          <p:nvPr/>
        </p:nvGrpSpPr>
        <p:grpSpPr>
          <a:xfrm>
            <a:off x="3714744" y="2571744"/>
            <a:ext cx="1000132" cy="1071570"/>
            <a:chOff x="3714744" y="2571744"/>
            <a:chExt cx="1000132" cy="1071570"/>
          </a:xfrm>
        </p:grpSpPr>
        <p:pic>
          <p:nvPicPr>
            <p:cNvPr id="140" name="Рисунок 139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4744" y="2571744"/>
              <a:ext cx="100013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1" name="TextBox 140"/>
            <p:cNvSpPr txBox="1"/>
            <p:nvPr/>
          </p:nvSpPr>
          <p:spPr>
            <a:xfrm>
              <a:off x="3857620" y="3000372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54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077" name="Группа 141"/>
          <p:cNvGrpSpPr/>
          <p:nvPr/>
        </p:nvGrpSpPr>
        <p:grpSpPr>
          <a:xfrm>
            <a:off x="5857884" y="1857364"/>
            <a:ext cx="1143008" cy="928694"/>
            <a:chOff x="5857884" y="1857364"/>
            <a:chExt cx="1143008" cy="928694"/>
          </a:xfrm>
        </p:grpSpPr>
        <p:pic>
          <p:nvPicPr>
            <p:cNvPr id="143" name="Рисунок 142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884" y="1857364"/>
              <a:ext cx="1143008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4" name="TextBox 143"/>
            <p:cNvSpPr txBox="1"/>
            <p:nvPr/>
          </p:nvSpPr>
          <p:spPr>
            <a:xfrm>
              <a:off x="6072198" y="2214554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53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078" name="Группа 144"/>
          <p:cNvGrpSpPr/>
          <p:nvPr/>
        </p:nvGrpSpPr>
        <p:grpSpPr>
          <a:xfrm>
            <a:off x="1785918" y="3071810"/>
            <a:ext cx="1143008" cy="928694"/>
            <a:chOff x="1785918" y="3071810"/>
            <a:chExt cx="1143008" cy="928694"/>
          </a:xfrm>
        </p:grpSpPr>
        <p:pic>
          <p:nvPicPr>
            <p:cNvPr id="146" name="Рисунок 145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85918" y="3071810"/>
              <a:ext cx="1143008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7" name="TextBox 146"/>
            <p:cNvSpPr txBox="1"/>
            <p:nvPr/>
          </p:nvSpPr>
          <p:spPr>
            <a:xfrm>
              <a:off x="2000232" y="3429000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78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079" name="Группа 148"/>
          <p:cNvGrpSpPr/>
          <p:nvPr/>
        </p:nvGrpSpPr>
        <p:grpSpPr>
          <a:xfrm>
            <a:off x="4429124" y="1785926"/>
            <a:ext cx="1071570" cy="1000132"/>
            <a:chOff x="4429124" y="1785926"/>
            <a:chExt cx="1071570" cy="1000132"/>
          </a:xfrm>
        </p:grpSpPr>
        <p:pic>
          <p:nvPicPr>
            <p:cNvPr id="150" name="Рисунок 149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1785926"/>
              <a:ext cx="107157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1" name="TextBox 150"/>
            <p:cNvSpPr txBox="1"/>
            <p:nvPr/>
          </p:nvSpPr>
          <p:spPr>
            <a:xfrm>
              <a:off x="4643438" y="2214554"/>
              <a:ext cx="66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56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34" name="Группа 152"/>
          <p:cNvGrpSpPr/>
          <p:nvPr/>
        </p:nvGrpSpPr>
        <p:grpSpPr>
          <a:xfrm>
            <a:off x="1428728" y="2214554"/>
            <a:ext cx="1143008" cy="1000132"/>
            <a:chOff x="1428728" y="2214554"/>
            <a:chExt cx="1143008" cy="1000132"/>
          </a:xfrm>
        </p:grpSpPr>
        <p:pic>
          <p:nvPicPr>
            <p:cNvPr id="154" name="Рисунок 153" descr="{06BEDB43-03EA-4DD4-A14E-ECE26EE9F25F}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2214554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5" name="TextBox 154"/>
            <p:cNvSpPr txBox="1"/>
            <p:nvPr/>
          </p:nvSpPr>
          <p:spPr>
            <a:xfrm>
              <a:off x="1643042" y="2643182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60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7687E-6 L -0.37465 0.59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2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3469E-6 L 0.11805 0.5245 " pathEditMode="relative" ptsTypes="AA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16374E-6 L -0.31407 0.487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7687E-6 L -0.11371 0.59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2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55042E-7 L 0.42517 0.4512 " pathEditMode="relative" ptsTypes="AA">
                                      <p:cBhvr>
                                        <p:cTn id="36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6679E-6 L 0.36493 0.497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4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83996E-6 L 0.60417 0.534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2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94265E-7 L 0.48784 0.487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9"/>
          <p:cNvGrpSpPr/>
          <p:nvPr/>
        </p:nvGrpSpPr>
        <p:grpSpPr>
          <a:xfrm>
            <a:off x="0" y="-857280"/>
            <a:ext cx="9144000" cy="7000900"/>
            <a:chOff x="0" y="0"/>
            <a:chExt cx="9144000" cy="7000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>
              <a:lum bright="30000" contrast="22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700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" name="Прямоугольник 51"/>
            <p:cNvSpPr/>
            <p:nvPr/>
          </p:nvSpPr>
          <p:spPr>
            <a:xfrm>
              <a:off x="3500430" y="1714488"/>
              <a:ext cx="3481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000" b="1" dirty="0">
                <a:latin typeface="Arial Black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14810" y="1857388"/>
              <a:ext cx="5715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>
                <a:latin typeface="Arial Black" pitchFamily="34" charset="0"/>
              </a:endParaRPr>
            </a:p>
          </p:txBody>
        </p:sp>
      </p:grpSp>
      <p:grpSp>
        <p:nvGrpSpPr>
          <p:cNvPr id="3" name="Группа 43"/>
          <p:cNvGrpSpPr/>
          <p:nvPr/>
        </p:nvGrpSpPr>
        <p:grpSpPr>
          <a:xfrm>
            <a:off x="0" y="-357214"/>
            <a:ext cx="9144000" cy="7215214"/>
            <a:chOff x="0" y="0"/>
            <a:chExt cx="9144000" cy="7000900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>
              <a:lum bright="30000" contrast="22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700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Прямоугольник 30"/>
            <p:cNvSpPr/>
            <p:nvPr/>
          </p:nvSpPr>
          <p:spPr>
            <a:xfrm>
              <a:off x="3500430" y="1714488"/>
              <a:ext cx="3481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000" b="1" dirty="0">
                <a:latin typeface="Arial Black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14810" y="1857388"/>
              <a:ext cx="5715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>
                <a:latin typeface="Arial Black" pitchFamily="34" charset="0"/>
              </a:endParaRPr>
            </a:p>
          </p:txBody>
        </p:sp>
      </p:grpSp>
      <p:pic>
        <p:nvPicPr>
          <p:cNvPr id="32" name="Picture 3" descr="C:\Documents and Settings\Администратор\Рабочий стол\картинки,Калёнова\TANK.WM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1779" flipH="1">
            <a:off x="5114989" y="3103618"/>
            <a:ext cx="4107481" cy="2789273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5214942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grpSp>
        <p:nvGrpSpPr>
          <p:cNvPr id="4" name="Группа 10"/>
          <p:cNvGrpSpPr/>
          <p:nvPr/>
        </p:nvGrpSpPr>
        <p:grpSpPr>
          <a:xfrm>
            <a:off x="142844" y="1214422"/>
            <a:ext cx="3000396" cy="3000372"/>
            <a:chOff x="2857488" y="1857364"/>
            <a:chExt cx="2928958" cy="2786082"/>
          </a:xfrm>
        </p:grpSpPr>
        <p:sp>
          <p:nvSpPr>
            <p:cNvPr id="6" name="Овал 5"/>
            <p:cNvSpPr/>
            <p:nvPr/>
          </p:nvSpPr>
          <p:spPr>
            <a:xfrm>
              <a:off x="2857488" y="1857364"/>
              <a:ext cx="2928958" cy="278608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7"/>
            <p:cNvGrpSpPr/>
            <p:nvPr/>
          </p:nvGrpSpPr>
          <p:grpSpPr>
            <a:xfrm>
              <a:off x="3214678" y="2214554"/>
              <a:ext cx="2245534" cy="2059397"/>
              <a:chOff x="3357554" y="1428736"/>
              <a:chExt cx="3286148" cy="3143272"/>
            </a:xfrm>
          </p:grpSpPr>
          <p:sp>
            <p:nvSpPr>
              <p:cNvPr id="8" name="Овал 3"/>
              <p:cNvSpPr/>
              <p:nvPr/>
            </p:nvSpPr>
            <p:spPr>
              <a:xfrm>
                <a:off x="3357554" y="1428736"/>
                <a:ext cx="3286148" cy="31432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857620" y="1928802"/>
                <a:ext cx="2286016" cy="21431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4429123" y="2428868"/>
                <a:ext cx="1123843" cy="114300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1285884" y="2500306"/>
            <a:ext cx="69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100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14578" y="207167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71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357190" y="178592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9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15531" y="3071810"/>
            <a:ext cx="52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59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0066" y="2928934"/>
            <a:ext cx="52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56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8694" y="2143116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90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57256" y="3714752"/>
            <a:ext cx="52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85852" y="2500306"/>
            <a:ext cx="69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100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14546" y="207167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71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357158" y="178592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9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15499" y="3071810"/>
            <a:ext cx="52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59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0034" y="2928934"/>
            <a:ext cx="52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56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7224" y="3714752"/>
            <a:ext cx="52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4929190" y="3071810"/>
            <a:ext cx="785818" cy="785818"/>
            <a:chOff x="4357686" y="2571744"/>
            <a:chExt cx="785818" cy="785818"/>
          </a:xfrm>
        </p:grpSpPr>
        <p:sp>
          <p:nvSpPr>
            <p:cNvPr id="19" name="Овал 18"/>
            <p:cNvSpPr/>
            <p:nvPr/>
          </p:nvSpPr>
          <p:spPr>
            <a:xfrm>
              <a:off x="4357686" y="2571744"/>
              <a:ext cx="785818" cy="7858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00562" y="2643182"/>
              <a:ext cx="527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Arial Black" pitchFamily="34" charset="0"/>
                </a:rPr>
                <a:t>67</a:t>
              </a:r>
            </a:p>
            <a:p>
              <a:r>
                <a:rPr lang="ru-RU" sz="2000" b="1" u="sng" dirty="0" smtClean="0">
                  <a:latin typeface="Arial Black" pitchFamily="34" charset="0"/>
                </a:rPr>
                <a:t>23</a:t>
              </a:r>
              <a:endParaRPr lang="ru-RU" sz="2000" b="1" u="sng" dirty="0">
                <a:latin typeface="Arial Black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357686" y="2786058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Arial Black" pitchFamily="34" charset="0"/>
                </a:rPr>
                <a:t>+</a:t>
              </a:r>
              <a:endParaRPr lang="ru-RU" sz="2400" b="1" dirty="0">
                <a:latin typeface="Arial Black" pitchFamily="34" charset="0"/>
              </a:endParaRPr>
            </a:p>
          </p:txBody>
        </p:sp>
      </p:grpSp>
      <p:grpSp>
        <p:nvGrpSpPr>
          <p:cNvPr id="11" name="Группа 22"/>
          <p:cNvGrpSpPr/>
          <p:nvPr/>
        </p:nvGrpSpPr>
        <p:grpSpPr>
          <a:xfrm>
            <a:off x="4929190" y="3071810"/>
            <a:ext cx="785818" cy="785818"/>
            <a:chOff x="1857356" y="642918"/>
            <a:chExt cx="785818" cy="785818"/>
          </a:xfrm>
        </p:grpSpPr>
        <p:sp>
          <p:nvSpPr>
            <p:cNvPr id="20" name="Овал 19"/>
            <p:cNvSpPr/>
            <p:nvPr/>
          </p:nvSpPr>
          <p:spPr>
            <a:xfrm>
              <a:off x="1857356" y="642918"/>
              <a:ext cx="785818" cy="7858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32" y="714356"/>
              <a:ext cx="527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Arial Black" pitchFamily="34" charset="0"/>
                </a:rPr>
                <a:t>90</a:t>
              </a:r>
            </a:p>
            <a:p>
              <a:r>
                <a:rPr lang="ru-RU" sz="2000" b="1" u="sng" dirty="0" smtClean="0">
                  <a:latin typeface="Arial Black" pitchFamily="34" charset="0"/>
                </a:rPr>
                <a:t>34</a:t>
              </a:r>
              <a:endParaRPr lang="ru-RU" sz="2000" b="1" u="sng" dirty="0">
                <a:latin typeface="Arial Black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57356" y="785794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13" name="Группа 53"/>
          <p:cNvGrpSpPr/>
          <p:nvPr/>
        </p:nvGrpSpPr>
        <p:grpSpPr>
          <a:xfrm>
            <a:off x="4929190" y="3071810"/>
            <a:ext cx="785818" cy="785818"/>
            <a:chOff x="3643306" y="2571744"/>
            <a:chExt cx="785818" cy="785818"/>
          </a:xfrm>
        </p:grpSpPr>
        <p:sp>
          <p:nvSpPr>
            <p:cNvPr id="12" name="Овал 11"/>
            <p:cNvSpPr/>
            <p:nvPr/>
          </p:nvSpPr>
          <p:spPr>
            <a:xfrm>
              <a:off x="3643306" y="2571744"/>
              <a:ext cx="785818" cy="7858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643306" y="2714620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latin typeface="Arial Black" pitchFamily="34" charset="0"/>
                </a:rPr>
                <a:t>+</a:t>
              </a:r>
              <a:endParaRPr lang="ru-RU" sz="2000" b="1" dirty="0">
                <a:latin typeface="Arial Black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86182" y="2571744"/>
              <a:ext cx="6429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Arial Black" pitchFamily="34" charset="0"/>
                </a:rPr>
                <a:t>32</a:t>
              </a:r>
            </a:p>
            <a:p>
              <a:r>
                <a:rPr lang="ru-RU" sz="2000" b="1" u="sng" dirty="0" smtClean="0">
                  <a:latin typeface="Arial Black" pitchFamily="34" charset="0"/>
                </a:rPr>
                <a:t>39</a:t>
              </a:r>
              <a:endParaRPr lang="ru-RU" sz="2000" b="1" u="sng" dirty="0">
                <a:latin typeface="Arial Black" pitchFamily="34" charset="0"/>
              </a:endParaRPr>
            </a:p>
          </p:txBody>
        </p:sp>
      </p:grpSp>
      <p:grpSp>
        <p:nvGrpSpPr>
          <p:cNvPr id="17" name="Группа 47"/>
          <p:cNvGrpSpPr/>
          <p:nvPr/>
        </p:nvGrpSpPr>
        <p:grpSpPr>
          <a:xfrm>
            <a:off x="4929190" y="3071810"/>
            <a:ext cx="776295" cy="785818"/>
            <a:chOff x="3643306" y="1857364"/>
            <a:chExt cx="776295" cy="785818"/>
          </a:xfrm>
        </p:grpSpPr>
        <p:sp>
          <p:nvSpPr>
            <p:cNvPr id="14" name="Овал 13"/>
            <p:cNvSpPr/>
            <p:nvPr/>
          </p:nvSpPr>
          <p:spPr>
            <a:xfrm>
              <a:off x="3643306" y="1857364"/>
              <a:ext cx="776295" cy="7858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714744" y="2000240"/>
              <a:ext cx="2143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Arial Black" pitchFamily="34" charset="0"/>
                </a:rPr>
                <a:t>-</a:t>
              </a:r>
              <a:endParaRPr lang="ru-RU" sz="2000" b="1" dirty="0">
                <a:latin typeface="Arial Black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86182" y="1857364"/>
              <a:ext cx="527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Arial Black" pitchFamily="34" charset="0"/>
                </a:rPr>
                <a:t>75</a:t>
              </a:r>
            </a:p>
            <a:p>
              <a:r>
                <a:rPr lang="ru-RU" sz="2000" b="1" u="sng" dirty="0" smtClean="0">
                  <a:latin typeface="Arial Black" pitchFamily="34" charset="0"/>
                </a:rPr>
                <a:t>66</a:t>
              </a:r>
              <a:endParaRPr lang="ru-RU" sz="2000" b="1" u="sng" dirty="0">
                <a:latin typeface="Arial Black" pitchFamily="34" charset="0"/>
              </a:endParaRPr>
            </a:p>
          </p:txBody>
        </p:sp>
      </p:grpSp>
      <p:grpSp>
        <p:nvGrpSpPr>
          <p:cNvPr id="23" name="Группа 35"/>
          <p:cNvGrpSpPr/>
          <p:nvPr/>
        </p:nvGrpSpPr>
        <p:grpSpPr>
          <a:xfrm>
            <a:off x="4929190" y="3071810"/>
            <a:ext cx="785818" cy="785818"/>
            <a:chOff x="4048116" y="2119298"/>
            <a:chExt cx="785818" cy="785818"/>
          </a:xfrm>
        </p:grpSpPr>
        <p:sp>
          <p:nvSpPr>
            <p:cNvPr id="18" name="Овал 17"/>
            <p:cNvSpPr/>
            <p:nvPr/>
          </p:nvSpPr>
          <p:spPr>
            <a:xfrm>
              <a:off x="4048116" y="2119298"/>
              <a:ext cx="785818" cy="7858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14810" y="2143116"/>
              <a:ext cx="527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Arial Black" pitchFamily="34" charset="0"/>
                </a:rPr>
                <a:t>83</a:t>
              </a:r>
            </a:p>
            <a:p>
              <a:r>
                <a:rPr lang="ru-RU" sz="2000" b="1" u="sng" dirty="0" smtClean="0">
                  <a:latin typeface="Arial Black" pitchFamily="34" charset="0"/>
                </a:rPr>
                <a:t>24</a:t>
              </a:r>
              <a:endParaRPr lang="ru-RU" sz="2000" b="1" u="sng" dirty="0">
                <a:latin typeface="Arial Black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143372" y="2214554"/>
              <a:ext cx="2857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atin typeface="Arial Black" pitchFamily="34" charset="0"/>
                </a:rPr>
                <a:t>-</a:t>
              </a:r>
              <a:endParaRPr lang="ru-RU" sz="2400" b="1" dirty="0">
                <a:latin typeface="Arial Black" pitchFamily="34" charset="0"/>
              </a:endParaRPr>
            </a:p>
          </p:txBody>
        </p:sp>
      </p:grpSp>
      <p:grpSp>
        <p:nvGrpSpPr>
          <p:cNvPr id="26" name="Группа 41"/>
          <p:cNvGrpSpPr/>
          <p:nvPr/>
        </p:nvGrpSpPr>
        <p:grpSpPr>
          <a:xfrm>
            <a:off x="4910142" y="3071810"/>
            <a:ext cx="804866" cy="785818"/>
            <a:chOff x="3571868" y="1662098"/>
            <a:chExt cx="804866" cy="785818"/>
          </a:xfrm>
        </p:grpSpPr>
        <p:sp>
          <p:nvSpPr>
            <p:cNvPr id="15" name="Овал 14"/>
            <p:cNvSpPr/>
            <p:nvPr/>
          </p:nvSpPr>
          <p:spPr>
            <a:xfrm>
              <a:off x="3590916" y="1662098"/>
              <a:ext cx="785818" cy="7858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571868" y="1857364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Arial Black" pitchFamily="34" charset="0"/>
                </a:rPr>
                <a:t>+</a:t>
              </a:r>
              <a:endParaRPr lang="ru-RU" sz="2400" b="1" dirty="0">
                <a:latin typeface="Arial Black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14744" y="1714488"/>
              <a:ext cx="527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Arial Black" pitchFamily="34" charset="0"/>
                </a:rPr>
                <a:t>44</a:t>
              </a:r>
            </a:p>
            <a:p>
              <a:r>
                <a:rPr lang="ru-RU" sz="2000" b="1" u="sng" dirty="0" smtClean="0">
                  <a:latin typeface="Arial Black" pitchFamily="34" charset="0"/>
                </a:rPr>
                <a:t>56</a:t>
              </a:r>
              <a:endParaRPr lang="ru-RU" sz="2000" b="1" u="sng" dirty="0">
                <a:latin typeface="Arial Black" pitchFamily="34" charset="0"/>
              </a:endParaRPr>
            </a:p>
          </p:txBody>
        </p:sp>
      </p:grpSp>
      <p:grpSp>
        <p:nvGrpSpPr>
          <p:cNvPr id="29" name="Группа 39"/>
          <p:cNvGrpSpPr/>
          <p:nvPr/>
        </p:nvGrpSpPr>
        <p:grpSpPr>
          <a:xfrm>
            <a:off x="4929190" y="3071810"/>
            <a:ext cx="785818" cy="785818"/>
            <a:chOff x="4071934" y="1500174"/>
            <a:chExt cx="785818" cy="785818"/>
          </a:xfrm>
        </p:grpSpPr>
        <p:sp>
          <p:nvSpPr>
            <p:cNvPr id="16" name="Овал 15"/>
            <p:cNvSpPr/>
            <p:nvPr/>
          </p:nvSpPr>
          <p:spPr>
            <a:xfrm>
              <a:off x="4071934" y="1500174"/>
              <a:ext cx="785818" cy="7858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143372" y="1643050"/>
              <a:ext cx="2143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Arial Black" pitchFamily="34" charset="0"/>
                </a:rPr>
                <a:t>-</a:t>
              </a:r>
              <a:endParaRPr lang="ru-RU" b="1" dirty="0">
                <a:latin typeface="Arial Black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14810" y="1500174"/>
              <a:ext cx="527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Arial Black" pitchFamily="34" charset="0"/>
                </a:rPr>
                <a:t>60</a:t>
              </a:r>
            </a:p>
            <a:p>
              <a:r>
                <a:rPr lang="ru-RU" sz="2000" b="1" u="sng" dirty="0" smtClean="0">
                  <a:latin typeface="Arial Black" pitchFamily="34" charset="0"/>
                </a:rPr>
                <a:t>49</a:t>
              </a:r>
              <a:endParaRPr lang="ru-RU" sz="2000" b="1" u="sng" dirty="0">
                <a:latin typeface="Arial Black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643042" y="3357562"/>
            <a:ext cx="52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75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36" name="Группа 73"/>
          <p:cNvGrpSpPr/>
          <p:nvPr/>
        </p:nvGrpSpPr>
        <p:grpSpPr>
          <a:xfrm>
            <a:off x="4929190" y="3071810"/>
            <a:ext cx="785818" cy="785818"/>
            <a:chOff x="4071934" y="1500174"/>
            <a:chExt cx="785818" cy="785818"/>
          </a:xfrm>
        </p:grpSpPr>
        <p:sp>
          <p:nvSpPr>
            <p:cNvPr id="75" name="Овал 74"/>
            <p:cNvSpPr/>
            <p:nvPr/>
          </p:nvSpPr>
          <p:spPr>
            <a:xfrm>
              <a:off x="4071934" y="1500174"/>
              <a:ext cx="785818" cy="7858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143372" y="1702346"/>
              <a:ext cx="2143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Arial Black" pitchFamily="34" charset="0"/>
                </a:rPr>
                <a:t>+</a:t>
              </a:r>
              <a:endParaRPr lang="ru-RU" b="1" dirty="0">
                <a:latin typeface="Arial Black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214810" y="1500174"/>
              <a:ext cx="527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Arial Black" pitchFamily="34" charset="0"/>
                </a:rPr>
                <a:t>28</a:t>
              </a:r>
            </a:p>
            <a:p>
              <a:r>
                <a:rPr lang="ru-RU" sz="2000" b="1" u="sng" dirty="0" smtClean="0">
                  <a:latin typeface="Arial Black" pitchFamily="34" charset="0"/>
                </a:rPr>
                <a:t>47</a:t>
              </a:r>
              <a:endParaRPr lang="ru-RU" sz="2000" b="1" u="sng" dirty="0">
                <a:latin typeface="Arial Black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643042" y="3357562"/>
            <a:ext cx="52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75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45989 -0.16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45989 0.0685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271 -0.02615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4993 -0.05764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31822 -0.17315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52239 -0.21504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40591 -0.120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92593E-6 L -0.37014 0.01065 " pathEditMode="relative" ptsTypes="AA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картинки,Калёнова\BMNTN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357214"/>
            <a:ext cx="9286908" cy="7215214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картинки,Калёнова\WARPLAN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4133874" cy="1530359"/>
          </a:xfrm>
          <a:prstGeom prst="rect">
            <a:avLst/>
          </a:prstGeom>
          <a:noFill/>
        </p:spPr>
      </p:pic>
      <p:grpSp>
        <p:nvGrpSpPr>
          <p:cNvPr id="2" name="Группа 27"/>
          <p:cNvGrpSpPr/>
          <p:nvPr/>
        </p:nvGrpSpPr>
        <p:grpSpPr>
          <a:xfrm>
            <a:off x="3214678" y="1357298"/>
            <a:ext cx="996869" cy="1882801"/>
            <a:chOff x="0" y="1643050"/>
            <a:chExt cx="996869" cy="1882801"/>
          </a:xfrm>
        </p:grpSpPr>
        <p:sp>
          <p:nvSpPr>
            <p:cNvPr id="6" name="TextBox 5"/>
            <p:cNvSpPr txBox="1"/>
            <p:nvPr/>
          </p:nvSpPr>
          <p:spPr>
            <a:xfrm>
              <a:off x="214282" y="2571744"/>
              <a:ext cx="7825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45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35 </a:t>
              </a:r>
              <a:endParaRPr lang="ru-RU" sz="2800" b="1" dirty="0">
                <a:latin typeface="Arial Black" pitchFamily="34" charset="0"/>
              </a:endParaRPr>
            </a:p>
          </p:txBody>
        </p:sp>
        <p:pic>
          <p:nvPicPr>
            <p:cNvPr id="15" name="Picture 2" descr="G:\парашют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81A3E0"/>
                </a:clrFrom>
                <a:clrTo>
                  <a:srgbClr val="81A3E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1643050"/>
              <a:ext cx="714380" cy="1285884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0" y="2786058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 Black" pitchFamily="34" charset="0"/>
                </a:rPr>
                <a:t>+</a:t>
              </a:r>
              <a:endParaRPr lang="ru-RU" sz="2400" dirty="0">
                <a:latin typeface="Arial Black" pitchFamily="34" charset="0"/>
              </a:endParaRPr>
            </a:p>
          </p:txBody>
        </p:sp>
      </p:grpSp>
      <p:grpSp>
        <p:nvGrpSpPr>
          <p:cNvPr id="3" name="Группа 43"/>
          <p:cNvGrpSpPr/>
          <p:nvPr/>
        </p:nvGrpSpPr>
        <p:grpSpPr>
          <a:xfrm>
            <a:off x="4429124" y="5500702"/>
            <a:ext cx="1357322" cy="1142984"/>
            <a:chOff x="4572000" y="5572140"/>
            <a:chExt cx="1357322" cy="1285860"/>
          </a:xfrm>
        </p:grpSpPr>
        <p:sp>
          <p:nvSpPr>
            <p:cNvPr id="33" name="Десятиугольник 32"/>
            <p:cNvSpPr/>
            <p:nvPr/>
          </p:nvSpPr>
          <p:spPr>
            <a:xfrm>
              <a:off x="4572000" y="5572140"/>
              <a:ext cx="1357322" cy="1285860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29190" y="5715016"/>
              <a:ext cx="665567" cy="1073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80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35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86314" y="592933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4" name="Группа 44"/>
          <p:cNvGrpSpPr/>
          <p:nvPr/>
        </p:nvGrpSpPr>
        <p:grpSpPr>
          <a:xfrm>
            <a:off x="3428992" y="1428736"/>
            <a:ext cx="835623" cy="2456565"/>
            <a:chOff x="7786710" y="2357430"/>
            <a:chExt cx="835623" cy="2456565"/>
          </a:xfrm>
        </p:grpSpPr>
        <p:sp>
          <p:nvSpPr>
            <p:cNvPr id="7" name="TextBox 6"/>
            <p:cNvSpPr txBox="1"/>
            <p:nvPr/>
          </p:nvSpPr>
          <p:spPr>
            <a:xfrm>
              <a:off x="7858148" y="3429000"/>
              <a:ext cx="66556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60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43</a:t>
              </a:r>
              <a:endParaRPr lang="ru-RU" sz="2800" b="1" u="sng" dirty="0" smtClean="0">
                <a:latin typeface="Arial Black" pitchFamily="34" charset="0"/>
              </a:endParaRPr>
            </a:p>
            <a:p>
              <a:endParaRPr lang="ru-RU" sz="2800" b="1" u="sng" dirty="0">
                <a:latin typeface="Arial Black" pitchFamily="34" charset="0"/>
              </a:endParaRPr>
            </a:p>
          </p:txBody>
        </p:sp>
        <p:pic>
          <p:nvPicPr>
            <p:cNvPr id="18" name="Picture 3" descr="G:\парашют 2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7093BD"/>
                </a:clrFrom>
                <a:clrTo>
                  <a:srgbClr val="7093B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8148" y="2357430"/>
              <a:ext cx="764185" cy="1285884"/>
            </a:xfrm>
            <a:prstGeom prst="rect">
              <a:avLst/>
            </a:prstGeom>
            <a:noFill/>
          </p:spPr>
        </p:pic>
        <p:sp>
          <p:nvSpPr>
            <p:cNvPr id="43" name="Прямоугольник 42"/>
            <p:cNvSpPr/>
            <p:nvPr/>
          </p:nvSpPr>
          <p:spPr>
            <a:xfrm>
              <a:off x="7786710" y="3643314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5" name="Группа 47"/>
          <p:cNvGrpSpPr/>
          <p:nvPr/>
        </p:nvGrpSpPr>
        <p:grpSpPr>
          <a:xfrm>
            <a:off x="3428992" y="1428736"/>
            <a:ext cx="835623" cy="1882801"/>
            <a:chOff x="1928794" y="1214422"/>
            <a:chExt cx="835623" cy="1882801"/>
          </a:xfrm>
        </p:grpSpPr>
        <p:pic>
          <p:nvPicPr>
            <p:cNvPr id="12" name="Picture 3" descr="G:\парашют 2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7093BD"/>
                </a:clrFrom>
                <a:clrTo>
                  <a:srgbClr val="7093B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0232" y="1214422"/>
              <a:ext cx="764185" cy="1285884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2071670" y="2143116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58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37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28794" y="2357430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+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8" name="Группа 87"/>
          <p:cNvGrpSpPr/>
          <p:nvPr/>
        </p:nvGrpSpPr>
        <p:grpSpPr>
          <a:xfrm>
            <a:off x="3214678" y="5786454"/>
            <a:ext cx="928694" cy="1071546"/>
            <a:chOff x="3214678" y="5786454"/>
            <a:chExt cx="928694" cy="1071546"/>
          </a:xfrm>
        </p:grpSpPr>
        <p:sp>
          <p:nvSpPr>
            <p:cNvPr id="35" name="Десятиугольник 34"/>
            <p:cNvSpPr/>
            <p:nvPr/>
          </p:nvSpPr>
          <p:spPr>
            <a:xfrm>
              <a:off x="3214678" y="5786454"/>
              <a:ext cx="928694" cy="1071546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57554" y="5903893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17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43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14678" y="6072206"/>
              <a:ext cx="421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+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0" y="4714884"/>
            <a:ext cx="1128714" cy="1214446"/>
            <a:chOff x="0" y="4714884"/>
            <a:chExt cx="1128714" cy="1214446"/>
          </a:xfrm>
        </p:grpSpPr>
        <p:sp>
          <p:nvSpPr>
            <p:cNvPr id="31" name="Десятиугольник 30"/>
            <p:cNvSpPr/>
            <p:nvPr/>
          </p:nvSpPr>
          <p:spPr>
            <a:xfrm>
              <a:off x="0" y="4714884"/>
              <a:ext cx="1128714" cy="1214446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42844" y="5072074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4282" y="4857760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95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37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10" name="Группа 52"/>
          <p:cNvGrpSpPr/>
          <p:nvPr/>
        </p:nvGrpSpPr>
        <p:grpSpPr>
          <a:xfrm>
            <a:off x="3428992" y="1357298"/>
            <a:ext cx="808443" cy="1882801"/>
            <a:chOff x="1142976" y="2143116"/>
            <a:chExt cx="808443" cy="1882801"/>
          </a:xfrm>
        </p:grpSpPr>
        <p:pic>
          <p:nvPicPr>
            <p:cNvPr id="16" name="Picture 3" descr="G:\парашют 2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7093BD"/>
                </a:clrFrom>
                <a:clrTo>
                  <a:srgbClr val="7093B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76" y="2143116"/>
              <a:ext cx="764185" cy="1285884"/>
            </a:xfrm>
            <a:prstGeom prst="rect">
              <a:avLst/>
            </a:prstGeom>
            <a:noFill/>
          </p:spPr>
        </p:pic>
        <p:sp>
          <p:nvSpPr>
            <p:cNvPr id="41" name="Прямоугольник 40"/>
            <p:cNvSpPr/>
            <p:nvPr/>
          </p:nvSpPr>
          <p:spPr>
            <a:xfrm>
              <a:off x="1142976" y="3214686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85852" y="3071810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76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69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19" name="Группа 89"/>
          <p:cNvGrpSpPr/>
          <p:nvPr/>
        </p:nvGrpSpPr>
        <p:grpSpPr>
          <a:xfrm>
            <a:off x="6715140" y="5857868"/>
            <a:ext cx="1285884" cy="1000132"/>
            <a:chOff x="6715140" y="5857868"/>
            <a:chExt cx="1285884" cy="1000132"/>
          </a:xfrm>
        </p:grpSpPr>
        <p:sp>
          <p:nvSpPr>
            <p:cNvPr id="36" name="Десятиугольник 35"/>
            <p:cNvSpPr/>
            <p:nvPr/>
          </p:nvSpPr>
          <p:spPr>
            <a:xfrm>
              <a:off x="6715140" y="5857868"/>
              <a:ext cx="1285884" cy="1000132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00892" y="5903893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69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  7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58016" y="6143644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+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0" name="Группа 57"/>
          <p:cNvGrpSpPr/>
          <p:nvPr/>
        </p:nvGrpSpPr>
        <p:grpSpPr>
          <a:xfrm>
            <a:off x="3286116" y="1428736"/>
            <a:ext cx="879881" cy="2231238"/>
            <a:chOff x="4000496" y="1857364"/>
            <a:chExt cx="879881" cy="2231238"/>
          </a:xfrm>
        </p:grpSpPr>
        <p:pic>
          <p:nvPicPr>
            <p:cNvPr id="13" name="Picture 2" descr="G:\парашют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81A3E0"/>
                </a:clrFrom>
                <a:clrTo>
                  <a:srgbClr val="81A3E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43372" y="1857364"/>
              <a:ext cx="714380" cy="1285884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4214810" y="2857496"/>
              <a:ext cx="665567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39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41</a:t>
              </a:r>
            </a:p>
            <a:p>
              <a:endParaRPr lang="ru-RU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000496" y="3071810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Arial Black" pitchFamily="34" charset="0"/>
                </a:rPr>
                <a:t>+</a:t>
              </a:r>
              <a:endParaRPr lang="ru-RU" sz="2400" b="1" dirty="0">
                <a:latin typeface="Arial Black" pitchFamily="34" charset="0"/>
              </a:endParaRPr>
            </a:p>
          </p:txBody>
        </p:sp>
      </p:grpSp>
      <p:grpSp>
        <p:nvGrpSpPr>
          <p:cNvPr id="21" name="Группа 85"/>
          <p:cNvGrpSpPr/>
          <p:nvPr/>
        </p:nvGrpSpPr>
        <p:grpSpPr>
          <a:xfrm>
            <a:off x="1000100" y="5715016"/>
            <a:ext cx="1428760" cy="1000132"/>
            <a:chOff x="1000100" y="5715016"/>
            <a:chExt cx="1428760" cy="1000132"/>
          </a:xfrm>
        </p:grpSpPr>
        <p:sp>
          <p:nvSpPr>
            <p:cNvPr id="38" name="Десятиугольник 37"/>
            <p:cNvSpPr/>
            <p:nvPr/>
          </p:nvSpPr>
          <p:spPr>
            <a:xfrm>
              <a:off x="1000100" y="5715016"/>
              <a:ext cx="1428760" cy="1000132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28728" y="5715016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80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41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57290" y="592933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2" name="Группа 62"/>
          <p:cNvGrpSpPr/>
          <p:nvPr/>
        </p:nvGrpSpPr>
        <p:grpSpPr>
          <a:xfrm>
            <a:off x="3428992" y="1428736"/>
            <a:ext cx="764185" cy="1954239"/>
            <a:chOff x="5072066" y="1643050"/>
            <a:chExt cx="764185" cy="1954239"/>
          </a:xfrm>
        </p:grpSpPr>
        <p:pic>
          <p:nvPicPr>
            <p:cNvPr id="17" name="Picture 3" descr="G:\парашют 2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7093BD"/>
                </a:clrFrom>
                <a:clrTo>
                  <a:srgbClr val="7093B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1643050"/>
              <a:ext cx="764185" cy="1285884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5143504" y="2643182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94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35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72066" y="285749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3" name="Группа 86"/>
          <p:cNvGrpSpPr/>
          <p:nvPr/>
        </p:nvGrpSpPr>
        <p:grpSpPr>
          <a:xfrm>
            <a:off x="1857356" y="4500570"/>
            <a:ext cx="1428760" cy="1143008"/>
            <a:chOff x="1857356" y="4500570"/>
            <a:chExt cx="1428760" cy="1143008"/>
          </a:xfrm>
        </p:grpSpPr>
        <p:sp>
          <p:nvSpPr>
            <p:cNvPr id="34" name="Десятиугольник 33"/>
            <p:cNvSpPr/>
            <p:nvPr/>
          </p:nvSpPr>
          <p:spPr>
            <a:xfrm>
              <a:off x="1857356" y="4500570"/>
              <a:ext cx="1428760" cy="1143008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85984" y="4643446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59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35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43108" y="4857760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+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4" name="Группа 69"/>
          <p:cNvGrpSpPr/>
          <p:nvPr/>
        </p:nvGrpSpPr>
        <p:grpSpPr>
          <a:xfrm>
            <a:off x="3428992" y="1500174"/>
            <a:ext cx="808443" cy="1882801"/>
            <a:chOff x="6143636" y="1785926"/>
            <a:chExt cx="808443" cy="1882801"/>
          </a:xfrm>
        </p:grpSpPr>
        <p:pic>
          <p:nvPicPr>
            <p:cNvPr id="14" name="Picture 2" descr="G:\парашют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81A3E0"/>
                </a:clrFrom>
                <a:clrTo>
                  <a:srgbClr val="81A3E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1785926"/>
              <a:ext cx="714380" cy="1285884"/>
            </a:xfrm>
            <a:prstGeom prst="rect">
              <a:avLst/>
            </a:prstGeom>
            <a:noFill/>
          </p:spPr>
        </p:pic>
        <p:sp>
          <p:nvSpPr>
            <p:cNvPr id="66" name="TextBox 65"/>
            <p:cNvSpPr txBox="1"/>
            <p:nvPr/>
          </p:nvSpPr>
          <p:spPr>
            <a:xfrm>
              <a:off x="6286512" y="2714620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37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34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143636" y="2928934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+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5" name="Группа 90"/>
          <p:cNvGrpSpPr/>
          <p:nvPr/>
        </p:nvGrpSpPr>
        <p:grpSpPr>
          <a:xfrm>
            <a:off x="7786710" y="5214950"/>
            <a:ext cx="1357290" cy="1000132"/>
            <a:chOff x="7786710" y="5214950"/>
            <a:chExt cx="1357290" cy="1000132"/>
          </a:xfrm>
        </p:grpSpPr>
        <p:sp>
          <p:nvSpPr>
            <p:cNvPr id="37" name="Десятиугольник 36"/>
            <p:cNvSpPr/>
            <p:nvPr/>
          </p:nvSpPr>
          <p:spPr>
            <a:xfrm>
              <a:off x="7786710" y="5214950"/>
              <a:ext cx="1357290" cy="1000132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143900" y="5214950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71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37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01024" y="5429264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6" name="Группа 72"/>
          <p:cNvGrpSpPr/>
          <p:nvPr/>
        </p:nvGrpSpPr>
        <p:grpSpPr>
          <a:xfrm>
            <a:off x="3286116" y="1428736"/>
            <a:ext cx="928694" cy="1811363"/>
            <a:chOff x="2786050" y="2214554"/>
            <a:chExt cx="928694" cy="1811363"/>
          </a:xfrm>
        </p:grpSpPr>
        <p:pic>
          <p:nvPicPr>
            <p:cNvPr id="11" name="Picture 2" descr="G:\парашют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81A3E0"/>
                </a:clrFrom>
                <a:clrTo>
                  <a:srgbClr val="81A3E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00364" y="2214554"/>
              <a:ext cx="714380" cy="1285884"/>
            </a:xfrm>
            <a:prstGeom prst="rect">
              <a:avLst/>
            </a:prstGeom>
            <a:noFill/>
          </p:spPr>
        </p:pic>
        <p:sp>
          <p:nvSpPr>
            <p:cNvPr id="71" name="TextBox 70"/>
            <p:cNvSpPr txBox="1"/>
            <p:nvPr/>
          </p:nvSpPr>
          <p:spPr>
            <a:xfrm>
              <a:off x="3000364" y="3071810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48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47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86050" y="3286124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+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8" name="Группа 88"/>
          <p:cNvGrpSpPr/>
          <p:nvPr/>
        </p:nvGrpSpPr>
        <p:grpSpPr>
          <a:xfrm>
            <a:off x="5786446" y="4643446"/>
            <a:ext cx="1143008" cy="1143008"/>
            <a:chOff x="6143636" y="4643446"/>
            <a:chExt cx="1143008" cy="1143008"/>
          </a:xfrm>
        </p:grpSpPr>
        <p:sp>
          <p:nvSpPr>
            <p:cNvPr id="32" name="Десятиугольник 31"/>
            <p:cNvSpPr/>
            <p:nvPr/>
          </p:nvSpPr>
          <p:spPr>
            <a:xfrm>
              <a:off x="6143636" y="4643446"/>
              <a:ext cx="1143008" cy="1143008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29388" y="4714884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95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47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357950" y="4929198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29" name="Группа 120"/>
          <p:cNvGrpSpPr/>
          <p:nvPr/>
        </p:nvGrpSpPr>
        <p:grpSpPr>
          <a:xfrm>
            <a:off x="3214678" y="5786454"/>
            <a:ext cx="928694" cy="1071546"/>
            <a:chOff x="3214678" y="5786454"/>
            <a:chExt cx="928694" cy="1071546"/>
          </a:xfrm>
        </p:grpSpPr>
        <p:sp>
          <p:nvSpPr>
            <p:cNvPr id="122" name="Десятиугольник 121"/>
            <p:cNvSpPr/>
            <p:nvPr/>
          </p:nvSpPr>
          <p:spPr>
            <a:xfrm>
              <a:off x="3214678" y="5786454"/>
              <a:ext cx="928694" cy="1071546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357554" y="5903893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17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43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14678" y="6072206"/>
              <a:ext cx="421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+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30" name="Группа 124"/>
          <p:cNvGrpSpPr/>
          <p:nvPr/>
        </p:nvGrpSpPr>
        <p:grpSpPr>
          <a:xfrm>
            <a:off x="0" y="4714884"/>
            <a:ext cx="1128714" cy="1214446"/>
            <a:chOff x="0" y="4714884"/>
            <a:chExt cx="1128714" cy="1214446"/>
          </a:xfrm>
        </p:grpSpPr>
        <p:sp>
          <p:nvSpPr>
            <p:cNvPr id="126" name="Десятиугольник 125"/>
            <p:cNvSpPr/>
            <p:nvPr/>
          </p:nvSpPr>
          <p:spPr>
            <a:xfrm>
              <a:off x="0" y="4714884"/>
              <a:ext cx="1128714" cy="1214446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142844" y="5072074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4282" y="4857760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95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37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44" name="Группа 128"/>
          <p:cNvGrpSpPr/>
          <p:nvPr/>
        </p:nvGrpSpPr>
        <p:grpSpPr>
          <a:xfrm>
            <a:off x="6715140" y="5857868"/>
            <a:ext cx="1285884" cy="1000132"/>
            <a:chOff x="6715140" y="5857868"/>
            <a:chExt cx="1285884" cy="1000132"/>
          </a:xfrm>
        </p:grpSpPr>
        <p:sp>
          <p:nvSpPr>
            <p:cNvPr id="130" name="Десятиугольник 129"/>
            <p:cNvSpPr/>
            <p:nvPr/>
          </p:nvSpPr>
          <p:spPr>
            <a:xfrm>
              <a:off x="6715140" y="5857868"/>
              <a:ext cx="1285884" cy="1000132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000892" y="5903893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69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  7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858016" y="6143644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+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45" name="Группа 132"/>
          <p:cNvGrpSpPr/>
          <p:nvPr/>
        </p:nvGrpSpPr>
        <p:grpSpPr>
          <a:xfrm>
            <a:off x="1000100" y="5715016"/>
            <a:ext cx="1428760" cy="1000132"/>
            <a:chOff x="1000100" y="5715016"/>
            <a:chExt cx="1428760" cy="1000132"/>
          </a:xfrm>
        </p:grpSpPr>
        <p:sp>
          <p:nvSpPr>
            <p:cNvPr id="134" name="Десятиугольник 133"/>
            <p:cNvSpPr/>
            <p:nvPr/>
          </p:nvSpPr>
          <p:spPr>
            <a:xfrm>
              <a:off x="1000100" y="5715016"/>
              <a:ext cx="1428760" cy="1000132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428728" y="5715016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80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41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357290" y="592933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48" name="Группа 136"/>
          <p:cNvGrpSpPr/>
          <p:nvPr/>
        </p:nvGrpSpPr>
        <p:grpSpPr>
          <a:xfrm>
            <a:off x="1857356" y="4500570"/>
            <a:ext cx="1428760" cy="1143008"/>
            <a:chOff x="1857356" y="4500570"/>
            <a:chExt cx="1428760" cy="1143008"/>
          </a:xfrm>
        </p:grpSpPr>
        <p:sp>
          <p:nvSpPr>
            <p:cNvPr id="138" name="Десятиугольник 137"/>
            <p:cNvSpPr/>
            <p:nvPr/>
          </p:nvSpPr>
          <p:spPr>
            <a:xfrm>
              <a:off x="1857356" y="4500570"/>
              <a:ext cx="1428760" cy="1143008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285984" y="4643446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59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35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143108" y="4857760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+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53" name="Группа 140"/>
          <p:cNvGrpSpPr/>
          <p:nvPr/>
        </p:nvGrpSpPr>
        <p:grpSpPr>
          <a:xfrm>
            <a:off x="7786710" y="5214950"/>
            <a:ext cx="1357290" cy="1000132"/>
            <a:chOff x="7786710" y="5214950"/>
            <a:chExt cx="1357290" cy="1000132"/>
          </a:xfrm>
        </p:grpSpPr>
        <p:sp>
          <p:nvSpPr>
            <p:cNvPr id="142" name="Десятиугольник 141"/>
            <p:cNvSpPr/>
            <p:nvPr/>
          </p:nvSpPr>
          <p:spPr>
            <a:xfrm>
              <a:off x="7786710" y="5214950"/>
              <a:ext cx="1357290" cy="1000132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143900" y="5214950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71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37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001024" y="5429264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  <p:grpSp>
        <p:nvGrpSpPr>
          <p:cNvPr id="58" name="Группа 144"/>
          <p:cNvGrpSpPr/>
          <p:nvPr/>
        </p:nvGrpSpPr>
        <p:grpSpPr>
          <a:xfrm>
            <a:off x="5786446" y="4643446"/>
            <a:ext cx="1143008" cy="1143008"/>
            <a:chOff x="6143636" y="4643446"/>
            <a:chExt cx="1143008" cy="1143008"/>
          </a:xfrm>
        </p:grpSpPr>
        <p:sp>
          <p:nvSpPr>
            <p:cNvPr id="146" name="Десятиугольник 145"/>
            <p:cNvSpPr/>
            <p:nvPr/>
          </p:nvSpPr>
          <p:spPr>
            <a:xfrm>
              <a:off x="6143636" y="4643446"/>
              <a:ext cx="1143008" cy="1143008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429388" y="4714884"/>
              <a:ext cx="66556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95</a:t>
              </a:r>
            </a:p>
            <a:p>
              <a:r>
                <a:rPr lang="ru-RU" sz="2800" b="1" dirty="0" smtClean="0">
                  <a:latin typeface="Arial Black" pitchFamily="34" charset="0"/>
                </a:rPr>
                <a:t>47</a:t>
              </a:r>
              <a:endParaRPr lang="ru-RU" sz="2800" b="1" dirty="0">
                <a:latin typeface="Arial Black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357950" y="4929198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Arial Black" pitchFamily="34" charset="0"/>
                </a:rPr>
                <a:t>-</a:t>
              </a:r>
              <a:endParaRPr lang="ru-RU" sz="2800" b="1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31214E-6 L 0.14114 0.3324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1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1214E-6 L 0.38021 0.3953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1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31214E-6 L -0.36163 0.2171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1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39306E-6 L 0.27101 0.2224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1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62428E-6 L -0.2382 0.3387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1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2659E-7 L -0.12934 0.18058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9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06358E-6 L 0.49826 0.29063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14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09249E-7 L -0.0151 0.34335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72603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Дидактическая игра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   С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мультимедийным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    сопровождением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   «Лестница Знаний»</a:t>
            </a:r>
          </a:p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         4 класс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00050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   Цель: </a:t>
            </a:r>
            <a:r>
              <a:rPr lang="ru-RU" sz="3200" dirty="0" smtClean="0">
                <a:latin typeface="Comic Sans MS" pitchFamily="66" charset="0"/>
              </a:rPr>
              <a:t>повторить и закрепить устные  приёмы  умножения и деления на числа, оканчивающиеся нулями.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2" name="Picture 458"/>
          <p:cNvPicPr>
            <a:picLocks noChangeAspect="1" noChangeArrowheads="1"/>
          </p:cNvPicPr>
          <p:nvPr/>
        </p:nvPicPr>
        <p:blipFill>
          <a:blip r:embed="rId3"/>
          <a:srcRect t="18044" r="16631"/>
          <a:stretch>
            <a:fillRect/>
          </a:stretch>
        </p:blipFill>
        <p:spPr bwMode="auto">
          <a:xfrm>
            <a:off x="5057" y="0"/>
            <a:ext cx="91389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Куб 8"/>
          <p:cNvSpPr/>
          <p:nvPr/>
        </p:nvSpPr>
        <p:spPr>
          <a:xfrm rot="524595">
            <a:off x="1194682" y="6142038"/>
            <a:ext cx="1910733" cy="680071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5600 : 70</a:t>
            </a:r>
            <a:endParaRPr lang="ru-RU" sz="2800" b="1" dirty="0"/>
          </a:p>
        </p:txBody>
      </p:sp>
      <p:grpSp>
        <p:nvGrpSpPr>
          <p:cNvPr id="3" name="Группа 457"/>
          <p:cNvGrpSpPr/>
          <p:nvPr/>
        </p:nvGrpSpPr>
        <p:grpSpPr>
          <a:xfrm>
            <a:off x="2143108" y="0"/>
            <a:ext cx="4929222" cy="3143248"/>
            <a:chOff x="1785938" y="0"/>
            <a:chExt cx="4857750" cy="2571750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/>
          </p:nvSpPr>
          <p:spPr bwMode="auto">
            <a:xfrm>
              <a:off x="1785938" y="0"/>
              <a:ext cx="4857750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211"/>
            <p:cNvGrpSpPr>
              <a:grpSpLocks/>
            </p:cNvGrpSpPr>
            <p:nvPr/>
          </p:nvGrpSpPr>
          <p:grpSpPr bwMode="auto">
            <a:xfrm>
              <a:off x="2127250" y="0"/>
              <a:ext cx="4200525" cy="2493963"/>
              <a:chOff x="1340" y="0"/>
              <a:chExt cx="2646" cy="1571"/>
            </a:xfrm>
          </p:grpSpPr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1350" y="1229"/>
                <a:ext cx="2627" cy="338"/>
              </a:xfrm>
              <a:custGeom>
                <a:avLst/>
                <a:gdLst/>
                <a:ahLst/>
                <a:cxnLst>
                  <a:cxn ang="0">
                    <a:pos x="14" y="677"/>
                  </a:cxn>
                  <a:cxn ang="0">
                    <a:pos x="2626" y="677"/>
                  </a:cxn>
                  <a:cxn ang="0">
                    <a:pos x="2627" y="170"/>
                  </a:cxn>
                  <a:cxn ang="0">
                    <a:pos x="2569" y="161"/>
                  </a:cxn>
                  <a:cxn ang="0">
                    <a:pos x="2563" y="152"/>
                  </a:cxn>
                  <a:cxn ang="0">
                    <a:pos x="2556" y="142"/>
                  </a:cxn>
                  <a:cxn ang="0">
                    <a:pos x="2547" y="134"/>
                  </a:cxn>
                  <a:cxn ang="0">
                    <a:pos x="2539" y="127"/>
                  </a:cxn>
                  <a:cxn ang="0">
                    <a:pos x="2497" y="158"/>
                  </a:cxn>
                  <a:cxn ang="0">
                    <a:pos x="2506" y="117"/>
                  </a:cxn>
                  <a:cxn ang="0">
                    <a:pos x="2481" y="113"/>
                  </a:cxn>
                  <a:cxn ang="0">
                    <a:pos x="2454" y="180"/>
                  </a:cxn>
                  <a:cxn ang="0">
                    <a:pos x="2450" y="135"/>
                  </a:cxn>
                  <a:cxn ang="0">
                    <a:pos x="2427" y="127"/>
                  </a:cxn>
                  <a:cxn ang="0">
                    <a:pos x="2435" y="200"/>
                  </a:cxn>
                  <a:cxn ang="0">
                    <a:pos x="2417" y="179"/>
                  </a:cxn>
                  <a:cxn ang="0">
                    <a:pos x="2388" y="228"/>
                  </a:cxn>
                  <a:cxn ang="0">
                    <a:pos x="368" y="113"/>
                  </a:cxn>
                  <a:cxn ang="0">
                    <a:pos x="164" y="0"/>
                  </a:cxn>
                  <a:cxn ang="0">
                    <a:pos x="137" y="10"/>
                  </a:cxn>
                  <a:cxn ang="0">
                    <a:pos x="117" y="3"/>
                  </a:cxn>
                  <a:cxn ang="0">
                    <a:pos x="103" y="73"/>
                  </a:cxn>
                  <a:cxn ang="0">
                    <a:pos x="86" y="32"/>
                  </a:cxn>
                  <a:cxn ang="0">
                    <a:pos x="67" y="41"/>
                  </a:cxn>
                  <a:cxn ang="0">
                    <a:pos x="66" y="113"/>
                  </a:cxn>
                  <a:cxn ang="0">
                    <a:pos x="51" y="55"/>
                  </a:cxn>
                  <a:cxn ang="0">
                    <a:pos x="37" y="62"/>
                  </a:cxn>
                  <a:cxn ang="0">
                    <a:pos x="37" y="175"/>
                  </a:cxn>
                  <a:cxn ang="0">
                    <a:pos x="18" y="142"/>
                  </a:cxn>
                  <a:cxn ang="0">
                    <a:pos x="0" y="155"/>
                  </a:cxn>
                  <a:cxn ang="0">
                    <a:pos x="13" y="247"/>
                  </a:cxn>
                  <a:cxn ang="0">
                    <a:pos x="16" y="406"/>
                  </a:cxn>
                  <a:cxn ang="0">
                    <a:pos x="16" y="569"/>
                  </a:cxn>
                  <a:cxn ang="0">
                    <a:pos x="14" y="677"/>
                  </a:cxn>
                </a:cxnLst>
                <a:rect l="0" t="0" r="r" b="b"/>
                <a:pathLst>
                  <a:path w="2627" h="677">
                    <a:moveTo>
                      <a:pt x="14" y="677"/>
                    </a:moveTo>
                    <a:lnTo>
                      <a:pt x="2626" y="677"/>
                    </a:lnTo>
                    <a:lnTo>
                      <a:pt x="2627" y="170"/>
                    </a:lnTo>
                    <a:lnTo>
                      <a:pt x="2569" y="161"/>
                    </a:lnTo>
                    <a:lnTo>
                      <a:pt x="2563" y="152"/>
                    </a:lnTo>
                    <a:lnTo>
                      <a:pt x="2556" y="142"/>
                    </a:lnTo>
                    <a:lnTo>
                      <a:pt x="2547" y="134"/>
                    </a:lnTo>
                    <a:lnTo>
                      <a:pt x="2539" y="127"/>
                    </a:lnTo>
                    <a:lnTo>
                      <a:pt x="2497" y="158"/>
                    </a:lnTo>
                    <a:lnTo>
                      <a:pt x="2506" y="117"/>
                    </a:lnTo>
                    <a:lnTo>
                      <a:pt x="2481" y="113"/>
                    </a:lnTo>
                    <a:lnTo>
                      <a:pt x="2454" y="180"/>
                    </a:lnTo>
                    <a:lnTo>
                      <a:pt x="2450" y="135"/>
                    </a:lnTo>
                    <a:lnTo>
                      <a:pt x="2427" y="127"/>
                    </a:lnTo>
                    <a:lnTo>
                      <a:pt x="2435" y="200"/>
                    </a:lnTo>
                    <a:lnTo>
                      <a:pt x="2417" y="179"/>
                    </a:lnTo>
                    <a:lnTo>
                      <a:pt x="2388" y="228"/>
                    </a:lnTo>
                    <a:lnTo>
                      <a:pt x="368" y="113"/>
                    </a:lnTo>
                    <a:lnTo>
                      <a:pt x="164" y="0"/>
                    </a:lnTo>
                    <a:lnTo>
                      <a:pt x="137" y="10"/>
                    </a:lnTo>
                    <a:lnTo>
                      <a:pt x="117" y="3"/>
                    </a:lnTo>
                    <a:lnTo>
                      <a:pt x="103" y="73"/>
                    </a:lnTo>
                    <a:lnTo>
                      <a:pt x="86" y="32"/>
                    </a:lnTo>
                    <a:lnTo>
                      <a:pt x="67" y="41"/>
                    </a:lnTo>
                    <a:lnTo>
                      <a:pt x="66" y="113"/>
                    </a:lnTo>
                    <a:lnTo>
                      <a:pt x="51" y="55"/>
                    </a:lnTo>
                    <a:lnTo>
                      <a:pt x="37" y="62"/>
                    </a:lnTo>
                    <a:lnTo>
                      <a:pt x="37" y="175"/>
                    </a:lnTo>
                    <a:lnTo>
                      <a:pt x="18" y="142"/>
                    </a:lnTo>
                    <a:lnTo>
                      <a:pt x="0" y="155"/>
                    </a:lnTo>
                    <a:lnTo>
                      <a:pt x="13" y="247"/>
                    </a:lnTo>
                    <a:lnTo>
                      <a:pt x="16" y="406"/>
                    </a:lnTo>
                    <a:lnTo>
                      <a:pt x="16" y="569"/>
                    </a:lnTo>
                    <a:lnTo>
                      <a:pt x="14" y="677"/>
                    </a:lnTo>
                    <a:close/>
                  </a:path>
                </a:pathLst>
              </a:custGeom>
              <a:solidFill>
                <a:srgbClr val="02C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1364" y="1562"/>
                <a:ext cx="2621" cy="9"/>
              </a:xfrm>
              <a:custGeom>
                <a:avLst/>
                <a:gdLst/>
                <a:ahLst/>
                <a:cxnLst>
                  <a:cxn ang="0">
                    <a:pos x="2602" y="9"/>
                  </a:cxn>
                  <a:cxn ang="0">
                    <a:pos x="261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612" y="18"/>
                  </a:cxn>
                  <a:cxn ang="0">
                    <a:pos x="2621" y="9"/>
                  </a:cxn>
                  <a:cxn ang="0">
                    <a:pos x="2612" y="18"/>
                  </a:cxn>
                  <a:cxn ang="0">
                    <a:pos x="2621" y="18"/>
                  </a:cxn>
                  <a:cxn ang="0">
                    <a:pos x="2621" y="9"/>
                  </a:cxn>
                  <a:cxn ang="0">
                    <a:pos x="2602" y="9"/>
                  </a:cxn>
                </a:cxnLst>
                <a:rect l="0" t="0" r="r" b="b"/>
                <a:pathLst>
                  <a:path w="2621" h="18">
                    <a:moveTo>
                      <a:pt x="2602" y="9"/>
                    </a:moveTo>
                    <a:lnTo>
                      <a:pt x="26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612" y="18"/>
                    </a:lnTo>
                    <a:lnTo>
                      <a:pt x="2621" y="9"/>
                    </a:lnTo>
                    <a:lnTo>
                      <a:pt x="2612" y="18"/>
                    </a:lnTo>
                    <a:lnTo>
                      <a:pt x="2621" y="18"/>
                    </a:lnTo>
                    <a:lnTo>
                      <a:pt x="2621" y="9"/>
                    </a:lnTo>
                    <a:lnTo>
                      <a:pt x="260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3966" y="1310"/>
                <a:ext cx="20" cy="257"/>
              </a:xfrm>
              <a:custGeom>
                <a:avLst/>
                <a:gdLst/>
                <a:ahLst/>
                <a:cxnLst>
                  <a:cxn ang="0">
                    <a:pos x="10" y="17"/>
                  </a:cxn>
                  <a:cxn ang="0">
                    <a:pos x="1" y="8"/>
                  </a:cxn>
                  <a:cxn ang="0">
                    <a:pos x="0" y="515"/>
                  </a:cxn>
                  <a:cxn ang="0">
                    <a:pos x="19" y="515"/>
                  </a:cxn>
                  <a:cxn ang="0">
                    <a:pos x="20" y="8"/>
                  </a:cxn>
                  <a:cxn ang="0">
                    <a:pos x="13" y="0"/>
                  </a:cxn>
                  <a:cxn ang="0">
                    <a:pos x="20" y="8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10" y="17"/>
                  </a:cxn>
                </a:cxnLst>
                <a:rect l="0" t="0" r="r" b="b"/>
                <a:pathLst>
                  <a:path w="20" h="515">
                    <a:moveTo>
                      <a:pt x="10" y="17"/>
                    </a:moveTo>
                    <a:lnTo>
                      <a:pt x="1" y="8"/>
                    </a:lnTo>
                    <a:lnTo>
                      <a:pt x="0" y="515"/>
                    </a:lnTo>
                    <a:lnTo>
                      <a:pt x="19" y="515"/>
                    </a:lnTo>
                    <a:lnTo>
                      <a:pt x="20" y="8"/>
                    </a:lnTo>
                    <a:lnTo>
                      <a:pt x="13" y="0"/>
                    </a:lnTo>
                    <a:lnTo>
                      <a:pt x="20" y="8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3913" y="1305"/>
                <a:ext cx="66" cy="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3" y="25"/>
                  </a:cxn>
                  <a:cxn ang="0">
                    <a:pos x="66" y="8"/>
                  </a:cxn>
                  <a:cxn ang="0">
                    <a:pos x="7" y="0"/>
                  </a:cxn>
                  <a:cxn ang="0">
                    <a:pos x="13" y="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1" y="15"/>
                  </a:cxn>
                  <a:cxn ang="0">
                    <a:pos x="3" y="15"/>
                  </a:cxn>
                  <a:cxn ang="0">
                    <a:pos x="4" y="15"/>
                  </a:cxn>
                  <a:cxn ang="0">
                    <a:pos x="0" y="12"/>
                  </a:cxn>
                </a:cxnLst>
                <a:rect l="0" t="0" r="r" b="b"/>
                <a:pathLst>
                  <a:path w="66" h="25">
                    <a:moveTo>
                      <a:pt x="0" y="12"/>
                    </a:moveTo>
                    <a:lnTo>
                      <a:pt x="63" y="25"/>
                    </a:lnTo>
                    <a:lnTo>
                      <a:pt x="66" y="8"/>
                    </a:lnTo>
                    <a:lnTo>
                      <a:pt x="7" y="0"/>
                    </a:lnTo>
                    <a:lnTo>
                      <a:pt x="13" y="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3896" y="1295"/>
                <a:ext cx="30" cy="1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11"/>
                  </a:cxn>
                  <a:cxn ang="0">
                    <a:pos x="17" y="32"/>
                  </a:cxn>
                  <a:cxn ang="0">
                    <a:pos x="30" y="22"/>
                  </a:cxn>
                  <a:cxn ang="0">
                    <a:pos x="26" y="17"/>
                  </a:cxn>
                  <a:cxn ang="0">
                    <a:pos x="21" y="11"/>
                  </a:cxn>
                  <a:cxn ang="0">
                    <a:pos x="17" y="6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" y="13"/>
                  </a:cxn>
                </a:cxnLst>
                <a:rect l="0" t="0" r="r" b="b"/>
                <a:pathLst>
                  <a:path w="30" h="32">
                    <a:moveTo>
                      <a:pt x="1" y="13"/>
                    </a:moveTo>
                    <a:lnTo>
                      <a:pt x="0" y="11"/>
                    </a:lnTo>
                    <a:lnTo>
                      <a:pt x="17" y="32"/>
                    </a:lnTo>
                    <a:lnTo>
                      <a:pt x="30" y="22"/>
                    </a:lnTo>
                    <a:lnTo>
                      <a:pt x="26" y="17"/>
                    </a:lnTo>
                    <a:lnTo>
                      <a:pt x="21" y="11"/>
                    </a:lnTo>
                    <a:lnTo>
                      <a:pt x="17" y="6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3883" y="1286"/>
                <a:ext cx="26" cy="16"/>
              </a:xfrm>
              <a:custGeom>
                <a:avLst/>
                <a:gdLst/>
                <a:ahLst/>
                <a:cxnLst>
                  <a:cxn ang="0">
                    <a:pos x="10" y="20"/>
                  </a:cxn>
                  <a:cxn ang="0">
                    <a:pos x="0" y="20"/>
                  </a:cxn>
                  <a:cxn ang="0">
                    <a:pos x="14" y="33"/>
                  </a:cxn>
                  <a:cxn ang="0">
                    <a:pos x="26" y="20"/>
                  </a:cxn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0" y="20"/>
                  </a:cxn>
                </a:cxnLst>
                <a:rect l="0" t="0" r="r" b="b"/>
                <a:pathLst>
                  <a:path w="26" h="33">
                    <a:moveTo>
                      <a:pt x="10" y="20"/>
                    </a:moveTo>
                    <a:lnTo>
                      <a:pt x="0" y="20"/>
                    </a:lnTo>
                    <a:lnTo>
                      <a:pt x="14" y="33"/>
                    </a:lnTo>
                    <a:lnTo>
                      <a:pt x="26" y="20"/>
                    </a:lnTo>
                    <a:lnTo>
                      <a:pt x="10" y="6"/>
                    </a:lnTo>
                    <a:lnTo>
                      <a:pt x="0" y="6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3833" y="1288"/>
                <a:ext cx="60" cy="31"/>
              </a:xfrm>
              <a:custGeom>
                <a:avLst/>
                <a:gdLst/>
                <a:ahLst/>
                <a:cxnLst>
                  <a:cxn ang="0">
                    <a:pos x="5" y="36"/>
                  </a:cxn>
                  <a:cxn ang="0">
                    <a:pos x="18" y="45"/>
                  </a:cxn>
                  <a:cxn ang="0">
                    <a:pos x="60" y="14"/>
                  </a:cxn>
                  <a:cxn ang="0">
                    <a:pos x="50" y="0"/>
                  </a:cxn>
                  <a:cxn ang="0">
                    <a:pos x="8" y="32"/>
                  </a:cxn>
                  <a:cxn ang="0">
                    <a:pos x="21" y="39"/>
                  </a:cxn>
                  <a:cxn ang="0">
                    <a:pos x="5" y="36"/>
                  </a:cxn>
                  <a:cxn ang="0">
                    <a:pos x="0" y="60"/>
                  </a:cxn>
                  <a:cxn ang="0">
                    <a:pos x="18" y="45"/>
                  </a:cxn>
                  <a:cxn ang="0">
                    <a:pos x="5" y="36"/>
                  </a:cxn>
                </a:cxnLst>
                <a:rect l="0" t="0" r="r" b="b"/>
                <a:pathLst>
                  <a:path w="60" h="60">
                    <a:moveTo>
                      <a:pt x="5" y="36"/>
                    </a:moveTo>
                    <a:lnTo>
                      <a:pt x="18" y="45"/>
                    </a:lnTo>
                    <a:lnTo>
                      <a:pt x="60" y="14"/>
                    </a:lnTo>
                    <a:lnTo>
                      <a:pt x="50" y="0"/>
                    </a:lnTo>
                    <a:lnTo>
                      <a:pt x="8" y="32"/>
                    </a:lnTo>
                    <a:lnTo>
                      <a:pt x="21" y="39"/>
                    </a:lnTo>
                    <a:lnTo>
                      <a:pt x="5" y="36"/>
                    </a:lnTo>
                    <a:lnTo>
                      <a:pt x="0" y="60"/>
                    </a:lnTo>
                    <a:lnTo>
                      <a:pt x="18" y="45"/>
                    </a:lnTo>
                    <a:lnTo>
                      <a:pt x="5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3838" y="1283"/>
                <a:ext cx="29" cy="25"/>
              </a:xfrm>
              <a:custGeom>
                <a:avLst/>
                <a:gdLst/>
                <a:ahLst/>
                <a:cxnLst>
                  <a:cxn ang="0">
                    <a:pos x="16" y="15"/>
                  </a:cxn>
                  <a:cxn ang="0">
                    <a:pos x="11" y="6"/>
                  </a:cxn>
                  <a:cxn ang="0">
                    <a:pos x="0" y="46"/>
                  </a:cxn>
                  <a:cxn ang="0">
                    <a:pos x="16" y="49"/>
                  </a:cxn>
                  <a:cxn ang="0">
                    <a:pos x="26" y="8"/>
                  </a:cxn>
                  <a:cxn ang="0">
                    <a:pos x="19" y="0"/>
                  </a:cxn>
                  <a:cxn ang="0">
                    <a:pos x="26" y="8"/>
                  </a:cxn>
                  <a:cxn ang="0">
                    <a:pos x="29" y="1"/>
                  </a:cxn>
                  <a:cxn ang="0">
                    <a:pos x="19" y="0"/>
                  </a:cxn>
                  <a:cxn ang="0">
                    <a:pos x="16" y="15"/>
                  </a:cxn>
                </a:cxnLst>
                <a:rect l="0" t="0" r="r" b="b"/>
                <a:pathLst>
                  <a:path w="29" h="49">
                    <a:moveTo>
                      <a:pt x="16" y="15"/>
                    </a:moveTo>
                    <a:lnTo>
                      <a:pt x="11" y="6"/>
                    </a:lnTo>
                    <a:lnTo>
                      <a:pt x="0" y="46"/>
                    </a:lnTo>
                    <a:lnTo>
                      <a:pt x="16" y="49"/>
                    </a:lnTo>
                    <a:lnTo>
                      <a:pt x="26" y="8"/>
                    </a:lnTo>
                    <a:lnTo>
                      <a:pt x="19" y="0"/>
                    </a:lnTo>
                    <a:lnTo>
                      <a:pt x="26" y="8"/>
                    </a:lnTo>
                    <a:lnTo>
                      <a:pt x="29" y="1"/>
                    </a:lnTo>
                    <a:lnTo>
                      <a:pt x="19" y="0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3824" y="1279"/>
                <a:ext cx="33" cy="12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6" y="19"/>
                  </a:cxn>
                  <a:cxn ang="0">
                    <a:pos x="30" y="24"/>
                  </a:cxn>
                  <a:cxn ang="0">
                    <a:pos x="33" y="9"/>
                  </a:cxn>
                  <a:cxn ang="0">
                    <a:pos x="9" y="3"/>
                  </a:cxn>
                  <a:cxn ang="0">
                    <a:pos x="0" y="9"/>
                  </a:cxn>
                  <a:cxn ang="0">
                    <a:pos x="9" y="3"/>
                  </a:cxn>
                  <a:cxn ang="0">
                    <a:pos x="2" y="0"/>
                  </a:cxn>
                  <a:cxn ang="0">
                    <a:pos x="0" y="9"/>
                  </a:cxn>
                  <a:cxn ang="0">
                    <a:pos x="16" y="13"/>
                  </a:cxn>
                </a:cxnLst>
                <a:rect l="0" t="0" r="r" b="b"/>
                <a:pathLst>
                  <a:path w="33" h="24">
                    <a:moveTo>
                      <a:pt x="16" y="13"/>
                    </a:moveTo>
                    <a:lnTo>
                      <a:pt x="6" y="19"/>
                    </a:lnTo>
                    <a:lnTo>
                      <a:pt x="30" y="24"/>
                    </a:lnTo>
                    <a:lnTo>
                      <a:pt x="33" y="9"/>
                    </a:lnTo>
                    <a:lnTo>
                      <a:pt x="9" y="3"/>
                    </a:lnTo>
                    <a:lnTo>
                      <a:pt x="0" y="9"/>
                    </a:lnTo>
                    <a:lnTo>
                      <a:pt x="9" y="3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797" y="1283"/>
                <a:ext cx="43" cy="5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16" y="73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0" y="69"/>
                  </a:cxn>
                  <a:cxn ang="0">
                    <a:pos x="16" y="70"/>
                  </a:cxn>
                  <a:cxn ang="0">
                    <a:pos x="0" y="70"/>
                  </a:cxn>
                  <a:cxn ang="0">
                    <a:pos x="4" y="108"/>
                  </a:cxn>
                  <a:cxn ang="0">
                    <a:pos x="16" y="73"/>
                  </a:cxn>
                  <a:cxn ang="0">
                    <a:pos x="0" y="70"/>
                  </a:cxn>
                </a:cxnLst>
                <a:rect l="0" t="0" r="r" b="b"/>
                <a:pathLst>
                  <a:path w="43" h="108">
                    <a:moveTo>
                      <a:pt x="0" y="70"/>
                    </a:moveTo>
                    <a:lnTo>
                      <a:pt x="16" y="73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0" y="69"/>
                    </a:lnTo>
                    <a:lnTo>
                      <a:pt x="16" y="70"/>
                    </a:lnTo>
                    <a:lnTo>
                      <a:pt x="0" y="70"/>
                    </a:lnTo>
                    <a:lnTo>
                      <a:pt x="4" y="108"/>
                    </a:lnTo>
                    <a:lnTo>
                      <a:pt x="16" y="73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3791" y="1293"/>
                <a:ext cx="22" cy="26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0" y="7"/>
                  </a:cxn>
                  <a:cxn ang="0">
                    <a:pos x="6" y="52"/>
                  </a:cxn>
                  <a:cxn ang="0">
                    <a:pos x="22" y="52"/>
                  </a:cxn>
                  <a:cxn ang="0">
                    <a:pos x="20" y="41"/>
                  </a:cxn>
                  <a:cxn ang="0">
                    <a:pos x="19" y="24"/>
                  </a:cxn>
                  <a:cxn ang="0">
                    <a:pos x="16" y="9"/>
                  </a:cxn>
                  <a:cxn ang="0">
                    <a:pos x="12" y="0"/>
                  </a:cxn>
                  <a:cxn ang="0">
                    <a:pos x="16" y="7"/>
                  </a:cxn>
                  <a:cxn ang="0">
                    <a:pos x="16" y="3"/>
                  </a:cxn>
                  <a:cxn ang="0">
                    <a:pos x="12" y="0"/>
                  </a:cxn>
                  <a:cxn ang="0">
                    <a:pos x="6" y="16"/>
                  </a:cxn>
                </a:cxnLst>
                <a:rect l="0" t="0" r="r" b="b"/>
                <a:pathLst>
                  <a:path w="22" h="52">
                    <a:moveTo>
                      <a:pt x="6" y="16"/>
                    </a:moveTo>
                    <a:lnTo>
                      <a:pt x="0" y="7"/>
                    </a:lnTo>
                    <a:lnTo>
                      <a:pt x="6" y="52"/>
                    </a:lnTo>
                    <a:lnTo>
                      <a:pt x="22" y="52"/>
                    </a:lnTo>
                    <a:lnTo>
                      <a:pt x="20" y="41"/>
                    </a:lnTo>
                    <a:lnTo>
                      <a:pt x="19" y="24"/>
                    </a:lnTo>
                    <a:lnTo>
                      <a:pt x="16" y="9"/>
                    </a:lnTo>
                    <a:lnTo>
                      <a:pt x="12" y="0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2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3765" y="1285"/>
                <a:ext cx="38" cy="15"/>
              </a:xfrm>
              <a:custGeom>
                <a:avLst/>
                <a:gdLst/>
                <a:ahLst/>
                <a:cxnLst>
                  <a:cxn ang="0">
                    <a:pos x="19" y="14"/>
                  </a:cxn>
                  <a:cxn ang="0">
                    <a:pos x="9" y="22"/>
                  </a:cxn>
                  <a:cxn ang="0">
                    <a:pos x="32" y="31"/>
                  </a:cxn>
                  <a:cxn ang="0">
                    <a:pos x="38" y="15"/>
                  </a:cxn>
                  <a:cxn ang="0">
                    <a:pos x="15" y="5"/>
                  </a:cxn>
                  <a:cxn ang="0">
                    <a:pos x="3" y="14"/>
                  </a:cxn>
                  <a:cxn ang="0">
                    <a:pos x="15" y="5"/>
                  </a:cxn>
                  <a:cxn ang="0">
                    <a:pos x="0" y="0"/>
                  </a:cxn>
                  <a:cxn ang="0">
                    <a:pos x="3" y="14"/>
                  </a:cxn>
                  <a:cxn ang="0">
                    <a:pos x="19" y="14"/>
                  </a:cxn>
                </a:cxnLst>
                <a:rect l="0" t="0" r="r" b="b"/>
                <a:pathLst>
                  <a:path w="38" h="31">
                    <a:moveTo>
                      <a:pt x="19" y="14"/>
                    </a:moveTo>
                    <a:lnTo>
                      <a:pt x="9" y="22"/>
                    </a:lnTo>
                    <a:lnTo>
                      <a:pt x="32" y="31"/>
                    </a:lnTo>
                    <a:lnTo>
                      <a:pt x="38" y="15"/>
                    </a:lnTo>
                    <a:lnTo>
                      <a:pt x="15" y="5"/>
                    </a:lnTo>
                    <a:lnTo>
                      <a:pt x="3" y="14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3" y="14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3768" y="1292"/>
                <a:ext cx="30" cy="49"/>
              </a:xfrm>
              <a:custGeom>
                <a:avLst/>
                <a:gdLst/>
                <a:ahLst/>
                <a:cxnLst>
                  <a:cxn ang="0">
                    <a:pos x="12" y="77"/>
                  </a:cxn>
                  <a:cxn ang="0">
                    <a:pos x="26" y="73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10" y="73"/>
                  </a:cxn>
                  <a:cxn ang="0">
                    <a:pos x="25" y="67"/>
                  </a:cxn>
                  <a:cxn ang="0">
                    <a:pos x="12" y="77"/>
                  </a:cxn>
                  <a:cxn ang="0">
                    <a:pos x="30" y="98"/>
                  </a:cxn>
                  <a:cxn ang="0">
                    <a:pos x="26" y="73"/>
                  </a:cxn>
                  <a:cxn ang="0">
                    <a:pos x="12" y="77"/>
                  </a:cxn>
                </a:cxnLst>
                <a:rect l="0" t="0" r="r" b="b"/>
                <a:pathLst>
                  <a:path w="30" h="98">
                    <a:moveTo>
                      <a:pt x="12" y="77"/>
                    </a:moveTo>
                    <a:lnTo>
                      <a:pt x="26" y="7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10" y="73"/>
                    </a:lnTo>
                    <a:lnTo>
                      <a:pt x="25" y="67"/>
                    </a:lnTo>
                    <a:lnTo>
                      <a:pt x="12" y="77"/>
                    </a:lnTo>
                    <a:lnTo>
                      <a:pt x="30" y="98"/>
                    </a:lnTo>
                    <a:lnTo>
                      <a:pt x="26" y="73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3760" y="1311"/>
                <a:ext cx="33" cy="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0" y="20"/>
                  </a:cxn>
                  <a:cxn ang="0">
                    <a:pos x="20" y="39"/>
                  </a:cxn>
                  <a:cxn ang="0">
                    <a:pos x="33" y="29"/>
                  </a:cxn>
                  <a:cxn ang="0">
                    <a:pos x="14" y="10"/>
                  </a:cxn>
                  <a:cxn ang="0">
                    <a:pos x="0" y="11"/>
                  </a:cxn>
                  <a:cxn ang="0">
                    <a:pos x="14" y="10"/>
                  </a:cxn>
                  <a:cxn ang="0">
                    <a:pos x="5" y="0"/>
                  </a:cxn>
                  <a:cxn ang="0">
                    <a:pos x="0" y="11"/>
                  </a:cxn>
                  <a:cxn ang="0">
                    <a:pos x="15" y="18"/>
                  </a:cxn>
                </a:cxnLst>
                <a:rect l="0" t="0" r="r" b="b"/>
                <a:pathLst>
                  <a:path w="33" h="39">
                    <a:moveTo>
                      <a:pt x="15" y="18"/>
                    </a:moveTo>
                    <a:lnTo>
                      <a:pt x="0" y="20"/>
                    </a:lnTo>
                    <a:lnTo>
                      <a:pt x="20" y="39"/>
                    </a:lnTo>
                    <a:lnTo>
                      <a:pt x="33" y="29"/>
                    </a:lnTo>
                    <a:lnTo>
                      <a:pt x="14" y="10"/>
                    </a:lnTo>
                    <a:lnTo>
                      <a:pt x="0" y="11"/>
                    </a:lnTo>
                    <a:lnTo>
                      <a:pt x="14" y="10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3731" y="1317"/>
                <a:ext cx="44" cy="31"/>
              </a:xfrm>
              <a:custGeom>
                <a:avLst/>
                <a:gdLst/>
                <a:ahLst/>
                <a:cxnLst>
                  <a:cxn ang="0">
                    <a:pos x="7" y="61"/>
                  </a:cxn>
                  <a:cxn ang="0">
                    <a:pos x="16" y="56"/>
                  </a:cxn>
                  <a:cxn ang="0">
                    <a:pos x="44" y="7"/>
                  </a:cxn>
                  <a:cxn ang="0">
                    <a:pos x="29" y="0"/>
                  </a:cxn>
                  <a:cxn ang="0">
                    <a:pos x="0" y="48"/>
                  </a:cxn>
                  <a:cxn ang="0">
                    <a:pos x="7" y="45"/>
                  </a:cxn>
                  <a:cxn ang="0">
                    <a:pos x="7" y="61"/>
                  </a:cxn>
                  <a:cxn ang="0">
                    <a:pos x="12" y="62"/>
                  </a:cxn>
                  <a:cxn ang="0">
                    <a:pos x="16" y="56"/>
                  </a:cxn>
                  <a:cxn ang="0">
                    <a:pos x="7" y="61"/>
                  </a:cxn>
                </a:cxnLst>
                <a:rect l="0" t="0" r="r" b="b"/>
                <a:pathLst>
                  <a:path w="44" h="62">
                    <a:moveTo>
                      <a:pt x="7" y="61"/>
                    </a:moveTo>
                    <a:lnTo>
                      <a:pt x="16" y="56"/>
                    </a:lnTo>
                    <a:lnTo>
                      <a:pt x="44" y="7"/>
                    </a:lnTo>
                    <a:lnTo>
                      <a:pt x="29" y="0"/>
                    </a:lnTo>
                    <a:lnTo>
                      <a:pt x="0" y="48"/>
                    </a:lnTo>
                    <a:lnTo>
                      <a:pt x="7" y="45"/>
                    </a:lnTo>
                    <a:lnTo>
                      <a:pt x="7" y="61"/>
                    </a:lnTo>
                    <a:lnTo>
                      <a:pt x="12" y="62"/>
                    </a:lnTo>
                    <a:lnTo>
                      <a:pt x="16" y="56"/>
                    </a:lnTo>
                    <a:lnTo>
                      <a:pt x="7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1715" y="1281"/>
                <a:ext cx="2023" cy="6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" y="16"/>
                  </a:cxn>
                  <a:cxn ang="0">
                    <a:pos x="2023" y="133"/>
                  </a:cxn>
                  <a:cxn ang="0">
                    <a:pos x="2023" y="117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0" y="16"/>
                  </a:cxn>
                </a:cxnLst>
                <a:rect l="0" t="0" r="r" b="b"/>
                <a:pathLst>
                  <a:path w="2023" h="133">
                    <a:moveTo>
                      <a:pt x="0" y="16"/>
                    </a:moveTo>
                    <a:lnTo>
                      <a:pt x="3" y="16"/>
                    </a:lnTo>
                    <a:lnTo>
                      <a:pt x="2023" y="133"/>
                    </a:lnTo>
                    <a:lnTo>
                      <a:pt x="2023" y="117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1510" y="1224"/>
                <a:ext cx="212" cy="64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0" y="17"/>
                  </a:cxn>
                  <a:cxn ang="0">
                    <a:pos x="205" y="130"/>
                  </a:cxn>
                  <a:cxn ang="0">
                    <a:pos x="212" y="114"/>
                  </a:cxn>
                  <a:cxn ang="0">
                    <a:pos x="196" y="104"/>
                  </a:cxn>
                  <a:cxn ang="0">
                    <a:pos x="169" y="90"/>
                  </a:cxn>
                  <a:cxn ang="0">
                    <a:pos x="138" y="72"/>
                  </a:cxn>
                  <a:cxn ang="0">
                    <a:pos x="102" y="52"/>
                  </a:cxn>
                  <a:cxn ang="0">
                    <a:pos x="67" y="33"/>
                  </a:cxn>
                  <a:cxn ang="0">
                    <a:pos x="37" y="17"/>
                  </a:cxn>
                  <a:cxn ang="0">
                    <a:pos x="13" y="6"/>
                  </a:cxn>
                  <a:cxn ang="0">
                    <a:pos x="2" y="2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7" y="17"/>
                  </a:cxn>
                </a:cxnLst>
                <a:rect l="0" t="0" r="r" b="b"/>
                <a:pathLst>
                  <a:path w="212" h="130">
                    <a:moveTo>
                      <a:pt x="7" y="17"/>
                    </a:moveTo>
                    <a:lnTo>
                      <a:pt x="0" y="17"/>
                    </a:lnTo>
                    <a:lnTo>
                      <a:pt x="205" y="130"/>
                    </a:lnTo>
                    <a:lnTo>
                      <a:pt x="212" y="114"/>
                    </a:lnTo>
                    <a:lnTo>
                      <a:pt x="196" y="104"/>
                    </a:lnTo>
                    <a:lnTo>
                      <a:pt x="169" y="90"/>
                    </a:lnTo>
                    <a:lnTo>
                      <a:pt x="138" y="72"/>
                    </a:lnTo>
                    <a:lnTo>
                      <a:pt x="102" y="52"/>
                    </a:lnTo>
                    <a:lnTo>
                      <a:pt x="67" y="33"/>
                    </a:lnTo>
                    <a:lnTo>
                      <a:pt x="37" y="17"/>
                    </a:lnTo>
                    <a:lnTo>
                      <a:pt x="13" y="6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1484" y="1224"/>
                <a:ext cx="33" cy="1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6" y="25"/>
                  </a:cxn>
                  <a:cxn ang="0">
                    <a:pos x="16" y="22"/>
                  </a:cxn>
                  <a:cxn ang="0">
                    <a:pos x="26" y="18"/>
                  </a:cxn>
                  <a:cxn ang="0">
                    <a:pos x="33" y="15"/>
                  </a:cxn>
                  <a:cxn ang="0">
                    <a:pos x="28" y="0"/>
                  </a:cxn>
                  <a:cxn ang="0">
                    <a:pos x="0" y="11"/>
                  </a:cxn>
                  <a:cxn ang="0">
                    <a:pos x="6" y="11"/>
                  </a:cxn>
                  <a:cxn ang="0">
                    <a:pos x="0" y="26"/>
                  </a:cxn>
                  <a:cxn ang="0">
                    <a:pos x="2" y="28"/>
                  </a:cxn>
                  <a:cxn ang="0">
                    <a:pos x="3" y="28"/>
                  </a:cxn>
                  <a:cxn ang="0">
                    <a:pos x="5" y="28"/>
                  </a:cxn>
                  <a:cxn ang="0">
                    <a:pos x="6" y="26"/>
                  </a:cxn>
                  <a:cxn ang="0">
                    <a:pos x="0" y="26"/>
                  </a:cxn>
                </a:cxnLst>
                <a:rect l="0" t="0" r="r" b="b"/>
                <a:pathLst>
                  <a:path w="33" h="28">
                    <a:moveTo>
                      <a:pt x="0" y="26"/>
                    </a:moveTo>
                    <a:lnTo>
                      <a:pt x="6" y="25"/>
                    </a:lnTo>
                    <a:lnTo>
                      <a:pt x="16" y="22"/>
                    </a:lnTo>
                    <a:lnTo>
                      <a:pt x="26" y="18"/>
                    </a:lnTo>
                    <a:lnTo>
                      <a:pt x="33" y="15"/>
                    </a:lnTo>
                    <a:lnTo>
                      <a:pt x="28" y="0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6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1459" y="1224"/>
                <a:ext cx="31" cy="14"/>
              </a:xfrm>
              <a:custGeom>
                <a:avLst/>
                <a:gdLst/>
                <a:ahLst/>
                <a:cxnLst>
                  <a:cxn ang="0">
                    <a:pos x="15" y="13"/>
                  </a:cxn>
                  <a:cxn ang="0">
                    <a:pos x="5" y="20"/>
                  </a:cxn>
                  <a:cxn ang="0">
                    <a:pos x="25" y="28"/>
                  </a:cxn>
                  <a:cxn ang="0">
                    <a:pos x="31" y="13"/>
                  </a:cxn>
                  <a:cxn ang="0">
                    <a:pos x="11" y="4"/>
                  </a:cxn>
                  <a:cxn ang="0">
                    <a:pos x="0" y="12"/>
                  </a:cxn>
                  <a:cxn ang="0">
                    <a:pos x="11" y="4"/>
                  </a:cxn>
                  <a:cxn ang="0">
                    <a:pos x="1" y="0"/>
                  </a:cxn>
                  <a:cxn ang="0">
                    <a:pos x="0" y="12"/>
                  </a:cxn>
                  <a:cxn ang="0">
                    <a:pos x="15" y="13"/>
                  </a:cxn>
                </a:cxnLst>
                <a:rect l="0" t="0" r="r" b="b"/>
                <a:pathLst>
                  <a:path w="31" h="28">
                    <a:moveTo>
                      <a:pt x="15" y="13"/>
                    </a:moveTo>
                    <a:lnTo>
                      <a:pt x="5" y="20"/>
                    </a:lnTo>
                    <a:lnTo>
                      <a:pt x="25" y="28"/>
                    </a:lnTo>
                    <a:lnTo>
                      <a:pt x="31" y="13"/>
                    </a:lnTo>
                    <a:lnTo>
                      <a:pt x="11" y="4"/>
                    </a:lnTo>
                    <a:lnTo>
                      <a:pt x="0" y="12"/>
                    </a:lnTo>
                    <a:lnTo>
                      <a:pt x="11" y="4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1446" y="1229"/>
                <a:ext cx="28" cy="52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5" y="73"/>
                  </a:cxn>
                  <a:cxn ang="0">
                    <a:pos x="28" y="1"/>
                  </a:cxn>
                  <a:cxn ang="0">
                    <a:pos x="13" y="0"/>
                  </a:cxn>
                  <a:cxn ang="0">
                    <a:pos x="0" y="70"/>
                  </a:cxn>
                  <a:cxn ang="0">
                    <a:pos x="15" y="69"/>
                  </a:cxn>
                  <a:cxn ang="0">
                    <a:pos x="0" y="74"/>
                  </a:cxn>
                  <a:cxn ang="0">
                    <a:pos x="10" y="102"/>
                  </a:cxn>
                  <a:cxn ang="0">
                    <a:pos x="15" y="73"/>
                  </a:cxn>
                  <a:cxn ang="0">
                    <a:pos x="0" y="74"/>
                  </a:cxn>
                </a:cxnLst>
                <a:rect l="0" t="0" r="r" b="b"/>
                <a:pathLst>
                  <a:path w="28" h="102">
                    <a:moveTo>
                      <a:pt x="0" y="74"/>
                    </a:moveTo>
                    <a:lnTo>
                      <a:pt x="15" y="73"/>
                    </a:lnTo>
                    <a:lnTo>
                      <a:pt x="28" y="1"/>
                    </a:lnTo>
                    <a:lnTo>
                      <a:pt x="13" y="0"/>
                    </a:lnTo>
                    <a:lnTo>
                      <a:pt x="0" y="70"/>
                    </a:lnTo>
                    <a:lnTo>
                      <a:pt x="15" y="69"/>
                    </a:lnTo>
                    <a:lnTo>
                      <a:pt x="0" y="74"/>
                    </a:lnTo>
                    <a:lnTo>
                      <a:pt x="10" y="102"/>
                    </a:lnTo>
                    <a:lnTo>
                      <a:pt x="15" y="7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1429" y="1239"/>
                <a:ext cx="32" cy="28"/>
              </a:xfrm>
              <a:custGeom>
                <a:avLst/>
                <a:gdLst/>
                <a:ahLst/>
                <a:cxnLst>
                  <a:cxn ang="0">
                    <a:pos x="10" y="20"/>
                  </a:cxn>
                  <a:cxn ang="0">
                    <a:pos x="0" y="14"/>
                  </a:cxn>
                  <a:cxn ang="0">
                    <a:pos x="17" y="55"/>
                  </a:cxn>
                  <a:cxn ang="0">
                    <a:pos x="32" y="50"/>
                  </a:cxn>
                  <a:cxn ang="0">
                    <a:pos x="15" y="9"/>
                  </a:cxn>
                  <a:cxn ang="0">
                    <a:pos x="4" y="4"/>
                  </a:cxn>
                  <a:cxn ang="0">
                    <a:pos x="15" y="9"/>
                  </a:cxn>
                  <a:cxn ang="0">
                    <a:pos x="11" y="0"/>
                  </a:cxn>
                  <a:cxn ang="0">
                    <a:pos x="4" y="4"/>
                  </a:cxn>
                  <a:cxn ang="0">
                    <a:pos x="10" y="20"/>
                  </a:cxn>
                </a:cxnLst>
                <a:rect l="0" t="0" r="r" b="b"/>
                <a:pathLst>
                  <a:path w="32" h="55">
                    <a:moveTo>
                      <a:pt x="10" y="20"/>
                    </a:moveTo>
                    <a:lnTo>
                      <a:pt x="0" y="14"/>
                    </a:lnTo>
                    <a:lnTo>
                      <a:pt x="17" y="55"/>
                    </a:lnTo>
                    <a:lnTo>
                      <a:pt x="32" y="50"/>
                    </a:lnTo>
                    <a:lnTo>
                      <a:pt x="15" y="9"/>
                    </a:lnTo>
                    <a:lnTo>
                      <a:pt x="4" y="4"/>
                    </a:lnTo>
                    <a:lnTo>
                      <a:pt x="15" y="9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1407" y="1241"/>
                <a:ext cx="32" cy="11"/>
              </a:xfrm>
              <a:custGeom>
                <a:avLst/>
                <a:gdLst/>
                <a:ahLst/>
                <a:cxnLst>
                  <a:cxn ang="0">
                    <a:pos x="19" y="16"/>
                  </a:cxn>
                  <a:cxn ang="0">
                    <a:pos x="13" y="23"/>
                  </a:cxn>
                  <a:cxn ang="0">
                    <a:pos x="32" y="16"/>
                  </a:cxn>
                  <a:cxn ang="0">
                    <a:pos x="26" y="0"/>
                  </a:cxn>
                  <a:cxn ang="0">
                    <a:pos x="7" y="7"/>
                  </a:cxn>
                  <a:cxn ang="0">
                    <a:pos x="2" y="16"/>
                  </a:cxn>
                  <a:cxn ang="0">
                    <a:pos x="7" y="7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19" y="16"/>
                  </a:cxn>
                </a:cxnLst>
                <a:rect l="0" t="0" r="r" b="b"/>
                <a:pathLst>
                  <a:path w="32" h="23">
                    <a:moveTo>
                      <a:pt x="19" y="16"/>
                    </a:moveTo>
                    <a:lnTo>
                      <a:pt x="13" y="23"/>
                    </a:lnTo>
                    <a:lnTo>
                      <a:pt x="32" y="16"/>
                    </a:lnTo>
                    <a:lnTo>
                      <a:pt x="26" y="0"/>
                    </a:lnTo>
                    <a:lnTo>
                      <a:pt x="7" y="7"/>
                    </a:lnTo>
                    <a:lnTo>
                      <a:pt x="2" y="16"/>
                    </a:lnTo>
                    <a:lnTo>
                      <a:pt x="7" y="7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1407" y="1249"/>
                <a:ext cx="19" cy="70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7" y="72"/>
                  </a:cxn>
                  <a:cxn ang="0">
                    <a:pos x="19" y="0"/>
                  </a:cxn>
                  <a:cxn ang="0">
                    <a:pos x="2" y="0"/>
                  </a:cxn>
                  <a:cxn ang="0">
                    <a:pos x="0" y="72"/>
                  </a:cxn>
                  <a:cxn ang="0">
                    <a:pos x="17" y="70"/>
                  </a:cxn>
                  <a:cxn ang="0">
                    <a:pos x="0" y="72"/>
                  </a:cxn>
                  <a:cxn ang="0">
                    <a:pos x="17" y="139"/>
                  </a:cxn>
                  <a:cxn ang="0">
                    <a:pos x="19" y="72"/>
                  </a:cxn>
                  <a:cxn ang="0">
                    <a:pos x="0" y="72"/>
                  </a:cxn>
                </a:cxnLst>
                <a:rect l="0" t="0" r="r" b="b"/>
                <a:pathLst>
                  <a:path w="19" h="139">
                    <a:moveTo>
                      <a:pt x="0" y="72"/>
                    </a:moveTo>
                    <a:lnTo>
                      <a:pt x="17" y="72"/>
                    </a:lnTo>
                    <a:lnTo>
                      <a:pt x="19" y="0"/>
                    </a:lnTo>
                    <a:lnTo>
                      <a:pt x="2" y="0"/>
                    </a:lnTo>
                    <a:lnTo>
                      <a:pt x="0" y="72"/>
                    </a:lnTo>
                    <a:lnTo>
                      <a:pt x="17" y="70"/>
                    </a:lnTo>
                    <a:lnTo>
                      <a:pt x="0" y="72"/>
                    </a:lnTo>
                    <a:lnTo>
                      <a:pt x="17" y="139"/>
                    </a:lnTo>
                    <a:lnTo>
                      <a:pt x="19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1393" y="1250"/>
                <a:ext cx="31" cy="35"/>
              </a:xfrm>
              <a:custGeom>
                <a:avLst/>
                <a:gdLst/>
                <a:ahLst/>
                <a:cxnLst>
                  <a:cxn ang="0">
                    <a:pos x="13" y="21"/>
                  </a:cxn>
                  <a:cxn ang="0">
                    <a:pos x="0" y="14"/>
                  </a:cxn>
                  <a:cxn ang="0">
                    <a:pos x="14" y="71"/>
                  </a:cxn>
                  <a:cxn ang="0">
                    <a:pos x="31" y="69"/>
                  </a:cxn>
                  <a:cxn ang="0">
                    <a:pos x="16" y="12"/>
                  </a:cxn>
                  <a:cxn ang="0">
                    <a:pos x="4" y="6"/>
                  </a:cxn>
                  <a:cxn ang="0">
                    <a:pos x="16" y="12"/>
                  </a:cxn>
                  <a:cxn ang="0">
                    <a:pos x="14" y="0"/>
                  </a:cxn>
                  <a:cxn ang="0">
                    <a:pos x="4" y="6"/>
                  </a:cxn>
                  <a:cxn ang="0">
                    <a:pos x="13" y="21"/>
                  </a:cxn>
                </a:cxnLst>
                <a:rect l="0" t="0" r="r" b="b"/>
                <a:pathLst>
                  <a:path w="31" h="71">
                    <a:moveTo>
                      <a:pt x="13" y="21"/>
                    </a:moveTo>
                    <a:lnTo>
                      <a:pt x="0" y="14"/>
                    </a:lnTo>
                    <a:lnTo>
                      <a:pt x="14" y="71"/>
                    </a:lnTo>
                    <a:lnTo>
                      <a:pt x="31" y="69"/>
                    </a:lnTo>
                    <a:lnTo>
                      <a:pt x="16" y="12"/>
                    </a:lnTo>
                    <a:lnTo>
                      <a:pt x="4" y="6"/>
                    </a:lnTo>
                    <a:lnTo>
                      <a:pt x="16" y="12"/>
                    </a:lnTo>
                    <a:lnTo>
                      <a:pt x="14" y="0"/>
                    </a:lnTo>
                    <a:lnTo>
                      <a:pt x="4" y="6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1378" y="1252"/>
                <a:ext cx="28" cy="11"/>
              </a:xfrm>
              <a:custGeom>
                <a:avLst/>
                <a:gdLst/>
                <a:ahLst/>
                <a:cxnLst>
                  <a:cxn ang="0">
                    <a:pos x="19" y="14"/>
                  </a:cxn>
                  <a:cxn ang="0">
                    <a:pos x="13" y="21"/>
                  </a:cxn>
                  <a:cxn ang="0">
                    <a:pos x="28" y="15"/>
                  </a:cxn>
                  <a:cxn ang="0">
                    <a:pos x="19" y="0"/>
                  </a:cxn>
                  <a:cxn ang="0">
                    <a:pos x="6" y="6"/>
                  </a:cxn>
                  <a:cxn ang="0">
                    <a:pos x="0" y="14"/>
                  </a:cxn>
                  <a:cxn ang="0">
                    <a:pos x="6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19" y="14"/>
                  </a:cxn>
                </a:cxnLst>
                <a:rect l="0" t="0" r="r" b="b"/>
                <a:pathLst>
                  <a:path w="28" h="21">
                    <a:moveTo>
                      <a:pt x="19" y="14"/>
                    </a:moveTo>
                    <a:lnTo>
                      <a:pt x="13" y="21"/>
                    </a:lnTo>
                    <a:lnTo>
                      <a:pt x="28" y="15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1378" y="1260"/>
                <a:ext cx="19" cy="71"/>
              </a:xfrm>
              <a:custGeom>
                <a:avLst/>
                <a:gdLst/>
                <a:ahLst/>
                <a:cxnLst>
                  <a:cxn ang="0">
                    <a:pos x="2" y="117"/>
                  </a:cxn>
                  <a:cxn ang="0">
                    <a:pos x="19" y="11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113"/>
                  </a:cxn>
                  <a:cxn ang="0">
                    <a:pos x="18" y="108"/>
                  </a:cxn>
                  <a:cxn ang="0">
                    <a:pos x="2" y="117"/>
                  </a:cxn>
                  <a:cxn ang="0">
                    <a:pos x="19" y="144"/>
                  </a:cxn>
                  <a:cxn ang="0">
                    <a:pos x="19" y="113"/>
                  </a:cxn>
                  <a:cxn ang="0">
                    <a:pos x="2" y="117"/>
                  </a:cxn>
                </a:cxnLst>
                <a:rect l="0" t="0" r="r" b="b"/>
                <a:pathLst>
                  <a:path w="19" h="144">
                    <a:moveTo>
                      <a:pt x="2" y="117"/>
                    </a:moveTo>
                    <a:lnTo>
                      <a:pt x="19" y="11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18" y="108"/>
                    </a:lnTo>
                    <a:lnTo>
                      <a:pt x="2" y="117"/>
                    </a:lnTo>
                    <a:lnTo>
                      <a:pt x="19" y="144"/>
                    </a:lnTo>
                    <a:lnTo>
                      <a:pt x="19" y="113"/>
                    </a:lnTo>
                    <a:lnTo>
                      <a:pt x="2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1361" y="1294"/>
                <a:ext cx="35" cy="24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0" y="16"/>
                  </a:cxn>
                  <a:cxn ang="0">
                    <a:pos x="19" y="48"/>
                  </a:cxn>
                  <a:cxn ang="0">
                    <a:pos x="35" y="39"/>
                  </a:cxn>
                  <a:cxn ang="0">
                    <a:pos x="16" y="7"/>
                  </a:cxn>
                  <a:cxn ang="0">
                    <a:pos x="3" y="4"/>
                  </a:cxn>
                  <a:cxn ang="0">
                    <a:pos x="16" y="7"/>
                  </a:cxn>
                  <a:cxn ang="0">
                    <a:pos x="10" y="0"/>
                  </a:cxn>
                  <a:cxn ang="0">
                    <a:pos x="3" y="4"/>
                  </a:cxn>
                  <a:cxn ang="0">
                    <a:pos x="12" y="18"/>
                  </a:cxn>
                </a:cxnLst>
                <a:rect l="0" t="0" r="r" b="b"/>
                <a:pathLst>
                  <a:path w="35" h="48">
                    <a:moveTo>
                      <a:pt x="12" y="18"/>
                    </a:moveTo>
                    <a:lnTo>
                      <a:pt x="0" y="16"/>
                    </a:lnTo>
                    <a:lnTo>
                      <a:pt x="19" y="48"/>
                    </a:lnTo>
                    <a:lnTo>
                      <a:pt x="35" y="39"/>
                    </a:lnTo>
                    <a:lnTo>
                      <a:pt x="16" y="7"/>
                    </a:lnTo>
                    <a:lnTo>
                      <a:pt x="3" y="4"/>
                    </a:lnTo>
                    <a:lnTo>
                      <a:pt x="16" y="7"/>
                    </a:lnTo>
                    <a:lnTo>
                      <a:pt x="10" y="0"/>
                    </a:lnTo>
                    <a:lnTo>
                      <a:pt x="3" y="4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1340" y="1296"/>
                <a:ext cx="33" cy="13"/>
              </a:xfrm>
              <a:custGeom>
                <a:avLst/>
                <a:gdLst/>
                <a:ahLst/>
                <a:cxnLst>
                  <a:cxn ang="0">
                    <a:pos x="18" y="19"/>
                  </a:cxn>
                  <a:cxn ang="0">
                    <a:pos x="14" y="26"/>
                  </a:cxn>
                  <a:cxn ang="0">
                    <a:pos x="33" y="14"/>
                  </a:cxn>
                  <a:cxn ang="0">
                    <a:pos x="24" y="0"/>
                  </a:cxn>
                  <a:cxn ang="0">
                    <a:pos x="6" y="13"/>
                  </a:cxn>
                  <a:cxn ang="0">
                    <a:pos x="1" y="21"/>
                  </a:cxn>
                  <a:cxn ang="0">
                    <a:pos x="6" y="13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18" y="19"/>
                  </a:cxn>
                </a:cxnLst>
                <a:rect l="0" t="0" r="r" b="b"/>
                <a:pathLst>
                  <a:path w="33" h="26">
                    <a:moveTo>
                      <a:pt x="18" y="19"/>
                    </a:moveTo>
                    <a:lnTo>
                      <a:pt x="14" y="26"/>
                    </a:lnTo>
                    <a:lnTo>
                      <a:pt x="33" y="14"/>
                    </a:lnTo>
                    <a:lnTo>
                      <a:pt x="24" y="0"/>
                    </a:lnTo>
                    <a:lnTo>
                      <a:pt x="6" y="13"/>
                    </a:lnTo>
                    <a:lnTo>
                      <a:pt x="1" y="21"/>
                    </a:lnTo>
                    <a:lnTo>
                      <a:pt x="6" y="13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1341" y="1305"/>
                <a:ext cx="30" cy="28"/>
              </a:xfrm>
              <a:custGeom>
                <a:avLst/>
                <a:gdLst/>
                <a:ahLst/>
                <a:cxnLst>
                  <a:cxn ang="0">
                    <a:pos x="29" y="53"/>
                  </a:cxn>
                  <a:cxn ang="0">
                    <a:pos x="17" y="0"/>
                  </a:cxn>
                  <a:cxn ang="0">
                    <a:pos x="0" y="2"/>
                  </a:cxn>
                  <a:cxn ang="0">
                    <a:pos x="13" y="56"/>
                  </a:cxn>
                  <a:cxn ang="0">
                    <a:pos x="12" y="55"/>
                  </a:cxn>
                  <a:cxn ang="0">
                    <a:pos x="30" y="55"/>
                  </a:cxn>
                  <a:cxn ang="0">
                    <a:pos x="29" y="55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</a:cxnLst>
                <a:rect l="0" t="0" r="r" b="b"/>
                <a:pathLst>
                  <a:path w="30" h="56">
                    <a:moveTo>
                      <a:pt x="29" y="53"/>
                    </a:moveTo>
                    <a:lnTo>
                      <a:pt x="17" y="0"/>
                    </a:lnTo>
                    <a:lnTo>
                      <a:pt x="0" y="2"/>
                    </a:lnTo>
                    <a:lnTo>
                      <a:pt x="13" y="56"/>
                    </a:lnTo>
                    <a:lnTo>
                      <a:pt x="12" y="55"/>
                    </a:lnTo>
                    <a:lnTo>
                      <a:pt x="30" y="55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1353" y="1333"/>
                <a:ext cx="21" cy="238"/>
              </a:xfrm>
              <a:custGeom>
                <a:avLst/>
                <a:gdLst/>
                <a:ahLst/>
                <a:cxnLst>
                  <a:cxn ang="0">
                    <a:pos x="11" y="459"/>
                  </a:cxn>
                  <a:cxn ang="0">
                    <a:pos x="21" y="46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3" y="468"/>
                  </a:cxn>
                  <a:cxn ang="0">
                    <a:pos x="11" y="477"/>
                  </a:cxn>
                  <a:cxn ang="0">
                    <a:pos x="3" y="468"/>
                  </a:cxn>
                  <a:cxn ang="0">
                    <a:pos x="4" y="475"/>
                  </a:cxn>
                  <a:cxn ang="0">
                    <a:pos x="11" y="477"/>
                  </a:cxn>
                  <a:cxn ang="0">
                    <a:pos x="11" y="459"/>
                  </a:cxn>
                </a:cxnLst>
                <a:rect l="0" t="0" r="r" b="b"/>
                <a:pathLst>
                  <a:path w="21" h="477">
                    <a:moveTo>
                      <a:pt x="11" y="459"/>
                    </a:moveTo>
                    <a:lnTo>
                      <a:pt x="21" y="46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3" y="468"/>
                    </a:lnTo>
                    <a:lnTo>
                      <a:pt x="11" y="477"/>
                    </a:lnTo>
                    <a:lnTo>
                      <a:pt x="3" y="468"/>
                    </a:lnTo>
                    <a:lnTo>
                      <a:pt x="4" y="475"/>
                    </a:lnTo>
                    <a:lnTo>
                      <a:pt x="11" y="477"/>
                    </a:lnTo>
                    <a:lnTo>
                      <a:pt x="11" y="4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2922" y="38"/>
                <a:ext cx="269" cy="259"/>
              </a:xfrm>
              <a:prstGeom prst="rect">
                <a:avLst/>
              </a:prstGeom>
              <a:solidFill>
                <a:srgbClr val="BF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2922" y="33"/>
                <a:ext cx="279" cy="9"/>
              </a:xfrm>
              <a:custGeom>
                <a:avLst/>
                <a:gdLst/>
                <a:ahLst/>
                <a:cxnLst>
                  <a:cxn ang="0">
                    <a:pos x="279" y="10"/>
                  </a:cxn>
                  <a:cxn ang="0">
                    <a:pos x="269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69" y="18"/>
                  </a:cxn>
                  <a:cxn ang="0">
                    <a:pos x="261" y="10"/>
                  </a:cxn>
                  <a:cxn ang="0">
                    <a:pos x="279" y="10"/>
                  </a:cxn>
                  <a:cxn ang="0">
                    <a:pos x="279" y="0"/>
                  </a:cxn>
                  <a:cxn ang="0">
                    <a:pos x="269" y="0"/>
                  </a:cxn>
                  <a:cxn ang="0">
                    <a:pos x="279" y="10"/>
                  </a:cxn>
                </a:cxnLst>
                <a:rect l="0" t="0" r="r" b="b"/>
                <a:pathLst>
                  <a:path w="279" h="18">
                    <a:moveTo>
                      <a:pt x="279" y="10"/>
                    </a:moveTo>
                    <a:lnTo>
                      <a:pt x="26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69" y="18"/>
                    </a:lnTo>
                    <a:lnTo>
                      <a:pt x="261" y="10"/>
                    </a:lnTo>
                    <a:lnTo>
                      <a:pt x="279" y="10"/>
                    </a:lnTo>
                    <a:lnTo>
                      <a:pt x="279" y="0"/>
                    </a:lnTo>
                    <a:lnTo>
                      <a:pt x="269" y="0"/>
                    </a:lnTo>
                    <a:lnTo>
                      <a:pt x="27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3183" y="38"/>
                <a:ext cx="18" cy="264"/>
              </a:xfrm>
              <a:custGeom>
                <a:avLst/>
                <a:gdLst/>
                <a:ahLst/>
                <a:cxnLst>
                  <a:cxn ang="0">
                    <a:pos x="8" y="528"/>
                  </a:cxn>
                  <a:cxn ang="0">
                    <a:pos x="18" y="51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518"/>
                  </a:cxn>
                  <a:cxn ang="0">
                    <a:pos x="8" y="508"/>
                  </a:cxn>
                  <a:cxn ang="0">
                    <a:pos x="8" y="528"/>
                  </a:cxn>
                  <a:cxn ang="0">
                    <a:pos x="18" y="528"/>
                  </a:cxn>
                  <a:cxn ang="0">
                    <a:pos x="18" y="518"/>
                  </a:cxn>
                  <a:cxn ang="0">
                    <a:pos x="8" y="528"/>
                  </a:cxn>
                </a:cxnLst>
                <a:rect l="0" t="0" r="r" b="b"/>
                <a:pathLst>
                  <a:path w="18" h="528">
                    <a:moveTo>
                      <a:pt x="8" y="528"/>
                    </a:moveTo>
                    <a:lnTo>
                      <a:pt x="18" y="5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518"/>
                    </a:lnTo>
                    <a:lnTo>
                      <a:pt x="8" y="508"/>
                    </a:lnTo>
                    <a:lnTo>
                      <a:pt x="8" y="528"/>
                    </a:lnTo>
                    <a:lnTo>
                      <a:pt x="18" y="528"/>
                    </a:lnTo>
                    <a:lnTo>
                      <a:pt x="18" y="518"/>
                    </a:lnTo>
                    <a:lnTo>
                      <a:pt x="8" y="5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2913" y="292"/>
                <a:ext cx="27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20"/>
                  </a:cxn>
                  <a:cxn ang="0">
                    <a:pos x="278" y="20"/>
                  </a:cxn>
                  <a:cxn ang="0">
                    <a:pos x="278" y="0"/>
                  </a:cxn>
                  <a:cxn ang="0">
                    <a:pos x="9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20"/>
                  </a:cxn>
                  <a:cxn ang="0">
                    <a:pos x="9" y="20"/>
                  </a:cxn>
                  <a:cxn ang="0">
                    <a:pos x="0" y="10"/>
                  </a:cxn>
                </a:cxnLst>
                <a:rect l="0" t="0" r="r" b="b"/>
                <a:pathLst>
                  <a:path w="278" h="20">
                    <a:moveTo>
                      <a:pt x="0" y="10"/>
                    </a:moveTo>
                    <a:lnTo>
                      <a:pt x="9" y="20"/>
                    </a:lnTo>
                    <a:lnTo>
                      <a:pt x="278" y="20"/>
                    </a:lnTo>
                    <a:lnTo>
                      <a:pt x="278" y="0"/>
                    </a:lnTo>
                    <a:lnTo>
                      <a:pt x="9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9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2913" y="33"/>
                <a:ext cx="19" cy="26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528"/>
                  </a:cxn>
                  <a:cxn ang="0">
                    <a:pos x="19" y="528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528">
                    <a:moveTo>
                      <a:pt x="9" y="0"/>
                    </a:moveTo>
                    <a:lnTo>
                      <a:pt x="0" y="10"/>
                    </a:lnTo>
                    <a:lnTo>
                      <a:pt x="0" y="528"/>
                    </a:lnTo>
                    <a:lnTo>
                      <a:pt x="19" y="528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1784" y="6"/>
                <a:ext cx="1804" cy="444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1804" y="887"/>
                  </a:cxn>
                  <a:cxn ang="0">
                    <a:pos x="0" y="887"/>
                  </a:cxn>
                  <a:cxn ang="0">
                    <a:pos x="902" y="0"/>
                  </a:cxn>
                </a:cxnLst>
                <a:rect l="0" t="0" r="r" b="b"/>
                <a:pathLst>
                  <a:path w="1804" h="887">
                    <a:moveTo>
                      <a:pt x="902" y="0"/>
                    </a:moveTo>
                    <a:lnTo>
                      <a:pt x="1804" y="887"/>
                    </a:lnTo>
                    <a:lnTo>
                      <a:pt x="0" y="887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D1AF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2680" y="4"/>
                <a:ext cx="929" cy="451"/>
              </a:xfrm>
              <a:custGeom>
                <a:avLst/>
                <a:gdLst/>
                <a:ahLst/>
                <a:cxnLst>
                  <a:cxn ang="0">
                    <a:pos x="908" y="903"/>
                  </a:cxn>
                  <a:cxn ang="0">
                    <a:pos x="914" y="887"/>
                  </a:cxn>
                  <a:cxn ang="0">
                    <a:pos x="12" y="0"/>
                  </a:cxn>
                  <a:cxn ang="0">
                    <a:pos x="0" y="10"/>
                  </a:cxn>
                  <a:cxn ang="0">
                    <a:pos x="902" y="898"/>
                  </a:cxn>
                  <a:cxn ang="0">
                    <a:pos x="908" y="883"/>
                  </a:cxn>
                  <a:cxn ang="0">
                    <a:pos x="908" y="903"/>
                  </a:cxn>
                  <a:cxn ang="0">
                    <a:pos x="929" y="903"/>
                  </a:cxn>
                  <a:cxn ang="0">
                    <a:pos x="914" y="887"/>
                  </a:cxn>
                  <a:cxn ang="0">
                    <a:pos x="908" y="903"/>
                  </a:cxn>
                </a:cxnLst>
                <a:rect l="0" t="0" r="r" b="b"/>
                <a:pathLst>
                  <a:path w="929" h="903">
                    <a:moveTo>
                      <a:pt x="908" y="903"/>
                    </a:moveTo>
                    <a:lnTo>
                      <a:pt x="914" y="887"/>
                    </a:lnTo>
                    <a:lnTo>
                      <a:pt x="12" y="0"/>
                    </a:lnTo>
                    <a:lnTo>
                      <a:pt x="0" y="10"/>
                    </a:lnTo>
                    <a:lnTo>
                      <a:pt x="902" y="898"/>
                    </a:lnTo>
                    <a:lnTo>
                      <a:pt x="908" y="883"/>
                    </a:lnTo>
                    <a:lnTo>
                      <a:pt x="908" y="903"/>
                    </a:lnTo>
                    <a:lnTo>
                      <a:pt x="929" y="903"/>
                    </a:lnTo>
                    <a:lnTo>
                      <a:pt x="914" y="887"/>
                    </a:lnTo>
                    <a:lnTo>
                      <a:pt x="908" y="9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1762" y="445"/>
                <a:ext cx="1826" cy="10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22" y="20"/>
                  </a:cxn>
                  <a:cxn ang="0">
                    <a:pos x="1826" y="20"/>
                  </a:cxn>
                  <a:cxn ang="0">
                    <a:pos x="1826" y="0"/>
                  </a:cxn>
                  <a:cxn ang="0">
                    <a:pos x="22" y="0"/>
                  </a:cxn>
                  <a:cxn ang="0">
                    <a:pos x="27" y="15"/>
                  </a:cxn>
                  <a:cxn ang="0">
                    <a:pos x="17" y="4"/>
                  </a:cxn>
                  <a:cxn ang="0">
                    <a:pos x="0" y="20"/>
                  </a:cxn>
                  <a:cxn ang="0">
                    <a:pos x="22" y="20"/>
                  </a:cxn>
                  <a:cxn ang="0">
                    <a:pos x="17" y="4"/>
                  </a:cxn>
                </a:cxnLst>
                <a:rect l="0" t="0" r="r" b="b"/>
                <a:pathLst>
                  <a:path w="1826" h="20">
                    <a:moveTo>
                      <a:pt x="17" y="4"/>
                    </a:moveTo>
                    <a:lnTo>
                      <a:pt x="22" y="20"/>
                    </a:lnTo>
                    <a:lnTo>
                      <a:pt x="1826" y="20"/>
                    </a:lnTo>
                    <a:lnTo>
                      <a:pt x="1826" y="0"/>
                    </a:lnTo>
                    <a:lnTo>
                      <a:pt x="22" y="0"/>
                    </a:lnTo>
                    <a:lnTo>
                      <a:pt x="27" y="15"/>
                    </a:lnTo>
                    <a:lnTo>
                      <a:pt x="17" y="4"/>
                    </a:lnTo>
                    <a:lnTo>
                      <a:pt x="0" y="20"/>
                    </a:lnTo>
                    <a:lnTo>
                      <a:pt x="22" y="2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1779" y="0"/>
                <a:ext cx="913" cy="453"/>
              </a:xfrm>
              <a:custGeom>
                <a:avLst/>
                <a:gdLst/>
                <a:ahLst/>
                <a:cxnLst>
                  <a:cxn ang="0">
                    <a:pos x="913" y="7"/>
                  </a:cxn>
                  <a:cxn ang="0">
                    <a:pos x="901" y="7"/>
                  </a:cxn>
                  <a:cxn ang="0">
                    <a:pos x="0" y="894"/>
                  </a:cxn>
                  <a:cxn ang="0">
                    <a:pos x="10" y="905"/>
                  </a:cxn>
                  <a:cxn ang="0">
                    <a:pos x="913" y="17"/>
                  </a:cxn>
                  <a:cxn ang="0">
                    <a:pos x="901" y="17"/>
                  </a:cxn>
                  <a:cxn ang="0">
                    <a:pos x="913" y="7"/>
                  </a:cxn>
                  <a:cxn ang="0">
                    <a:pos x="907" y="0"/>
                  </a:cxn>
                  <a:cxn ang="0">
                    <a:pos x="901" y="7"/>
                  </a:cxn>
                  <a:cxn ang="0">
                    <a:pos x="913" y="7"/>
                  </a:cxn>
                </a:cxnLst>
                <a:rect l="0" t="0" r="r" b="b"/>
                <a:pathLst>
                  <a:path w="913" h="905">
                    <a:moveTo>
                      <a:pt x="913" y="7"/>
                    </a:moveTo>
                    <a:lnTo>
                      <a:pt x="901" y="7"/>
                    </a:lnTo>
                    <a:lnTo>
                      <a:pt x="0" y="894"/>
                    </a:lnTo>
                    <a:lnTo>
                      <a:pt x="10" y="905"/>
                    </a:lnTo>
                    <a:lnTo>
                      <a:pt x="913" y="17"/>
                    </a:lnTo>
                    <a:lnTo>
                      <a:pt x="901" y="17"/>
                    </a:lnTo>
                    <a:lnTo>
                      <a:pt x="913" y="7"/>
                    </a:lnTo>
                    <a:lnTo>
                      <a:pt x="907" y="0"/>
                    </a:lnTo>
                    <a:lnTo>
                      <a:pt x="901" y="7"/>
                    </a:lnTo>
                    <a:lnTo>
                      <a:pt x="9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1852" y="40"/>
                <a:ext cx="1671" cy="1360"/>
              </a:xfrm>
              <a:custGeom>
                <a:avLst/>
                <a:gdLst/>
                <a:ahLst/>
                <a:cxnLst>
                  <a:cxn ang="0">
                    <a:pos x="0" y="821"/>
                  </a:cxn>
                  <a:cxn ang="0">
                    <a:pos x="835" y="0"/>
                  </a:cxn>
                  <a:cxn ang="0">
                    <a:pos x="1671" y="821"/>
                  </a:cxn>
                  <a:cxn ang="0">
                    <a:pos x="1671" y="2719"/>
                  </a:cxn>
                  <a:cxn ang="0">
                    <a:pos x="0" y="2719"/>
                  </a:cxn>
                  <a:cxn ang="0">
                    <a:pos x="0" y="821"/>
                  </a:cxn>
                </a:cxnLst>
                <a:rect l="0" t="0" r="r" b="b"/>
                <a:pathLst>
                  <a:path w="1671" h="2719">
                    <a:moveTo>
                      <a:pt x="0" y="821"/>
                    </a:moveTo>
                    <a:lnTo>
                      <a:pt x="835" y="0"/>
                    </a:lnTo>
                    <a:lnTo>
                      <a:pt x="1671" y="821"/>
                    </a:lnTo>
                    <a:lnTo>
                      <a:pt x="1671" y="2719"/>
                    </a:lnTo>
                    <a:lnTo>
                      <a:pt x="0" y="2719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1848" y="34"/>
                <a:ext cx="845" cy="419"/>
              </a:xfrm>
              <a:custGeom>
                <a:avLst/>
                <a:gdLst/>
                <a:ahLst/>
                <a:cxnLst>
                  <a:cxn ang="0">
                    <a:pos x="845" y="7"/>
                  </a:cxn>
                  <a:cxn ang="0">
                    <a:pos x="833" y="7"/>
                  </a:cxn>
                  <a:cxn ang="0">
                    <a:pos x="0" y="828"/>
                  </a:cxn>
                  <a:cxn ang="0">
                    <a:pos x="10" y="839"/>
                  </a:cxn>
                  <a:cxn ang="0">
                    <a:pos x="845" y="16"/>
                  </a:cxn>
                  <a:cxn ang="0">
                    <a:pos x="833" y="16"/>
                  </a:cxn>
                  <a:cxn ang="0">
                    <a:pos x="845" y="7"/>
                  </a:cxn>
                  <a:cxn ang="0">
                    <a:pos x="839" y="0"/>
                  </a:cxn>
                  <a:cxn ang="0">
                    <a:pos x="833" y="7"/>
                  </a:cxn>
                  <a:cxn ang="0">
                    <a:pos x="845" y="7"/>
                  </a:cxn>
                </a:cxnLst>
                <a:rect l="0" t="0" r="r" b="b"/>
                <a:pathLst>
                  <a:path w="845" h="839">
                    <a:moveTo>
                      <a:pt x="845" y="7"/>
                    </a:moveTo>
                    <a:lnTo>
                      <a:pt x="833" y="7"/>
                    </a:lnTo>
                    <a:lnTo>
                      <a:pt x="0" y="828"/>
                    </a:lnTo>
                    <a:lnTo>
                      <a:pt x="10" y="839"/>
                    </a:lnTo>
                    <a:lnTo>
                      <a:pt x="845" y="16"/>
                    </a:lnTo>
                    <a:lnTo>
                      <a:pt x="833" y="16"/>
                    </a:lnTo>
                    <a:lnTo>
                      <a:pt x="845" y="7"/>
                    </a:lnTo>
                    <a:lnTo>
                      <a:pt x="839" y="0"/>
                    </a:lnTo>
                    <a:lnTo>
                      <a:pt x="833" y="7"/>
                    </a:lnTo>
                    <a:lnTo>
                      <a:pt x="84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2681" y="37"/>
                <a:ext cx="852" cy="416"/>
              </a:xfrm>
              <a:custGeom>
                <a:avLst/>
                <a:gdLst/>
                <a:ahLst/>
                <a:cxnLst>
                  <a:cxn ang="0">
                    <a:pos x="852" y="826"/>
                  </a:cxn>
                  <a:cxn ang="0">
                    <a:pos x="842" y="816"/>
                  </a:cxn>
                  <a:cxn ang="0">
                    <a:pos x="817" y="791"/>
                  </a:cxn>
                  <a:cxn ang="0">
                    <a:pos x="778" y="752"/>
                  </a:cxn>
                  <a:cxn ang="0">
                    <a:pos x="728" y="702"/>
                  </a:cxn>
                  <a:cxn ang="0">
                    <a:pos x="668" y="643"/>
                  </a:cxn>
                  <a:cxn ang="0">
                    <a:pos x="600" y="577"/>
                  </a:cxn>
                  <a:cxn ang="0">
                    <a:pos x="527" y="505"/>
                  </a:cxn>
                  <a:cxn ang="0">
                    <a:pos x="453" y="432"/>
                  </a:cxn>
                  <a:cxn ang="0">
                    <a:pos x="377" y="357"/>
                  </a:cxn>
                  <a:cxn ang="0">
                    <a:pos x="303" y="285"/>
                  </a:cxn>
                  <a:cxn ang="0">
                    <a:pos x="232" y="216"/>
                  </a:cxn>
                  <a:cxn ang="0">
                    <a:pos x="168" y="153"/>
                  </a:cxn>
                  <a:cxn ang="0">
                    <a:pos x="111" y="97"/>
                  </a:cxn>
                  <a:cxn ang="0">
                    <a:pos x="65" y="52"/>
                  </a:cxn>
                  <a:cxn ang="0">
                    <a:pos x="31" y="18"/>
                  </a:cxn>
                  <a:cxn ang="0">
                    <a:pos x="12" y="0"/>
                  </a:cxn>
                  <a:cxn ang="0">
                    <a:pos x="0" y="9"/>
                  </a:cxn>
                  <a:cxn ang="0">
                    <a:pos x="837" y="832"/>
                  </a:cxn>
                  <a:cxn ang="0">
                    <a:pos x="834" y="826"/>
                  </a:cxn>
                  <a:cxn ang="0">
                    <a:pos x="852" y="826"/>
                  </a:cxn>
                  <a:cxn ang="0">
                    <a:pos x="852" y="823"/>
                  </a:cxn>
                  <a:cxn ang="0">
                    <a:pos x="848" y="821"/>
                  </a:cxn>
                  <a:cxn ang="0">
                    <a:pos x="852" y="826"/>
                  </a:cxn>
                </a:cxnLst>
                <a:rect l="0" t="0" r="r" b="b"/>
                <a:pathLst>
                  <a:path w="852" h="832">
                    <a:moveTo>
                      <a:pt x="852" y="826"/>
                    </a:moveTo>
                    <a:lnTo>
                      <a:pt x="842" y="816"/>
                    </a:lnTo>
                    <a:lnTo>
                      <a:pt x="817" y="791"/>
                    </a:lnTo>
                    <a:lnTo>
                      <a:pt x="778" y="752"/>
                    </a:lnTo>
                    <a:lnTo>
                      <a:pt x="728" y="702"/>
                    </a:lnTo>
                    <a:lnTo>
                      <a:pt x="668" y="643"/>
                    </a:lnTo>
                    <a:lnTo>
                      <a:pt x="600" y="577"/>
                    </a:lnTo>
                    <a:lnTo>
                      <a:pt x="527" y="505"/>
                    </a:lnTo>
                    <a:lnTo>
                      <a:pt x="453" y="432"/>
                    </a:lnTo>
                    <a:lnTo>
                      <a:pt x="377" y="357"/>
                    </a:lnTo>
                    <a:lnTo>
                      <a:pt x="303" y="285"/>
                    </a:lnTo>
                    <a:lnTo>
                      <a:pt x="232" y="216"/>
                    </a:lnTo>
                    <a:lnTo>
                      <a:pt x="168" y="153"/>
                    </a:lnTo>
                    <a:lnTo>
                      <a:pt x="111" y="97"/>
                    </a:lnTo>
                    <a:lnTo>
                      <a:pt x="65" y="52"/>
                    </a:lnTo>
                    <a:lnTo>
                      <a:pt x="31" y="18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837" y="832"/>
                    </a:lnTo>
                    <a:lnTo>
                      <a:pt x="834" y="826"/>
                    </a:lnTo>
                    <a:lnTo>
                      <a:pt x="852" y="826"/>
                    </a:lnTo>
                    <a:lnTo>
                      <a:pt x="852" y="823"/>
                    </a:lnTo>
                    <a:lnTo>
                      <a:pt x="848" y="821"/>
                    </a:lnTo>
                    <a:lnTo>
                      <a:pt x="852" y="8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3515" y="451"/>
                <a:ext cx="18" cy="954"/>
              </a:xfrm>
              <a:custGeom>
                <a:avLst/>
                <a:gdLst/>
                <a:ahLst/>
                <a:cxnLst>
                  <a:cxn ang="0">
                    <a:pos x="8" y="1908"/>
                  </a:cxn>
                  <a:cxn ang="0">
                    <a:pos x="18" y="189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898"/>
                  </a:cxn>
                  <a:cxn ang="0">
                    <a:pos x="8" y="1888"/>
                  </a:cxn>
                  <a:cxn ang="0">
                    <a:pos x="8" y="1908"/>
                  </a:cxn>
                  <a:cxn ang="0">
                    <a:pos x="18" y="1908"/>
                  </a:cxn>
                  <a:cxn ang="0">
                    <a:pos x="18" y="1898"/>
                  </a:cxn>
                  <a:cxn ang="0">
                    <a:pos x="8" y="1908"/>
                  </a:cxn>
                </a:cxnLst>
                <a:rect l="0" t="0" r="r" b="b"/>
                <a:pathLst>
                  <a:path w="18" h="1908">
                    <a:moveTo>
                      <a:pt x="8" y="1908"/>
                    </a:moveTo>
                    <a:lnTo>
                      <a:pt x="18" y="189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98"/>
                    </a:lnTo>
                    <a:lnTo>
                      <a:pt x="8" y="1888"/>
                    </a:lnTo>
                    <a:lnTo>
                      <a:pt x="8" y="1908"/>
                    </a:lnTo>
                    <a:lnTo>
                      <a:pt x="18" y="1908"/>
                    </a:lnTo>
                    <a:lnTo>
                      <a:pt x="18" y="1898"/>
                    </a:lnTo>
                    <a:lnTo>
                      <a:pt x="8" y="19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1844" y="1395"/>
                <a:ext cx="1679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20"/>
                  </a:cxn>
                  <a:cxn ang="0">
                    <a:pos x="1679" y="20"/>
                  </a:cxn>
                  <a:cxn ang="0">
                    <a:pos x="1679" y="0"/>
                  </a:cxn>
                  <a:cxn ang="0">
                    <a:pos x="8" y="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20"/>
                  </a:cxn>
                  <a:cxn ang="0">
                    <a:pos x="8" y="20"/>
                  </a:cxn>
                  <a:cxn ang="0">
                    <a:pos x="0" y="10"/>
                  </a:cxn>
                </a:cxnLst>
                <a:rect l="0" t="0" r="r" b="b"/>
                <a:pathLst>
                  <a:path w="1679" h="20">
                    <a:moveTo>
                      <a:pt x="0" y="10"/>
                    </a:moveTo>
                    <a:lnTo>
                      <a:pt x="8" y="20"/>
                    </a:lnTo>
                    <a:lnTo>
                      <a:pt x="1679" y="20"/>
                    </a:lnTo>
                    <a:lnTo>
                      <a:pt x="1679" y="0"/>
                    </a:lnTo>
                    <a:lnTo>
                      <a:pt x="8" y="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1844" y="448"/>
                <a:ext cx="18" cy="95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0" y="1903"/>
                  </a:cxn>
                  <a:cxn ang="0">
                    <a:pos x="18" y="1903"/>
                  </a:cxn>
                  <a:cxn ang="0">
                    <a:pos x="18" y="5"/>
                  </a:cxn>
                  <a:cxn ang="0">
                    <a:pos x="14" y="1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18" h="1903">
                    <a:moveTo>
                      <a:pt x="4" y="0"/>
                    </a:moveTo>
                    <a:lnTo>
                      <a:pt x="0" y="5"/>
                    </a:lnTo>
                    <a:lnTo>
                      <a:pt x="0" y="1903"/>
                    </a:lnTo>
                    <a:lnTo>
                      <a:pt x="18" y="1903"/>
                    </a:lnTo>
                    <a:lnTo>
                      <a:pt x="18" y="5"/>
                    </a:lnTo>
                    <a:lnTo>
                      <a:pt x="14" y="1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>
                <a:off x="2036" y="967"/>
                <a:ext cx="272" cy="312"/>
              </a:xfrm>
              <a:prstGeom prst="rect">
                <a:avLst/>
              </a:prstGeom>
              <a:solidFill>
                <a:srgbClr val="007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2036" y="962"/>
                <a:ext cx="280" cy="10"/>
              </a:xfrm>
              <a:custGeom>
                <a:avLst/>
                <a:gdLst/>
                <a:ahLst/>
                <a:cxnLst>
                  <a:cxn ang="0">
                    <a:pos x="280" y="10"/>
                  </a:cxn>
                  <a:cxn ang="0">
                    <a:pos x="27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72" y="18"/>
                  </a:cxn>
                  <a:cxn ang="0">
                    <a:pos x="262" y="10"/>
                  </a:cxn>
                  <a:cxn ang="0">
                    <a:pos x="280" y="10"/>
                  </a:cxn>
                  <a:cxn ang="0">
                    <a:pos x="280" y="0"/>
                  </a:cxn>
                  <a:cxn ang="0">
                    <a:pos x="272" y="0"/>
                  </a:cxn>
                  <a:cxn ang="0">
                    <a:pos x="280" y="10"/>
                  </a:cxn>
                </a:cxnLst>
                <a:rect l="0" t="0" r="r" b="b"/>
                <a:pathLst>
                  <a:path w="280" h="18">
                    <a:moveTo>
                      <a:pt x="280" y="10"/>
                    </a:moveTo>
                    <a:lnTo>
                      <a:pt x="27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72" y="18"/>
                    </a:lnTo>
                    <a:lnTo>
                      <a:pt x="262" y="10"/>
                    </a:lnTo>
                    <a:lnTo>
                      <a:pt x="280" y="10"/>
                    </a:lnTo>
                    <a:lnTo>
                      <a:pt x="280" y="0"/>
                    </a:lnTo>
                    <a:lnTo>
                      <a:pt x="272" y="0"/>
                    </a:lnTo>
                    <a:lnTo>
                      <a:pt x="28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2298" y="967"/>
                <a:ext cx="18" cy="317"/>
              </a:xfrm>
              <a:custGeom>
                <a:avLst/>
                <a:gdLst/>
                <a:ahLst/>
                <a:cxnLst>
                  <a:cxn ang="0">
                    <a:pos x="10" y="633"/>
                  </a:cxn>
                  <a:cxn ang="0">
                    <a:pos x="18" y="623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23"/>
                  </a:cxn>
                  <a:cxn ang="0">
                    <a:pos x="10" y="614"/>
                  </a:cxn>
                  <a:cxn ang="0">
                    <a:pos x="10" y="633"/>
                  </a:cxn>
                  <a:cxn ang="0">
                    <a:pos x="18" y="633"/>
                  </a:cxn>
                  <a:cxn ang="0">
                    <a:pos x="18" y="623"/>
                  </a:cxn>
                  <a:cxn ang="0">
                    <a:pos x="10" y="633"/>
                  </a:cxn>
                </a:cxnLst>
                <a:rect l="0" t="0" r="r" b="b"/>
                <a:pathLst>
                  <a:path w="18" h="633">
                    <a:moveTo>
                      <a:pt x="10" y="633"/>
                    </a:moveTo>
                    <a:lnTo>
                      <a:pt x="18" y="6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23"/>
                    </a:lnTo>
                    <a:lnTo>
                      <a:pt x="10" y="614"/>
                    </a:lnTo>
                    <a:lnTo>
                      <a:pt x="10" y="633"/>
                    </a:lnTo>
                    <a:lnTo>
                      <a:pt x="18" y="633"/>
                    </a:lnTo>
                    <a:lnTo>
                      <a:pt x="18" y="623"/>
                    </a:lnTo>
                    <a:lnTo>
                      <a:pt x="10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2027" y="1274"/>
                <a:ext cx="281" cy="1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9"/>
                  </a:cxn>
                  <a:cxn ang="0">
                    <a:pos x="281" y="19"/>
                  </a:cxn>
                  <a:cxn ang="0">
                    <a:pos x="281" y="0"/>
                  </a:cxn>
                  <a:cxn ang="0">
                    <a:pos x="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9" y="19"/>
                  </a:cxn>
                  <a:cxn ang="0">
                    <a:pos x="0" y="9"/>
                  </a:cxn>
                </a:cxnLst>
                <a:rect l="0" t="0" r="r" b="b"/>
                <a:pathLst>
                  <a:path w="281" h="19">
                    <a:moveTo>
                      <a:pt x="0" y="9"/>
                    </a:moveTo>
                    <a:lnTo>
                      <a:pt x="9" y="19"/>
                    </a:lnTo>
                    <a:lnTo>
                      <a:pt x="281" y="19"/>
                    </a:lnTo>
                    <a:lnTo>
                      <a:pt x="281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9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2027" y="962"/>
                <a:ext cx="19" cy="3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633"/>
                  </a:cxn>
                  <a:cxn ang="0">
                    <a:pos x="19" y="633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633">
                    <a:moveTo>
                      <a:pt x="9" y="0"/>
                    </a:moveTo>
                    <a:lnTo>
                      <a:pt x="0" y="10"/>
                    </a:lnTo>
                    <a:lnTo>
                      <a:pt x="0" y="633"/>
                    </a:lnTo>
                    <a:lnTo>
                      <a:pt x="19" y="633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1920" y="967"/>
                <a:ext cx="121" cy="312"/>
              </a:xfrm>
              <a:prstGeom prst="rect">
                <a:avLst/>
              </a:prstGeom>
              <a:solidFill>
                <a:srgbClr val="003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auto">
              <a:xfrm>
                <a:off x="1920" y="962"/>
                <a:ext cx="130" cy="10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1" y="18"/>
                  </a:cxn>
                  <a:cxn ang="0">
                    <a:pos x="111" y="10"/>
                  </a:cxn>
                  <a:cxn ang="0">
                    <a:pos x="130" y="10"/>
                  </a:cxn>
                  <a:cxn ang="0">
                    <a:pos x="130" y="0"/>
                  </a:cxn>
                  <a:cxn ang="0">
                    <a:pos x="121" y="0"/>
                  </a:cxn>
                  <a:cxn ang="0">
                    <a:pos x="130" y="10"/>
                  </a:cxn>
                </a:cxnLst>
                <a:rect l="0" t="0" r="r" b="b"/>
                <a:pathLst>
                  <a:path w="130" h="18">
                    <a:moveTo>
                      <a:pt x="130" y="10"/>
                    </a:moveTo>
                    <a:lnTo>
                      <a:pt x="12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1" y="18"/>
                    </a:lnTo>
                    <a:lnTo>
                      <a:pt x="111" y="10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2031" y="967"/>
                <a:ext cx="19" cy="317"/>
              </a:xfrm>
              <a:custGeom>
                <a:avLst/>
                <a:gdLst/>
                <a:ahLst/>
                <a:cxnLst>
                  <a:cxn ang="0">
                    <a:pos x="10" y="633"/>
                  </a:cxn>
                  <a:cxn ang="0">
                    <a:pos x="19" y="62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3"/>
                  </a:cxn>
                  <a:cxn ang="0">
                    <a:pos x="10" y="614"/>
                  </a:cxn>
                  <a:cxn ang="0">
                    <a:pos x="10" y="633"/>
                  </a:cxn>
                  <a:cxn ang="0">
                    <a:pos x="19" y="633"/>
                  </a:cxn>
                  <a:cxn ang="0">
                    <a:pos x="19" y="623"/>
                  </a:cxn>
                  <a:cxn ang="0">
                    <a:pos x="10" y="633"/>
                  </a:cxn>
                </a:cxnLst>
                <a:rect l="0" t="0" r="r" b="b"/>
                <a:pathLst>
                  <a:path w="19" h="633">
                    <a:moveTo>
                      <a:pt x="10" y="633"/>
                    </a:moveTo>
                    <a:lnTo>
                      <a:pt x="19" y="62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3"/>
                    </a:lnTo>
                    <a:lnTo>
                      <a:pt x="10" y="614"/>
                    </a:lnTo>
                    <a:lnTo>
                      <a:pt x="10" y="633"/>
                    </a:lnTo>
                    <a:lnTo>
                      <a:pt x="19" y="633"/>
                    </a:lnTo>
                    <a:lnTo>
                      <a:pt x="19" y="623"/>
                    </a:lnTo>
                    <a:lnTo>
                      <a:pt x="10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1911" y="1274"/>
                <a:ext cx="130" cy="1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9"/>
                  </a:cxn>
                  <a:cxn ang="0">
                    <a:pos x="130" y="19"/>
                  </a:cxn>
                  <a:cxn ang="0">
                    <a:pos x="130" y="0"/>
                  </a:cxn>
                  <a:cxn ang="0">
                    <a:pos x="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9" y="19"/>
                  </a:cxn>
                  <a:cxn ang="0">
                    <a:pos x="0" y="9"/>
                  </a:cxn>
                </a:cxnLst>
                <a:rect l="0" t="0" r="r" b="b"/>
                <a:pathLst>
                  <a:path w="130" h="19">
                    <a:moveTo>
                      <a:pt x="0" y="9"/>
                    </a:moveTo>
                    <a:lnTo>
                      <a:pt x="9" y="19"/>
                    </a:lnTo>
                    <a:lnTo>
                      <a:pt x="130" y="19"/>
                    </a:lnTo>
                    <a:lnTo>
                      <a:pt x="130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9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1911" y="962"/>
                <a:ext cx="19" cy="3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633"/>
                  </a:cxn>
                  <a:cxn ang="0">
                    <a:pos x="19" y="633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633">
                    <a:moveTo>
                      <a:pt x="9" y="0"/>
                    </a:moveTo>
                    <a:lnTo>
                      <a:pt x="0" y="10"/>
                    </a:lnTo>
                    <a:lnTo>
                      <a:pt x="0" y="633"/>
                    </a:lnTo>
                    <a:lnTo>
                      <a:pt x="19" y="633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2302" y="967"/>
                <a:ext cx="123" cy="312"/>
              </a:xfrm>
              <a:prstGeom prst="rect">
                <a:avLst/>
              </a:prstGeom>
              <a:solidFill>
                <a:srgbClr val="003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auto">
              <a:xfrm>
                <a:off x="2302" y="962"/>
                <a:ext cx="132" cy="10"/>
              </a:xfrm>
              <a:custGeom>
                <a:avLst/>
                <a:gdLst/>
                <a:ahLst/>
                <a:cxnLst>
                  <a:cxn ang="0">
                    <a:pos x="132" y="10"/>
                  </a:cxn>
                  <a:cxn ang="0">
                    <a:pos x="123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3" y="18"/>
                  </a:cxn>
                  <a:cxn ang="0">
                    <a:pos x="113" y="10"/>
                  </a:cxn>
                  <a:cxn ang="0">
                    <a:pos x="132" y="10"/>
                  </a:cxn>
                  <a:cxn ang="0">
                    <a:pos x="132" y="0"/>
                  </a:cxn>
                  <a:cxn ang="0">
                    <a:pos x="123" y="0"/>
                  </a:cxn>
                  <a:cxn ang="0">
                    <a:pos x="132" y="10"/>
                  </a:cxn>
                </a:cxnLst>
                <a:rect l="0" t="0" r="r" b="b"/>
                <a:pathLst>
                  <a:path w="132" h="18">
                    <a:moveTo>
                      <a:pt x="132" y="10"/>
                    </a:moveTo>
                    <a:lnTo>
                      <a:pt x="123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3" y="18"/>
                    </a:lnTo>
                    <a:lnTo>
                      <a:pt x="113" y="10"/>
                    </a:lnTo>
                    <a:lnTo>
                      <a:pt x="132" y="10"/>
                    </a:lnTo>
                    <a:lnTo>
                      <a:pt x="132" y="0"/>
                    </a:lnTo>
                    <a:lnTo>
                      <a:pt x="123" y="0"/>
                    </a:lnTo>
                    <a:lnTo>
                      <a:pt x="13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auto">
              <a:xfrm>
                <a:off x="2415" y="967"/>
                <a:ext cx="19" cy="316"/>
              </a:xfrm>
              <a:custGeom>
                <a:avLst/>
                <a:gdLst/>
                <a:ahLst/>
                <a:cxnLst>
                  <a:cxn ang="0">
                    <a:pos x="10" y="632"/>
                  </a:cxn>
                  <a:cxn ang="0">
                    <a:pos x="19" y="62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2"/>
                  </a:cxn>
                  <a:cxn ang="0">
                    <a:pos x="10" y="614"/>
                  </a:cxn>
                  <a:cxn ang="0">
                    <a:pos x="10" y="632"/>
                  </a:cxn>
                  <a:cxn ang="0">
                    <a:pos x="19" y="632"/>
                  </a:cxn>
                  <a:cxn ang="0">
                    <a:pos x="19" y="622"/>
                  </a:cxn>
                  <a:cxn ang="0">
                    <a:pos x="10" y="632"/>
                  </a:cxn>
                </a:cxnLst>
                <a:rect l="0" t="0" r="r" b="b"/>
                <a:pathLst>
                  <a:path w="19" h="632">
                    <a:moveTo>
                      <a:pt x="10" y="632"/>
                    </a:moveTo>
                    <a:lnTo>
                      <a:pt x="19" y="62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10" y="614"/>
                    </a:lnTo>
                    <a:lnTo>
                      <a:pt x="10" y="632"/>
                    </a:lnTo>
                    <a:lnTo>
                      <a:pt x="19" y="632"/>
                    </a:lnTo>
                    <a:lnTo>
                      <a:pt x="19" y="622"/>
                    </a:lnTo>
                    <a:lnTo>
                      <a:pt x="10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auto">
              <a:xfrm>
                <a:off x="2293" y="1274"/>
                <a:ext cx="132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9" y="18"/>
                  </a:cxn>
                  <a:cxn ang="0">
                    <a:pos x="132" y="18"/>
                  </a:cxn>
                  <a:cxn ang="0">
                    <a:pos x="132" y="0"/>
                  </a:cxn>
                  <a:cxn ang="0">
                    <a:pos x="9" y="0"/>
                  </a:cxn>
                  <a:cxn ang="0">
                    <a:pos x="19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0" y="8"/>
                  </a:cxn>
                </a:cxnLst>
                <a:rect l="0" t="0" r="r" b="b"/>
                <a:pathLst>
                  <a:path w="132" h="18">
                    <a:moveTo>
                      <a:pt x="0" y="8"/>
                    </a:moveTo>
                    <a:lnTo>
                      <a:pt x="9" y="18"/>
                    </a:lnTo>
                    <a:lnTo>
                      <a:pt x="132" y="18"/>
                    </a:lnTo>
                    <a:lnTo>
                      <a:pt x="132" y="0"/>
                    </a:lnTo>
                    <a:lnTo>
                      <a:pt x="9" y="0"/>
                    </a:lnTo>
                    <a:lnTo>
                      <a:pt x="19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auto">
              <a:xfrm>
                <a:off x="2293" y="962"/>
                <a:ext cx="19" cy="3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632"/>
                  </a:cxn>
                  <a:cxn ang="0">
                    <a:pos x="19" y="632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632">
                    <a:moveTo>
                      <a:pt x="9" y="0"/>
                    </a:moveTo>
                    <a:lnTo>
                      <a:pt x="0" y="10"/>
                    </a:lnTo>
                    <a:lnTo>
                      <a:pt x="0" y="632"/>
                    </a:lnTo>
                    <a:lnTo>
                      <a:pt x="19" y="632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1784" y="761"/>
                <a:ext cx="1795" cy="18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1728" y="0"/>
                  </a:cxn>
                  <a:cxn ang="0">
                    <a:pos x="1795" y="370"/>
                  </a:cxn>
                  <a:cxn ang="0">
                    <a:pos x="0" y="368"/>
                  </a:cxn>
                  <a:cxn ang="0">
                    <a:pos x="66" y="0"/>
                  </a:cxn>
                </a:cxnLst>
                <a:rect l="0" t="0" r="r" b="b"/>
                <a:pathLst>
                  <a:path w="1795" h="370">
                    <a:moveTo>
                      <a:pt x="66" y="0"/>
                    </a:moveTo>
                    <a:lnTo>
                      <a:pt x="1728" y="0"/>
                    </a:lnTo>
                    <a:lnTo>
                      <a:pt x="1795" y="370"/>
                    </a:lnTo>
                    <a:lnTo>
                      <a:pt x="0" y="36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1AF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ru-RU" sz="2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МАТЕМАТИКА</a:t>
                </a:r>
                <a:endParaRPr lang="ru-RU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1850" y="756"/>
                <a:ext cx="1669" cy="9"/>
              </a:xfrm>
              <a:custGeom>
                <a:avLst/>
                <a:gdLst/>
                <a:ahLst/>
                <a:cxnLst>
                  <a:cxn ang="0">
                    <a:pos x="1669" y="9"/>
                  </a:cxn>
                  <a:cxn ang="0">
                    <a:pos x="166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662" y="19"/>
                  </a:cxn>
                  <a:cxn ang="0">
                    <a:pos x="1653" y="10"/>
                  </a:cxn>
                  <a:cxn ang="0">
                    <a:pos x="1669" y="9"/>
                  </a:cxn>
                  <a:cxn ang="0">
                    <a:pos x="1668" y="2"/>
                  </a:cxn>
                  <a:cxn ang="0">
                    <a:pos x="1662" y="0"/>
                  </a:cxn>
                  <a:cxn ang="0">
                    <a:pos x="1669" y="9"/>
                  </a:cxn>
                </a:cxnLst>
                <a:rect l="0" t="0" r="r" b="b"/>
                <a:pathLst>
                  <a:path w="1669" h="19">
                    <a:moveTo>
                      <a:pt x="1669" y="9"/>
                    </a:moveTo>
                    <a:lnTo>
                      <a:pt x="166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662" y="19"/>
                    </a:lnTo>
                    <a:lnTo>
                      <a:pt x="1653" y="10"/>
                    </a:lnTo>
                    <a:lnTo>
                      <a:pt x="1669" y="9"/>
                    </a:lnTo>
                    <a:lnTo>
                      <a:pt x="1668" y="2"/>
                    </a:lnTo>
                    <a:lnTo>
                      <a:pt x="1662" y="0"/>
                    </a:lnTo>
                    <a:lnTo>
                      <a:pt x="166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3503" y="760"/>
                <a:ext cx="86" cy="190"/>
              </a:xfrm>
              <a:custGeom>
                <a:avLst/>
                <a:gdLst/>
                <a:ahLst/>
                <a:cxnLst>
                  <a:cxn ang="0">
                    <a:pos x="76" y="380"/>
                  </a:cxn>
                  <a:cxn ang="0">
                    <a:pos x="83" y="370"/>
                  </a:cxn>
                  <a:cxn ang="0">
                    <a:pos x="16" y="0"/>
                  </a:cxn>
                  <a:cxn ang="0">
                    <a:pos x="0" y="1"/>
                  </a:cxn>
                  <a:cxn ang="0">
                    <a:pos x="68" y="371"/>
                  </a:cxn>
                  <a:cxn ang="0">
                    <a:pos x="76" y="362"/>
                  </a:cxn>
                  <a:cxn ang="0">
                    <a:pos x="76" y="380"/>
                  </a:cxn>
                  <a:cxn ang="0">
                    <a:pos x="86" y="380"/>
                  </a:cxn>
                  <a:cxn ang="0">
                    <a:pos x="83" y="370"/>
                  </a:cxn>
                  <a:cxn ang="0">
                    <a:pos x="76" y="380"/>
                  </a:cxn>
                </a:cxnLst>
                <a:rect l="0" t="0" r="r" b="b"/>
                <a:pathLst>
                  <a:path w="86" h="380">
                    <a:moveTo>
                      <a:pt x="76" y="380"/>
                    </a:moveTo>
                    <a:lnTo>
                      <a:pt x="83" y="370"/>
                    </a:lnTo>
                    <a:lnTo>
                      <a:pt x="16" y="0"/>
                    </a:lnTo>
                    <a:lnTo>
                      <a:pt x="0" y="1"/>
                    </a:lnTo>
                    <a:lnTo>
                      <a:pt x="68" y="371"/>
                    </a:lnTo>
                    <a:lnTo>
                      <a:pt x="76" y="362"/>
                    </a:lnTo>
                    <a:lnTo>
                      <a:pt x="76" y="380"/>
                    </a:lnTo>
                    <a:lnTo>
                      <a:pt x="86" y="380"/>
                    </a:lnTo>
                    <a:lnTo>
                      <a:pt x="83" y="370"/>
                    </a:lnTo>
                    <a:lnTo>
                      <a:pt x="76" y="3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1774" y="940"/>
                <a:ext cx="1805" cy="10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10" y="18"/>
                  </a:cxn>
                  <a:cxn ang="0">
                    <a:pos x="1805" y="21"/>
                  </a:cxn>
                  <a:cxn ang="0">
                    <a:pos x="1805" y="3"/>
                  </a:cxn>
                  <a:cxn ang="0">
                    <a:pos x="10" y="0"/>
                  </a:cxn>
                  <a:cxn ang="0">
                    <a:pos x="18" y="11"/>
                  </a:cxn>
                  <a:cxn ang="0">
                    <a:pos x="3" y="8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3" y="8"/>
                  </a:cxn>
                </a:cxnLst>
                <a:rect l="0" t="0" r="r" b="b"/>
                <a:pathLst>
                  <a:path w="1805" h="21">
                    <a:moveTo>
                      <a:pt x="3" y="8"/>
                    </a:moveTo>
                    <a:lnTo>
                      <a:pt x="10" y="18"/>
                    </a:lnTo>
                    <a:lnTo>
                      <a:pt x="1805" y="21"/>
                    </a:lnTo>
                    <a:lnTo>
                      <a:pt x="1805" y="3"/>
                    </a:lnTo>
                    <a:lnTo>
                      <a:pt x="10" y="0"/>
                    </a:lnTo>
                    <a:lnTo>
                      <a:pt x="18" y="11"/>
                    </a:lnTo>
                    <a:lnTo>
                      <a:pt x="3" y="8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1777" y="756"/>
                <a:ext cx="80" cy="190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4" y="9"/>
                  </a:cxn>
                  <a:cxn ang="0">
                    <a:pos x="0" y="376"/>
                  </a:cxn>
                  <a:cxn ang="0">
                    <a:pos x="15" y="379"/>
                  </a:cxn>
                  <a:cxn ang="0">
                    <a:pos x="80" y="10"/>
                  </a:cxn>
                  <a:cxn ang="0">
                    <a:pos x="73" y="19"/>
                  </a:cxn>
                  <a:cxn ang="0">
                    <a:pos x="73" y="0"/>
                  </a:cxn>
                  <a:cxn ang="0">
                    <a:pos x="65" y="2"/>
                  </a:cxn>
                  <a:cxn ang="0">
                    <a:pos x="64" y="9"/>
                  </a:cxn>
                  <a:cxn ang="0">
                    <a:pos x="73" y="0"/>
                  </a:cxn>
                </a:cxnLst>
                <a:rect l="0" t="0" r="r" b="b"/>
                <a:pathLst>
                  <a:path w="80" h="379">
                    <a:moveTo>
                      <a:pt x="73" y="0"/>
                    </a:moveTo>
                    <a:lnTo>
                      <a:pt x="64" y="9"/>
                    </a:lnTo>
                    <a:lnTo>
                      <a:pt x="0" y="376"/>
                    </a:lnTo>
                    <a:lnTo>
                      <a:pt x="15" y="379"/>
                    </a:lnTo>
                    <a:lnTo>
                      <a:pt x="80" y="10"/>
                    </a:lnTo>
                    <a:lnTo>
                      <a:pt x="73" y="19"/>
                    </a:lnTo>
                    <a:lnTo>
                      <a:pt x="73" y="0"/>
                    </a:lnTo>
                    <a:lnTo>
                      <a:pt x="65" y="2"/>
                    </a:lnTo>
                    <a:lnTo>
                      <a:pt x="64" y="9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>
                <a:off x="3051" y="962"/>
                <a:ext cx="273" cy="312"/>
              </a:xfrm>
              <a:prstGeom prst="rect">
                <a:avLst/>
              </a:prstGeom>
              <a:solidFill>
                <a:srgbClr val="007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3051" y="957"/>
                <a:ext cx="283" cy="10"/>
              </a:xfrm>
              <a:custGeom>
                <a:avLst/>
                <a:gdLst/>
                <a:ahLst/>
                <a:cxnLst>
                  <a:cxn ang="0">
                    <a:pos x="283" y="10"/>
                  </a:cxn>
                  <a:cxn ang="0">
                    <a:pos x="273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73" y="20"/>
                  </a:cxn>
                  <a:cxn ang="0">
                    <a:pos x="265" y="10"/>
                  </a:cxn>
                  <a:cxn ang="0">
                    <a:pos x="283" y="10"/>
                  </a:cxn>
                  <a:cxn ang="0">
                    <a:pos x="283" y="0"/>
                  </a:cxn>
                  <a:cxn ang="0">
                    <a:pos x="273" y="0"/>
                  </a:cxn>
                  <a:cxn ang="0">
                    <a:pos x="283" y="10"/>
                  </a:cxn>
                </a:cxnLst>
                <a:rect l="0" t="0" r="r" b="b"/>
                <a:pathLst>
                  <a:path w="283" h="20">
                    <a:moveTo>
                      <a:pt x="283" y="10"/>
                    </a:moveTo>
                    <a:lnTo>
                      <a:pt x="273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73" y="20"/>
                    </a:lnTo>
                    <a:lnTo>
                      <a:pt x="265" y="10"/>
                    </a:lnTo>
                    <a:lnTo>
                      <a:pt x="283" y="10"/>
                    </a:lnTo>
                    <a:lnTo>
                      <a:pt x="283" y="0"/>
                    </a:lnTo>
                    <a:lnTo>
                      <a:pt x="273" y="0"/>
                    </a:lnTo>
                    <a:lnTo>
                      <a:pt x="28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3316" y="962"/>
                <a:ext cx="18" cy="317"/>
              </a:xfrm>
              <a:custGeom>
                <a:avLst/>
                <a:gdLst/>
                <a:ahLst/>
                <a:cxnLst>
                  <a:cxn ang="0">
                    <a:pos x="8" y="633"/>
                  </a:cxn>
                  <a:cxn ang="0">
                    <a:pos x="18" y="624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24"/>
                  </a:cxn>
                  <a:cxn ang="0">
                    <a:pos x="8" y="615"/>
                  </a:cxn>
                  <a:cxn ang="0">
                    <a:pos x="8" y="633"/>
                  </a:cxn>
                  <a:cxn ang="0">
                    <a:pos x="18" y="633"/>
                  </a:cxn>
                  <a:cxn ang="0">
                    <a:pos x="18" y="624"/>
                  </a:cxn>
                  <a:cxn ang="0">
                    <a:pos x="8" y="633"/>
                  </a:cxn>
                </a:cxnLst>
                <a:rect l="0" t="0" r="r" b="b"/>
                <a:pathLst>
                  <a:path w="18" h="633">
                    <a:moveTo>
                      <a:pt x="8" y="633"/>
                    </a:moveTo>
                    <a:lnTo>
                      <a:pt x="18" y="62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24"/>
                    </a:lnTo>
                    <a:lnTo>
                      <a:pt x="8" y="615"/>
                    </a:lnTo>
                    <a:lnTo>
                      <a:pt x="8" y="633"/>
                    </a:lnTo>
                    <a:lnTo>
                      <a:pt x="18" y="633"/>
                    </a:lnTo>
                    <a:lnTo>
                      <a:pt x="18" y="624"/>
                    </a:lnTo>
                    <a:lnTo>
                      <a:pt x="8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3042" y="1270"/>
                <a:ext cx="28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8"/>
                  </a:cxn>
                  <a:cxn ang="0">
                    <a:pos x="282" y="18"/>
                  </a:cxn>
                  <a:cxn ang="0">
                    <a:pos x="282" y="0"/>
                  </a:cxn>
                  <a:cxn ang="0">
                    <a:pos x="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0" y="9"/>
                  </a:cxn>
                </a:cxnLst>
                <a:rect l="0" t="0" r="r" b="b"/>
                <a:pathLst>
                  <a:path w="282" h="18">
                    <a:moveTo>
                      <a:pt x="0" y="9"/>
                    </a:moveTo>
                    <a:lnTo>
                      <a:pt x="9" y="18"/>
                    </a:lnTo>
                    <a:lnTo>
                      <a:pt x="282" y="18"/>
                    </a:lnTo>
                    <a:lnTo>
                      <a:pt x="282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3042" y="957"/>
                <a:ext cx="19" cy="3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634"/>
                  </a:cxn>
                  <a:cxn ang="0">
                    <a:pos x="19" y="634"/>
                  </a:cxn>
                  <a:cxn ang="0">
                    <a:pos x="19" y="10"/>
                  </a:cxn>
                  <a:cxn ang="0">
                    <a:pos x="9" y="2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634">
                    <a:moveTo>
                      <a:pt x="9" y="0"/>
                    </a:moveTo>
                    <a:lnTo>
                      <a:pt x="0" y="10"/>
                    </a:lnTo>
                    <a:lnTo>
                      <a:pt x="0" y="634"/>
                    </a:lnTo>
                    <a:lnTo>
                      <a:pt x="19" y="634"/>
                    </a:lnTo>
                    <a:lnTo>
                      <a:pt x="19" y="10"/>
                    </a:lnTo>
                    <a:lnTo>
                      <a:pt x="9" y="2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2938" y="962"/>
                <a:ext cx="120" cy="312"/>
              </a:xfrm>
              <a:prstGeom prst="rect">
                <a:avLst/>
              </a:prstGeom>
              <a:solidFill>
                <a:srgbClr val="003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2938" y="957"/>
                <a:ext cx="130" cy="10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120" y="20"/>
                  </a:cxn>
                  <a:cxn ang="0">
                    <a:pos x="111" y="10"/>
                  </a:cxn>
                  <a:cxn ang="0">
                    <a:pos x="130" y="10"/>
                  </a:cxn>
                  <a:cxn ang="0">
                    <a:pos x="130" y="0"/>
                  </a:cxn>
                  <a:cxn ang="0">
                    <a:pos x="120" y="0"/>
                  </a:cxn>
                  <a:cxn ang="0">
                    <a:pos x="130" y="10"/>
                  </a:cxn>
                </a:cxnLst>
                <a:rect l="0" t="0" r="r" b="b"/>
                <a:pathLst>
                  <a:path w="130" h="20">
                    <a:moveTo>
                      <a:pt x="130" y="10"/>
                    </a:moveTo>
                    <a:lnTo>
                      <a:pt x="120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120" y="20"/>
                    </a:lnTo>
                    <a:lnTo>
                      <a:pt x="111" y="10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3049" y="962"/>
                <a:ext cx="19" cy="317"/>
              </a:xfrm>
              <a:custGeom>
                <a:avLst/>
                <a:gdLst/>
                <a:ahLst/>
                <a:cxnLst>
                  <a:cxn ang="0">
                    <a:pos x="9" y="633"/>
                  </a:cxn>
                  <a:cxn ang="0">
                    <a:pos x="19" y="624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4"/>
                  </a:cxn>
                  <a:cxn ang="0">
                    <a:pos x="9" y="615"/>
                  </a:cxn>
                  <a:cxn ang="0">
                    <a:pos x="9" y="633"/>
                  </a:cxn>
                  <a:cxn ang="0">
                    <a:pos x="19" y="633"/>
                  </a:cxn>
                  <a:cxn ang="0">
                    <a:pos x="19" y="624"/>
                  </a:cxn>
                  <a:cxn ang="0">
                    <a:pos x="9" y="633"/>
                  </a:cxn>
                </a:cxnLst>
                <a:rect l="0" t="0" r="r" b="b"/>
                <a:pathLst>
                  <a:path w="19" h="633">
                    <a:moveTo>
                      <a:pt x="9" y="633"/>
                    </a:moveTo>
                    <a:lnTo>
                      <a:pt x="19" y="624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4"/>
                    </a:lnTo>
                    <a:lnTo>
                      <a:pt x="9" y="615"/>
                    </a:lnTo>
                    <a:lnTo>
                      <a:pt x="9" y="633"/>
                    </a:lnTo>
                    <a:lnTo>
                      <a:pt x="19" y="633"/>
                    </a:lnTo>
                    <a:lnTo>
                      <a:pt x="19" y="624"/>
                    </a:lnTo>
                    <a:lnTo>
                      <a:pt x="9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2928" y="1270"/>
                <a:ext cx="130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8"/>
                  </a:cxn>
                  <a:cxn ang="0">
                    <a:pos x="130" y="18"/>
                  </a:cxn>
                  <a:cxn ang="0">
                    <a:pos x="130" y="0"/>
                  </a:cxn>
                  <a:cxn ang="0">
                    <a:pos x="10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9"/>
                  </a:cxn>
                </a:cxnLst>
                <a:rect l="0" t="0" r="r" b="b"/>
                <a:pathLst>
                  <a:path w="130" h="18">
                    <a:moveTo>
                      <a:pt x="0" y="9"/>
                    </a:moveTo>
                    <a:lnTo>
                      <a:pt x="10" y="18"/>
                    </a:lnTo>
                    <a:lnTo>
                      <a:pt x="130" y="18"/>
                    </a:lnTo>
                    <a:lnTo>
                      <a:pt x="130" y="0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2928" y="957"/>
                <a:ext cx="18" cy="3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634"/>
                  </a:cxn>
                  <a:cxn ang="0">
                    <a:pos x="18" y="634"/>
                  </a:cxn>
                  <a:cxn ang="0">
                    <a:pos x="18" y="10"/>
                  </a:cxn>
                  <a:cxn ang="0">
                    <a:pos x="10" y="2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634">
                    <a:moveTo>
                      <a:pt x="10" y="0"/>
                    </a:moveTo>
                    <a:lnTo>
                      <a:pt x="0" y="10"/>
                    </a:lnTo>
                    <a:lnTo>
                      <a:pt x="0" y="634"/>
                    </a:lnTo>
                    <a:lnTo>
                      <a:pt x="18" y="634"/>
                    </a:lnTo>
                    <a:lnTo>
                      <a:pt x="18" y="10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>
                <a:off x="3319" y="962"/>
                <a:ext cx="121" cy="312"/>
              </a:xfrm>
              <a:prstGeom prst="rect">
                <a:avLst/>
              </a:prstGeom>
              <a:solidFill>
                <a:srgbClr val="003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3319" y="957"/>
                <a:ext cx="130" cy="10"/>
              </a:xfrm>
              <a:custGeom>
                <a:avLst/>
                <a:gdLst/>
                <a:ahLst/>
                <a:cxnLst>
                  <a:cxn ang="0">
                    <a:pos x="130" y="8"/>
                  </a:cxn>
                  <a:cxn ang="0">
                    <a:pos x="12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1" y="18"/>
                  </a:cxn>
                  <a:cxn ang="0">
                    <a:pos x="111" y="8"/>
                  </a:cxn>
                  <a:cxn ang="0">
                    <a:pos x="130" y="8"/>
                  </a:cxn>
                  <a:cxn ang="0">
                    <a:pos x="130" y="0"/>
                  </a:cxn>
                  <a:cxn ang="0">
                    <a:pos x="121" y="0"/>
                  </a:cxn>
                  <a:cxn ang="0">
                    <a:pos x="130" y="8"/>
                  </a:cxn>
                </a:cxnLst>
                <a:rect l="0" t="0" r="r" b="b"/>
                <a:pathLst>
                  <a:path w="130" h="18">
                    <a:moveTo>
                      <a:pt x="130" y="8"/>
                    </a:moveTo>
                    <a:lnTo>
                      <a:pt x="12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1" y="18"/>
                    </a:lnTo>
                    <a:lnTo>
                      <a:pt x="111" y="8"/>
                    </a:lnTo>
                    <a:lnTo>
                      <a:pt x="130" y="8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3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3430" y="962"/>
                <a:ext cx="19" cy="317"/>
              </a:xfrm>
              <a:custGeom>
                <a:avLst/>
                <a:gdLst/>
                <a:ahLst/>
                <a:cxnLst>
                  <a:cxn ang="0">
                    <a:pos x="10" y="634"/>
                  </a:cxn>
                  <a:cxn ang="0">
                    <a:pos x="19" y="626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6"/>
                  </a:cxn>
                  <a:cxn ang="0">
                    <a:pos x="10" y="616"/>
                  </a:cxn>
                  <a:cxn ang="0">
                    <a:pos x="10" y="634"/>
                  </a:cxn>
                  <a:cxn ang="0">
                    <a:pos x="19" y="634"/>
                  </a:cxn>
                  <a:cxn ang="0">
                    <a:pos x="19" y="626"/>
                  </a:cxn>
                  <a:cxn ang="0">
                    <a:pos x="10" y="634"/>
                  </a:cxn>
                </a:cxnLst>
                <a:rect l="0" t="0" r="r" b="b"/>
                <a:pathLst>
                  <a:path w="19" h="634">
                    <a:moveTo>
                      <a:pt x="10" y="634"/>
                    </a:moveTo>
                    <a:lnTo>
                      <a:pt x="19" y="62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6"/>
                    </a:lnTo>
                    <a:lnTo>
                      <a:pt x="10" y="616"/>
                    </a:lnTo>
                    <a:lnTo>
                      <a:pt x="10" y="634"/>
                    </a:lnTo>
                    <a:lnTo>
                      <a:pt x="19" y="634"/>
                    </a:lnTo>
                    <a:lnTo>
                      <a:pt x="19" y="626"/>
                    </a:lnTo>
                    <a:lnTo>
                      <a:pt x="10" y="6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3310" y="1269"/>
                <a:ext cx="130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18"/>
                  </a:cxn>
                  <a:cxn ang="0">
                    <a:pos x="130" y="18"/>
                  </a:cxn>
                  <a:cxn ang="0">
                    <a:pos x="130" y="0"/>
                  </a:cxn>
                  <a:cxn ang="0">
                    <a:pos x="9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0" y="10"/>
                  </a:cxn>
                </a:cxnLst>
                <a:rect l="0" t="0" r="r" b="b"/>
                <a:pathLst>
                  <a:path w="130" h="18">
                    <a:moveTo>
                      <a:pt x="0" y="10"/>
                    </a:moveTo>
                    <a:lnTo>
                      <a:pt x="9" y="18"/>
                    </a:lnTo>
                    <a:lnTo>
                      <a:pt x="130" y="18"/>
                    </a:lnTo>
                    <a:lnTo>
                      <a:pt x="130" y="0"/>
                    </a:lnTo>
                    <a:lnTo>
                      <a:pt x="9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3310" y="957"/>
                <a:ext cx="19" cy="3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8"/>
                  </a:cxn>
                  <a:cxn ang="0">
                    <a:pos x="0" y="634"/>
                  </a:cxn>
                  <a:cxn ang="0">
                    <a:pos x="19" y="634"/>
                  </a:cxn>
                  <a:cxn ang="0">
                    <a:pos x="19" y="8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9" y="0"/>
                  </a:cxn>
                </a:cxnLst>
                <a:rect l="0" t="0" r="r" b="b"/>
                <a:pathLst>
                  <a:path w="19" h="634">
                    <a:moveTo>
                      <a:pt x="9" y="0"/>
                    </a:moveTo>
                    <a:lnTo>
                      <a:pt x="0" y="8"/>
                    </a:lnTo>
                    <a:lnTo>
                      <a:pt x="0" y="634"/>
                    </a:lnTo>
                    <a:lnTo>
                      <a:pt x="19" y="634"/>
                    </a:lnTo>
                    <a:lnTo>
                      <a:pt x="19" y="8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2505" y="999"/>
                <a:ext cx="374" cy="344"/>
              </a:xfrm>
              <a:prstGeom prst="rect">
                <a:avLst/>
              </a:prstGeom>
              <a:solidFill>
                <a:srgbClr val="7F3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2505" y="994"/>
                <a:ext cx="384" cy="9"/>
              </a:xfrm>
              <a:custGeom>
                <a:avLst/>
                <a:gdLst/>
                <a:ahLst/>
                <a:cxnLst>
                  <a:cxn ang="0">
                    <a:pos x="384" y="10"/>
                  </a:cxn>
                  <a:cxn ang="0">
                    <a:pos x="374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374" y="19"/>
                  </a:cxn>
                  <a:cxn ang="0">
                    <a:pos x="366" y="10"/>
                  </a:cxn>
                  <a:cxn ang="0">
                    <a:pos x="384" y="10"/>
                  </a:cxn>
                  <a:cxn ang="0">
                    <a:pos x="384" y="0"/>
                  </a:cxn>
                  <a:cxn ang="0">
                    <a:pos x="374" y="0"/>
                  </a:cxn>
                  <a:cxn ang="0">
                    <a:pos x="384" y="10"/>
                  </a:cxn>
                </a:cxnLst>
                <a:rect l="0" t="0" r="r" b="b"/>
                <a:pathLst>
                  <a:path w="384" h="19">
                    <a:moveTo>
                      <a:pt x="384" y="10"/>
                    </a:moveTo>
                    <a:lnTo>
                      <a:pt x="374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374" y="19"/>
                    </a:lnTo>
                    <a:lnTo>
                      <a:pt x="366" y="10"/>
                    </a:lnTo>
                    <a:lnTo>
                      <a:pt x="384" y="10"/>
                    </a:lnTo>
                    <a:lnTo>
                      <a:pt x="384" y="0"/>
                    </a:lnTo>
                    <a:lnTo>
                      <a:pt x="374" y="0"/>
                    </a:lnTo>
                    <a:lnTo>
                      <a:pt x="38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2871" y="999"/>
                <a:ext cx="18" cy="349"/>
              </a:xfrm>
              <a:custGeom>
                <a:avLst/>
                <a:gdLst/>
                <a:ahLst/>
                <a:cxnLst>
                  <a:cxn ang="0">
                    <a:pos x="8" y="697"/>
                  </a:cxn>
                  <a:cxn ang="0">
                    <a:pos x="18" y="687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87"/>
                  </a:cxn>
                  <a:cxn ang="0">
                    <a:pos x="8" y="679"/>
                  </a:cxn>
                  <a:cxn ang="0">
                    <a:pos x="8" y="697"/>
                  </a:cxn>
                  <a:cxn ang="0">
                    <a:pos x="18" y="697"/>
                  </a:cxn>
                  <a:cxn ang="0">
                    <a:pos x="18" y="687"/>
                  </a:cxn>
                  <a:cxn ang="0">
                    <a:pos x="8" y="697"/>
                  </a:cxn>
                </a:cxnLst>
                <a:rect l="0" t="0" r="r" b="b"/>
                <a:pathLst>
                  <a:path w="18" h="697">
                    <a:moveTo>
                      <a:pt x="8" y="697"/>
                    </a:moveTo>
                    <a:lnTo>
                      <a:pt x="18" y="68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87"/>
                    </a:lnTo>
                    <a:lnTo>
                      <a:pt x="8" y="679"/>
                    </a:lnTo>
                    <a:lnTo>
                      <a:pt x="8" y="697"/>
                    </a:lnTo>
                    <a:lnTo>
                      <a:pt x="18" y="697"/>
                    </a:lnTo>
                    <a:lnTo>
                      <a:pt x="18" y="687"/>
                    </a:lnTo>
                    <a:lnTo>
                      <a:pt x="8" y="6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2495" y="1338"/>
                <a:ext cx="384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18"/>
                  </a:cxn>
                  <a:cxn ang="0">
                    <a:pos x="384" y="18"/>
                  </a:cxn>
                  <a:cxn ang="0">
                    <a:pos x="384" y="0"/>
                  </a:cxn>
                  <a:cxn ang="0">
                    <a:pos x="10" y="0"/>
                  </a:cxn>
                  <a:cxn ang="0">
                    <a:pos x="20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8"/>
                  </a:cxn>
                </a:cxnLst>
                <a:rect l="0" t="0" r="r" b="b"/>
                <a:pathLst>
                  <a:path w="384" h="18">
                    <a:moveTo>
                      <a:pt x="0" y="8"/>
                    </a:moveTo>
                    <a:lnTo>
                      <a:pt x="10" y="18"/>
                    </a:lnTo>
                    <a:lnTo>
                      <a:pt x="384" y="18"/>
                    </a:lnTo>
                    <a:lnTo>
                      <a:pt x="384" y="0"/>
                    </a:lnTo>
                    <a:lnTo>
                      <a:pt x="10" y="0"/>
                    </a:lnTo>
                    <a:lnTo>
                      <a:pt x="20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auto">
              <a:xfrm>
                <a:off x="2495" y="994"/>
                <a:ext cx="20" cy="34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697"/>
                  </a:cxn>
                  <a:cxn ang="0">
                    <a:pos x="20" y="697"/>
                  </a:cxn>
                  <a:cxn ang="0">
                    <a:pos x="20" y="10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20" h="697">
                    <a:moveTo>
                      <a:pt x="10" y="0"/>
                    </a:moveTo>
                    <a:lnTo>
                      <a:pt x="0" y="10"/>
                    </a:lnTo>
                    <a:lnTo>
                      <a:pt x="0" y="697"/>
                    </a:lnTo>
                    <a:lnTo>
                      <a:pt x="20" y="697"/>
                    </a:lnTo>
                    <a:lnTo>
                      <a:pt x="20" y="10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1762" y="1338"/>
                <a:ext cx="666" cy="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auto">
              <a:xfrm>
                <a:off x="1762" y="1333"/>
                <a:ext cx="676" cy="9"/>
              </a:xfrm>
              <a:custGeom>
                <a:avLst/>
                <a:gdLst/>
                <a:ahLst/>
                <a:cxnLst>
                  <a:cxn ang="0">
                    <a:pos x="676" y="9"/>
                  </a:cxn>
                  <a:cxn ang="0">
                    <a:pos x="66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66" y="18"/>
                  </a:cxn>
                  <a:cxn ang="0">
                    <a:pos x="657" y="9"/>
                  </a:cxn>
                  <a:cxn ang="0">
                    <a:pos x="676" y="9"/>
                  </a:cxn>
                  <a:cxn ang="0">
                    <a:pos x="676" y="0"/>
                  </a:cxn>
                  <a:cxn ang="0">
                    <a:pos x="666" y="0"/>
                  </a:cxn>
                  <a:cxn ang="0">
                    <a:pos x="676" y="9"/>
                  </a:cxn>
                </a:cxnLst>
                <a:rect l="0" t="0" r="r" b="b"/>
                <a:pathLst>
                  <a:path w="676" h="18">
                    <a:moveTo>
                      <a:pt x="676" y="9"/>
                    </a:moveTo>
                    <a:lnTo>
                      <a:pt x="666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66" y="18"/>
                    </a:lnTo>
                    <a:lnTo>
                      <a:pt x="657" y="9"/>
                    </a:lnTo>
                    <a:lnTo>
                      <a:pt x="676" y="9"/>
                    </a:lnTo>
                    <a:lnTo>
                      <a:pt x="676" y="0"/>
                    </a:lnTo>
                    <a:lnTo>
                      <a:pt x="666" y="0"/>
                    </a:lnTo>
                    <a:lnTo>
                      <a:pt x="67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2419" y="1338"/>
                <a:ext cx="19" cy="14"/>
              </a:xfrm>
              <a:custGeom>
                <a:avLst/>
                <a:gdLst/>
                <a:ahLst/>
                <a:cxnLst>
                  <a:cxn ang="0">
                    <a:pos x="9" y="30"/>
                  </a:cxn>
                  <a:cxn ang="0">
                    <a:pos x="19" y="21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9" y="12"/>
                  </a:cxn>
                  <a:cxn ang="0">
                    <a:pos x="9" y="30"/>
                  </a:cxn>
                  <a:cxn ang="0">
                    <a:pos x="19" y="30"/>
                  </a:cxn>
                  <a:cxn ang="0">
                    <a:pos x="19" y="21"/>
                  </a:cxn>
                  <a:cxn ang="0">
                    <a:pos x="9" y="30"/>
                  </a:cxn>
                </a:cxnLst>
                <a:rect l="0" t="0" r="r" b="b"/>
                <a:pathLst>
                  <a:path w="19" h="30">
                    <a:moveTo>
                      <a:pt x="9" y="30"/>
                    </a:moveTo>
                    <a:lnTo>
                      <a:pt x="19" y="21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9" y="12"/>
                    </a:lnTo>
                    <a:lnTo>
                      <a:pt x="9" y="30"/>
                    </a:lnTo>
                    <a:lnTo>
                      <a:pt x="19" y="30"/>
                    </a:lnTo>
                    <a:lnTo>
                      <a:pt x="19" y="21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1754" y="1343"/>
                <a:ext cx="674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18"/>
                  </a:cxn>
                  <a:cxn ang="0">
                    <a:pos x="674" y="18"/>
                  </a:cxn>
                  <a:cxn ang="0">
                    <a:pos x="674" y="0"/>
                  </a:cxn>
                  <a:cxn ang="0">
                    <a:pos x="8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9"/>
                  </a:cxn>
                </a:cxnLst>
                <a:rect l="0" t="0" r="r" b="b"/>
                <a:pathLst>
                  <a:path w="674" h="18">
                    <a:moveTo>
                      <a:pt x="0" y="9"/>
                    </a:moveTo>
                    <a:lnTo>
                      <a:pt x="8" y="18"/>
                    </a:lnTo>
                    <a:lnTo>
                      <a:pt x="674" y="18"/>
                    </a:lnTo>
                    <a:lnTo>
                      <a:pt x="674" y="0"/>
                    </a:lnTo>
                    <a:lnTo>
                      <a:pt x="8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auto">
              <a:xfrm>
                <a:off x="1754" y="1333"/>
                <a:ext cx="1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0" y="30"/>
                  </a:cxn>
                  <a:cxn ang="0">
                    <a:pos x="18" y="30"/>
                  </a:cxn>
                  <a:cxn ang="0">
                    <a:pos x="18" y="9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8" h="30">
                    <a:moveTo>
                      <a:pt x="8" y="0"/>
                    </a:moveTo>
                    <a:lnTo>
                      <a:pt x="0" y="9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18" y="9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1807" y="1349"/>
                <a:ext cx="621" cy="57"/>
              </a:xfrm>
              <a:prstGeom prst="rect">
                <a:avLst/>
              </a:prstGeom>
              <a:solidFill>
                <a:srgbClr val="D1AF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auto">
              <a:xfrm>
                <a:off x="1807" y="1344"/>
                <a:ext cx="631" cy="9"/>
              </a:xfrm>
              <a:custGeom>
                <a:avLst/>
                <a:gdLst/>
                <a:ahLst/>
                <a:cxnLst>
                  <a:cxn ang="0">
                    <a:pos x="631" y="10"/>
                  </a:cxn>
                  <a:cxn ang="0">
                    <a:pos x="62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21" y="18"/>
                  </a:cxn>
                  <a:cxn ang="0">
                    <a:pos x="612" y="10"/>
                  </a:cxn>
                  <a:cxn ang="0">
                    <a:pos x="631" y="10"/>
                  </a:cxn>
                  <a:cxn ang="0">
                    <a:pos x="631" y="0"/>
                  </a:cxn>
                  <a:cxn ang="0">
                    <a:pos x="621" y="0"/>
                  </a:cxn>
                  <a:cxn ang="0">
                    <a:pos x="631" y="10"/>
                  </a:cxn>
                </a:cxnLst>
                <a:rect l="0" t="0" r="r" b="b"/>
                <a:pathLst>
                  <a:path w="631" h="18">
                    <a:moveTo>
                      <a:pt x="631" y="10"/>
                    </a:moveTo>
                    <a:lnTo>
                      <a:pt x="62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21" y="18"/>
                    </a:lnTo>
                    <a:lnTo>
                      <a:pt x="612" y="10"/>
                    </a:lnTo>
                    <a:lnTo>
                      <a:pt x="631" y="10"/>
                    </a:lnTo>
                    <a:lnTo>
                      <a:pt x="631" y="0"/>
                    </a:lnTo>
                    <a:lnTo>
                      <a:pt x="621" y="0"/>
                    </a:lnTo>
                    <a:lnTo>
                      <a:pt x="63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auto">
              <a:xfrm>
                <a:off x="2419" y="1349"/>
                <a:ext cx="19" cy="62"/>
              </a:xfrm>
              <a:custGeom>
                <a:avLst/>
                <a:gdLst/>
                <a:ahLst/>
                <a:cxnLst>
                  <a:cxn ang="0">
                    <a:pos x="9" y="124"/>
                  </a:cxn>
                  <a:cxn ang="0">
                    <a:pos x="19" y="114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9" y="105"/>
                  </a:cxn>
                  <a:cxn ang="0">
                    <a:pos x="9" y="124"/>
                  </a:cxn>
                  <a:cxn ang="0">
                    <a:pos x="19" y="124"/>
                  </a:cxn>
                  <a:cxn ang="0">
                    <a:pos x="19" y="114"/>
                  </a:cxn>
                  <a:cxn ang="0">
                    <a:pos x="9" y="124"/>
                  </a:cxn>
                </a:cxnLst>
                <a:rect l="0" t="0" r="r" b="b"/>
                <a:pathLst>
                  <a:path w="19" h="124">
                    <a:moveTo>
                      <a:pt x="9" y="124"/>
                    </a:moveTo>
                    <a:lnTo>
                      <a:pt x="19" y="114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9" y="105"/>
                    </a:lnTo>
                    <a:lnTo>
                      <a:pt x="9" y="124"/>
                    </a:lnTo>
                    <a:lnTo>
                      <a:pt x="19" y="124"/>
                    </a:lnTo>
                    <a:lnTo>
                      <a:pt x="19" y="114"/>
                    </a:lnTo>
                    <a:lnTo>
                      <a:pt x="9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1797" y="1402"/>
                <a:ext cx="631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631" y="19"/>
                  </a:cxn>
                  <a:cxn ang="0">
                    <a:pos x="631" y="0"/>
                  </a:cxn>
                  <a:cxn ang="0">
                    <a:pos x="10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631" h="19">
                    <a:moveTo>
                      <a:pt x="0" y="9"/>
                    </a:moveTo>
                    <a:lnTo>
                      <a:pt x="10" y="19"/>
                    </a:lnTo>
                    <a:lnTo>
                      <a:pt x="631" y="19"/>
                    </a:lnTo>
                    <a:lnTo>
                      <a:pt x="631" y="0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1797" y="1344"/>
                <a:ext cx="18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124"/>
                  </a:cxn>
                  <a:cxn ang="0">
                    <a:pos x="18" y="124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124">
                    <a:moveTo>
                      <a:pt x="10" y="0"/>
                    </a:moveTo>
                    <a:lnTo>
                      <a:pt x="0" y="10"/>
                    </a:lnTo>
                    <a:lnTo>
                      <a:pt x="0" y="124"/>
                    </a:lnTo>
                    <a:lnTo>
                      <a:pt x="18" y="124"/>
                    </a:lnTo>
                    <a:lnTo>
                      <a:pt x="18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2911" y="1333"/>
                <a:ext cx="667" cy="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Freeform 112"/>
              <p:cNvSpPr>
                <a:spLocks/>
              </p:cNvSpPr>
              <p:nvPr/>
            </p:nvSpPr>
            <p:spPr bwMode="auto">
              <a:xfrm>
                <a:off x="2911" y="1329"/>
                <a:ext cx="675" cy="9"/>
              </a:xfrm>
              <a:custGeom>
                <a:avLst/>
                <a:gdLst/>
                <a:ahLst/>
                <a:cxnLst>
                  <a:cxn ang="0">
                    <a:pos x="675" y="9"/>
                  </a:cxn>
                  <a:cxn ang="0">
                    <a:pos x="667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67" y="18"/>
                  </a:cxn>
                  <a:cxn ang="0">
                    <a:pos x="657" y="9"/>
                  </a:cxn>
                  <a:cxn ang="0">
                    <a:pos x="675" y="9"/>
                  </a:cxn>
                  <a:cxn ang="0">
                    <a:pos x="675" y="0"/>
                  </a:cxn>
                  <a:cxn ang="0">
                    <a:pos x="667" y="0"/>
                  </a:cxn>
                  <a:cxn ang="0">
                    <a:pos x="675" y="9"/>
                  </a:cxn>
                </a:cxnLst>
                <a:rect l="0" t="0" r="r" b="b"/>
                <a:pathLst>
                  <a:path w="675" h="18">
                    <a:moveTo>
                      <a:pt x="675" y="9"/>
                    </a:moveTo>
                    <a:lnTo>
                      <a:pt x="66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67" y="18"/>
                    </a:lnTo>
                    <a:lnTo>
                      <a:pt x="657" y="9"/>
                    </a:lnTo>
                    <a:lnTo>
                      <a:pt x="675" y="9"/>
                    </a:lnTo>
                    <a:lnTo>
                      <a:pt x="675" y="0"/>
                    </a:lnTo>
                    <a:lnTo>
                      <a:pt x="667" y="0"/>
                    </a:lnTo>
                    <a:lnTo>
                      <a:pt x="67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3568" y="1333"/>
                <a:ext cx="18" cy="15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8" y="2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10" y="12"/>
                  </a:cxn>
                  <a:cxn ang="0">
                    <a:pos x="10" y="30"/>
                  </a:cxn>
                  <a:cxn ang="0">
                    <a:pos x="18" y="30"/>
                  </a:cxn>
                  <a:cxn ang="0">
                    <a:pos x="18" y="21"/>
                  </a:cxn>
                  <a:cxn ang="0">
                    <a:pos x="10" y="30"/>
                  </a:cxn>
                </a:cxnLst>
                <a:rect l="0" t="0" r="r" b="b"/>
                <a:pathLst>
                  <a:path w="18" h="30">
                    <a:moveTo>
                      <a:pt x="10" y="30"/>
                    </a:moveTo>
                    <a:lnTo>
                      <a:pt x="18" y="2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0" y="12"/>
                    </a:lnTo>
                    <a:lnTo>
                      <a:pt x="10" y="30"/>
                    </a:lnTo>
                    <a:lnTo>
                      <a:pt x="18" y="30"/>
                    </a:lnTo>
                    <a:lnTo>
                      <a:pt x="18" y="21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" name="Freeform 114"/>
              <p:cNvSpPr>
                <a:spLocks/>
              </p:cNvSpPr>
              <p:nvPr/>
            </p:nvSpPr>
            <p:spPr bwMode="auto">
              <a:xfrm>
                <a:off x="2901" y="1339"/>
                <a:ext cx="677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8"/>
                  </a:cxn>
                  <a:cxn ang="0">
                    <a:pos x="677" y="18"/>
                  </a:cxn>
                  <a:cxn ang="0">
                    <a:pos x="677" y="0"/>
                  </a:cxn>
                  <a:cxn ang="0">
                    <a:pos x="10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9"/>
                  </a:cxn>
                </a:cxnLst>
                <a:rect l="0" t="0" r="r" b="b"/>
                <a:pathLst>
                  <a:path w="677" h="18">
                    <a:moveTo>
                      <a:pt x="0" y="9"/>
                    </a:moveTo>
                    <a:lnTo>
                      <a:pt x="10" y="18"/>
                    </a:lnTo>
                    <a:lnTo>
                      <a:pt x="677" y="18"/>
                    </a:lnTo>
                    <a:lnTo>
                      <a:pt x="677" y="0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Freeform 115"/>
              <p:cNvSpPr>
                <a:spLocks/>
              </p:cNvSpPr>
              <p:nvPr/>
            </p:nvSpPr>
            <p:spPr bwMode="auto">
              <a:xfrm>
                <a:off x="2901" y="1329"/>
                <a:ext cx="18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30"/>
                  </a:cxn>
                  <a:cxn ang="0">
                    <a:pos x="18" y="30"/>
                  </a:cxn>
                  <a:cxn ang="0">
                    <a:pos x="18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8" h="30">
                    <a:moveTo>
                      <a:pt x="10" y="0"/>
                    </a:moveTo>
                    <a:lnTo>
                      <a:pt x="0" y="9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18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2954" y="1343"/>
                <a:ext cx="622" cy="58"/>
              </a:xfrm>
              <a:prstGeom prst="rect">
                <a:avLst/>
              </a:prstGeom>
              <a:solidFill>
                <a:srgbClr val="D1AF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Freeform 117"/>
              <p:cNvSpPr>
                <a:spLocks/>
              </p:cNvSpPr>
              <p:nvPr/>
            </p:nvSpPr>
            <p:spPr bwMode="auto">
              <a:xfrm>
                <a:off x="2954" y="1339"/>
                <a:ext cx="631" cy="9"/>
              </a:xfrm>
              <a:custGeom>
                <a:avLst/>
                <a:gdLst/>
                <a:ahLst/>
                <a:cxnLst>
                  <a:cxn ang="0">
                    <a:pos x="631" y="9"/>
                  </a:cxn>
                  <a:cxn ang="0">
                    <a:pos x="62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22" y="18"/>
                  </a:cxn>
                  <a:cxn ang="0">
                    <a:pos x="612" y="9"/>
                  </a:cxn>
                  <a:cxn ang="0">
                    <a:pos x="631" y="9"/>
                  </a:cxn>
                  <a:cxn ang="0">
                    <a:pos x="631" y="0"/>
                  </a:cxn>
                  <a:cxn ang="0">
                    <a:pos x="622" y="0"/>
                  </a:cxn>
                  <a:cxn ang="0">
                    <a:pos x="631" y="9"/>
                  </a:cxn>
                </a:cxnLst>
                <a:rect l="0" t="0" r="r" b="b"/>
                <a:pathLst>
                  <a:path w="631" h="18">
                    <a:moveTo>
                      <a:pt x="631" y="9"/>
                    </a:moveTo>
                    <a:lnTo>
                      <a:pt x="62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22" y="18"/>
                    </a:lnTo>
                    <a:lnTo>
                      <a:pt x="612" y="9"/>
                    </a:lnTo>
                    <a:lnTo>
                      <a:pt x="631" y="9"/>
                    </a:lnTo>
                    <a:lnTo>
                      <a:pt x="631" y="0"/>
                    </a:lnTo>
                    <a:lnTo>
                      <a:pt x="622" y="0"/>
                    </a:lnTo>
                    <a:lnTo>
                      <a:pt x="63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Freeform 118"/>
              <p:cNvSpPr>
                <a:spLocks/>
              </p:cNvSpPr>
              <p:nvPr/>
            </p:nvSpPr>
            <p:spPr bwMode="auto">
              <a:xfrm>
                <a:off x="3566" y="1343"/>
                <a:ext cx="19" cy="62"/>
              </a:xfrm>
              <a:custGeom>
                <a:avLst/>
                <a:gdLst/>
                <a:ahLst/>
                <a:cxnLst>
                  <a:cxn ang="0">
                    <a:pos x="10" y="124"/>
                  </a:cxn>
                  <a:cxn ang="0">
                    <a:pos x="19" y="115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10" y="105"/>
                  </a:cxn>
                  <a:cxn ang="0">
                    <a:pos x="10" y="124"/>
                  </a:cxn>
                  <a:cxn ang="0">
                    <a:pos x="19" y="124"/>
                  </a:cxn>
                  <a:cxn ang="0">
                    <a:pos x="19" y="115"/>
                  </a:cxn>
                  <a:cxn ang="0">
                    <a:pos x="10" y="124"/>
                  </a:cxn>
                </a:cxnLst>
                <a:rect l="0" t="0" r="r" b="b"/>
                <a:pathLst>
                  <a:path w="19" h="124">
                    <a:moveTo>
                      <a:pt x="10" y="124"/>
                    </a:moveTo>
                    <a:lnTo>
                      <a:pt x="19" y="115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15"/>
                    </a:lnTo>
                    <a:lnTo>
                      <a:pt x="10" y="105"/>
                    </a:lnTo>
                    <a:lnTo>
                      <a:pt x="10" y="124"/>
                    </a:lnTo>
                    <a:lnTo>
                      <a:pt x="19" y="124"/>
                    </a:lnTo>
                    <a:lnTo>
                      <a:pt x="19" y="115"/>
                    </a:lnTo>
                    <a:lnTo>
                      <a:pt x="10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Freeform 119"/>
              <p:cNvSpPr>
                <a:spLocks/>
              </p:cNvSpPr>
              <p:nvPr/>
            </p:nvSpPr>
            <p:spPr bwMode="auto">
              <a:xfrm>
                <a:off x="2944" y="1396"/>
                <a:ext cx="632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9"/>
                  </a:cxn>
                  <a:cxn ang="0">
                    <a:pos x="632" y="19"/>
                  </a:cxn>
                  <a:cxn ang="0">
                    <a:pos x="632" y="0"/>
                  </a:cxn>
                  <a:cxn ang="0">
                    <a:pos x="10" y="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10"/>
                  </a:cxn>
                </a:cxnLst>
                <a:rect l="0" t="0" r="r" b="b"/>
                <a:pathLst>
                  <a:path w="632" h="19">
                    <a:moveTo>
                      <a:pt x="0" y="10"/>
                    </a:moveTo>
                    <a:lnTo>
                      <a:pt x="10" y="19"/>
                    </a:lnTo>
                    <a:lnTo>
                      <a:pt x="632" y="19"/>
                    </a:lnTo>
                    <a:lnTo>
                      <a:pt x="632" y="0"/>
                    </a:lnTo>
                    <a:lnTo>
                      <a:pt x="10" y="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Freeform 120"/>
              <p:cNvSpPr>
                <a:spLocks/>
              </p:cNvSpPr>
              <p:nvPr/>
            </p:nvSpPr>
            <p:spPr bwMode="auto">
              <a:xfrm>
                <a:off x="2944" y="1339"/>
                <a:ext cx="18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124"/>
                  </a:cxn>
                  <a:cxn ang="0">
                    <a:pos x="18" y="124"/>
                  </a:cxn>
                  <a:cxn ang="0">
                    <a:pos x="18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8" h="124">
                    <a:moveTo>
                      <a:pt x="10" y="0"/>
                    </a:moveTo>
                    <a:lnTo>
                      <a:pt x="0" y="9"/>
                    </a:lnTo>
                    <a:lnTo>
                      <a:pt x="0" y="124"/>
                    </a:lnTo>
                    <a:lnTo>
                      <a:pt x="18" y="124"/>
                    </a:lnTo>
                    <a:lnTo>
                      <a:pt x="18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3518" y="1216"/>
                <a:ext cx="43" cy="1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Freeform 122"/>
              <p:cNvSpPr>
                <a:spLocks/>
              </p:cNvSpPr>
              <p:nvPr/>
            </p:nvSpPr>
            <p:spPr bwMode="auto">
              <a:xfrm>
                <a:off x="3518" y="1211"/>
                <a:ext cx="53" cy="9"/>
              </a:xfrm>
              <a:custGeom>
                <a:avLst/>
                <a:gdLst/>
                <a:ahLst/>
                <a:cxnLst>
                  <a:cxn ang="0">
                    <a:pos x="53" y="10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3" y="18"/>
                  </a:cxn>
                  <a:cxn ang="0">
                    <a:pos x="34" y="10"/>
                  </a:cxn>
                  <a:cxn ang="0">
                    <a:pos x="53" y="10"/>
                  </a:cxn>
                  <a:cxn ang="0">
                    <a:pos x="53" y="0"/>
                  </a:cxn>
                  <a:cxn ang="0">
                    <a:pos x="43" y="0"/>
                  </a:cxn>
                  <a:cxn ang="0">
                    <a:pos x="53" y="10"/>
                  </a:cxn>
                </a:cxnLst>
                <a:rect l="0" t="0" r="r" b="b"/>
                <a:pathLst>
                  <a:path w="53" h="18">
                    <a:moveTo>
                      <a:pt x="53" y="10"/>
                    </a:moveTo>
                    <a:lnTo>
                      <a:pt x="43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3" y="18"/>
                    </a:lnTo>
                    <a:lnTo>
                      <a:pt x="34" y="10"/>
                    </a:lnTo>
                    <a:lnTo>
                      <a:pt x="53" y="1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Freeform 123"/>
              <p:cNvSpPr>
                <a:spLocks/>
              </p:cNvSpPr>
              <p:nvPr/>
            </p:nvSpPr>
            <p:spPr bwMode="auto">
              <a:xfrm>
                <a:off x="3552" y="1216"/>
                <a:ext cx="19" cy="121"/>
              </a:xfrm>
              <a:custGeom>
                <a:avLst/>
                <a:gdLst/>
                <a:ahLst/>
                <a:cxnLst>
                  <a:cxn ang="0">
                    <a:pos x="9" y="242"/>
                  </a:cxn>
                  <a:cxn ang="0">
                    <a:pos x="19" y="23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32"/>
                  </a:cxn>
                  <a:cxn ang="0">
                    <a:pos x="9" y="224"/>
                  </a:cxn>
                  <a:cxn ang="0">
                    <a:pos x="9" y="242"/>
                  </a:cxn>
                  <a:cxn ang="0">
                    <a:pos x="19" y="242"/>
                  </a:cxn>
                  <a:cxn ang="0">
                    <a:pos x="19" y="232"/>
                  </a:cxn>
                  <a:cxn ang="0">
                    <a:pos x="9" y="242"/>
                  </a:cxn>
                </a:cxnLst>
                <a:rect l="0" t="0" r="r" b="b"/>
                <a:pathLst>
                  <a:path w="19" h="242">
                    <a:moveTo>
                      <a:pt x="9" y="242"/>
                    </a:moveTo>
                    <a:lnTo>
                      <a:pt x="19" y="23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32"/>
                    </a:lnTo>
                    <a:lnTo>
                      <a:pt x="9" y="224"/>
                    </a:lnTo>
                    <a:lnTo>
                      <a:pt x="9" y="242"/>
                    </a:lnTo>
                    <a:lnTo>
                      <a:pt x="19" y="242"/>
                    </a:lnTo>
                    <a:lnTo>
                      <a:pt x="19" y="232"/>
                    </a:lnTo>
                    <a:lnTo>
                      <a:pt x="9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Freeform 124"/>
              <p:cNvSpPr>
                <a:spLocks/>
              </p:cNvSpPr>
              <p:nvPr/>
            </p:nvSpPr>
            <p:spPr bwMode="auto">
              <a:xfrm>
                <a:off x="3509" y="1328"/>
                <a:ext cx="52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9" y="18"/>
                  </a:cxn>
                  <a:cxn ang="0">
                    <a:pos x="52" y="18"/>
                  </a:cxn>
                  <a:cxn ang="0">
                    <a:pos x="52" y="0"/>
                  </a:cxn>
                  <a:cxn ang="0">
                    <a:pos x="9" y="0"/>
                  </a:cxn>
                  <a:cxn ang="0">
                    <a:pos x="19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0" y="8"/>
                  </a:cxn>
                </a:cxnLst>
                <a:rect l="0" t="0" r="r" b="b"/>
                <a:pathLst>
                  <a:path w="52" h="18">
                    <a:moveTo>
                      <a:pt x="0" y="8"/>
                    </a:moveTo>
                    <a:lnTo>
                      <a:pt x="9" y="18"/>
                    </a:lnTo>
                    <a:lnTo>
                      <a:pt x="52" y="18"/>
                    </a:lnTo>
                    <a:lnTo>
                      <a:pt x="52" y="0"/>
                    </a:lnTo>
                    <a:lnTo>
                      <a:pt x="9" y="0"/>
                    </a:lnTo>
                    <a:lnTo>
                      <a:pt x="19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Freeform 125"/>
              <p:cNvSpPr>
                <a:spLocks/>
              </p:cNvSpPr>
              <p:nvPr/>
            </p:nvSpPr>
            <p:spPr bwMode="auto">
              <a:xfrm>
                <a:off x="3509" y="1211"/>
                <a:ext cx="19" cy="12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242"/>
                  </a:cxn>
                  <a:cxn ang="0">
                    <a:pos x="19" y="242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242">
                    <a:moveTo>
                      <a:pt x="9" y="0"/>
                    </a:moveTo>
                    <a:lnTo>
                      <a:pt x="0" y="10"/>
                    </a:lnTo>
                    <a:lnTo>
                      <a:pt x="0" y="242"/>
                    </a:lnTo>
                    <a:lnTo>
                      <a:pt x="19" y="242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2899" y="17"/>
                <a:ext cx="334" cy="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Freeform 127"/>
              <p:cNvSpPr>
                <a:spLocks/>
              </p:cNvSpPr>
              <p:nvPr/>
            </p:nvSpPr>
            <p:spPr bwMode="auto">
              <a:xfrm>
                <a:off x="2899" y="12"/>
                <a:ext cx="344" cy="9"/>
              </a:xfrm>
              <a:custGeom>
                <a:avLst/>
                <a:gdLst/>
                <a:ahLst/>
                <a:cxnLst>
                  <a:cxn ang="0">
                    <a:pos x="344" y="10"/>
                  </a:cxn>
                  <a:cxn ang="0">
                    <a:pos x="334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334" y="18"/>
                  </a:cxn>
                  <a:cxn ang="0">
                    <a:pos x="325" y="10"/>
                  </a:cxn>
                  <a:cxn ang="0">
                    <a:pos x="344" y="10"/>
                  </a:cxn>
                  <a:cxn ang="0">
                    <a:pos x="344" y="0"/>
                  </a:cxn>
                  <a:cxn ang="0">
                    <a:pos x="334" y="0"/>
                  </a:cxn>
                  <a:cxn ang="0">
                    <a:pos x="344" y="10"/>
                  </a:cxn>
                </a:cxnLst>
                <a:rect l="0" t="0" r="r" b="b"/>
                <a:pathLst>
                  <a:path w="344" h="18">
                    <a:moveTo>
                      <a:pt x="344" y="10"/>
                    </a:moveTo>
                    <a:lnTo>
                      <a:pt x="33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34" y="18"/>
                    </a:lnTo>
                    <a:lnTo>
                      <a:pt x="325" y="10"/>
                    </a:lnTo>
                    <a:lnTo>
                      <a:pt x="344" y="10"/>
                    </a:lnTo>
                    <a:lnTo>
                      <a:pt x="344" y="0"/>
                    </a:lnTo>
                    <a:lnTo>
                      <a:pt x="334" y="0"/>
                    </a:lnTo>
                    <a:lnTo>
                      <a:pt x="34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Freeform 128"/>
              <p:cNvSpPr>
                <a:spLocks/>
              </p:cNvSpPr>
              <p:nvPr/>
            </p:nvSpPr>
            <p:spPr bwMode="auto">
              <a:xfrm>
                <a:off x="3224" y="17"/>
                <a:ext cx="19" cy="57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9" y="105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105"/>
                  </a:cxn>
                  <a:cxn ang="0">
                    <a:pos x="9" y="96"/>
                  </a:cxn>
                  <a:cxn ang="0">
                    <a:pos x="9" y="114"/>
                  </a:cxn>
                  <a:cxn ang="0">
                    <a:pos x="19" y="114"/>
                  </a:cxn>
                  <a:cxn ang="0">
                    <a:pos x="19" y="105"/>
                  </a:cxn>
                  <a:cxn ang="0">
                    <a:pos x="9" y="114"/>
                  </a:cxn>
                </a:cxnLst>
                <a:rect l="0" t="0" r="r" b="b"/>
                <a:pathLst>
                  <a:path w="19" h="114">
                    <a:moveTo>
                      <a:pt x="9" y="114"/>
                    </a:moveTo>
                    <a:lnTo>
                      <a:pt x="19" y="105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05"/>
                    </a:lnTo>
                    <a:lnTo>
                      <a:pt x="9" y="96"/>
                    </a:lnTo>
                    <a:lnTo>
                      <a:pt x="9" y="114"/>
                    </a:lnTo>
                    <a:lnTo>
                      <a:pt x="19" y="114"/>
                    </a:lnTo>
                    <a:lnTo>
                      <a:pt x="19" y="105"/>
                    </a:lnTo>
                    <a:lnTo>
                      <a:pt x="9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Freeform 129"/>
              <p:cNvSpPr>
                <a:spLocks/>
              </p:cNvSpPr>
              <p:nvPr/>
            </p:nvSpPr>
            <p:spPr bwMode="auto">
              <a:xfrm>
                <a:off x="2891" y="65"/>
                <a:ext cx="34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18"/>
                  </a:cxn>
                  <a:cxn ang="0">
                    <a:pos x="342" y="18"/>
                  </a:cxn>
                  <a:cxn ang="0">
                    <a:pos x="342" y="0"/>
                  </a:cxn>
                  <a:cxn ang="0">
                    <a:pos x="8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9"/>
                  </a:cxn>
                </a:cxnLst>
                <a:rect l="0" t="0" r="r" b="b"/>
                <a:pathLst>
                  <a:path w="342" h="18">
                    <a:moveTo>
                      <a:pt x="0" y="9"/>
                    </a:moveTo>
                    <a:lnTo>
                      <a:pt x="8" y="18"/>
                    </a:lnTo>
                    <a:lnTo>
                      <a:pt x="342" y="18"/>
                    </a:lnTo>
                    <a:lnTo>
                      <a:pt x="342" y="0"/>
                    </a:lnTo>
                    <a:lnTo>
                      <a:pt x="8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Freeform 130"/>
              <p:cNvSpPr>
                <a:spLocks/>
              </p:cNvSpPr>
              <p:nvPr/>
            </p:nvSpPr>
            <p:spPr bwMode="auto">
              <a:xfrm>
                <a:off x="2891" y="12"/>
                <a:ext cx="18" cy="5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0" y="115"/>
                  </a:cxn>
                  <a:cxn ang="0">
                    <a:pos x="18" y="115"/>
                  </a:cxn>
                  <a:cxn ang="0">
                    <a:pos x="18" y="10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8" y="0"/>
                  </a:cxn>
                </a:cxnLst>
                <a:rect l="0" t="0" r="r" b="b"/>
                <a:pathLst>
                  <a:path w="18" h="115">
                    <a:moveTo>
                      <a:pt x="8" y="0"/>
                    </a:moveTo>
                    <a:lnTo>
                      <a:pt x="0" y="10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10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2590" y="92"/>
                <a:ext cx="20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>
                <a:off x="2515" y="128"/>
                <a:ext cx="354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auto">
              <a:xfrm>
                <a:off x="2418" y="171"/>
                <a:ext cx="547" cy="10"/>
              </a:xfrm>
              <a:custGeom>
                <a:avLst/>
                <a:gdLst/>
                <a:ahLst/>
                <a:cxnLst>
                  <a:cxn ang="0">
                    <a:pos x="547" y="0"/>
                  </a:cxn>
                  <a:cxn ang="0">
                    <a:pos x="0" y="2"/>
                  </a:cxn>
                  <a:cxn ang="0">
                    <a:pos x="0" y="20"/>
                  </a:cxn>
                  <a:cxn ang="0">
                    <a:pos x="547" y="18"/>
                  </a:cxn>
                  <a:cxn ang="0">
                    <a:pos x="547" y="0"/>
                  </a:cxn>
                </a:cxnLst>
                <a:rect l="0" t="0" r="r" b="b"/>
                <a:pathLst>
                  <a:path w="547" h="20">
                    <a:moveTo>
                      <a:pt x="547" y="0"/>
                    </a:moveTo>
                    <a:lnTo>
                      <a:pt x="0" y="2"/>
                    </a:lnTo>
                    <a:lnTo>
                      <a:pt x="0" y="20"/>
                    </a:lnTo>
                    <a:lnTo>
                      <a:pt x="547" y="1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2342" y="213"/>
                <a:ext cx="709" cy="10"/>
              </a:xfrm>
              <a:custGeom>
                <a:avLst/>
                <a:gdLst/>
                <a:ahLst/>
                <a:cxnLst>
                  <a:cxn ang="0">
                    <a:pos x="709" y="0"/>
                  </a:cxn>
                  <a:cxn ang="0">
                    <a:pos x="0" y="1"/>
                  </a:cxn>
                  <a:cxn ang="0">
                    <a:pos x="0" y="19"/>
                  </a:cxn>
                  <a:cxn ang="0">
                    <a:pos x="709" y="18"/>
                  </a:cxn>
                  <a:cxn ang="0">
                    <a:pos x="709" y="0"/>
                  </a:cxn>
                </a:cxnLst>
                <a:rect l="0" t="0" r="r" b="b"/>
                <a:pathLst>
                  <a:path w="709" h="19">
                    <a:moveTo>
                      <a:pt x="709" y="0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709" y="18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Rectangle 135"/>
              <p:cNvSpPr>
                <a:spLocks noChangeArrowheads="1"/>
              </p:cNvSpPr>
              <p:nvPr/>
            </p:nvSpPr>
            <p:spPr bwMode="auto">
              <a:xfrm>
                <a:off x="2235" y="260"/>
                <a:ext cx="903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2140" y="311"/>
                <a:ext cx="1090" cy="11"/>
              </a:xfrm>
              <a:custGeom>
                <a:avLst/>
                <a:gdLst/>
                <a:ahLst/>
                <a:cxnLst>
                  <a:cxn ang="0">
                    <a:pos x="1090" y="3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090" y="21"/>
                  </a:cxn>
                  <a:cxn ang="0">
                    <a:pos x="1090" y="3"/>
                  </a:cxn>
                </a:cxnLst>
                <a:rect l="0" t="0" r="r" b="b"/>
                <a:pathLst>
                  <a:path w="1090" h="21">
                    <a:moveTo>
                      <a:pt x="1090" y="3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090" y="21"/>
                    </a:lnTo>
                    <a:lnTo>
                      <a:pt x="109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2040" y="354"/>
                <a:ext cx="1292" cy="11"/>
              </a:xfrm>
              <a:custGeom>
                <a:avLst/>
                <a:gdLst/>
                <a:ahLst/>
                <a:cxnLst>
                  <a:cxn ang="0">
                    <a:pos x="1292" y="4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292" y="23"/>
                  </a:cxn>
                  <a:cxn ang="0">
                    <a:pos x="1292" y="4"/>
                  </a:cxn>
                </a:cxnLst>
                <a:rect l="0" t="0" r="r" b="b"/>
                <a:pathLst>
                  <a:path w="1292" h="23">
                    <a:moveTo>
                      <a:pt x="1292" y="4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292" y="23"/>
                    </a:lnTo>
                    <a:lnTo>
                      <a:pt x="129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Freeform 138"/>
              <p:cNvSpPr>
                <a:spLocks/>
              </p:cNvSpPr>
              <p:nvPr/>
            </p:nvSpPr>
            <p:spPr bwMode="auto">
              <a:xfrm>
                <a:off x="1954" y="400"/>
                <a:ext cx="1445" cy="11"/>
              </a:xfrm>
              <a:custGeom>
                <a:avLst/>
                <a:gdLst/>
                <a:ahLst/>
                <a:cxnLst>
                  <a:cxn ang="0">
                    <a:pos x="1445" y="0"/>
                  </a:cxn>
                  <a:cxn ang="0">
                    <a:pos x="0" y="3"/>
                  </a:cxn>
                  <a:cxn ang="0">
                    <a:pos x="0" y="22"/>
                  </a:cxn>
                  <a:cxn ang="0">
                    <a:pos x="1445" y="18"/>
                  </a:cxn>
                  <a:cxn ang="0">
                    <a:pos x="1445" y="0"/>
                  </a:cxn>
                </a:cxnLst>
                <a:rect l="0" t="0" r="r" b="b"/>
                <a:pathLst>
                  <a:path w="1445" h="22">
                    <a:moveTo>
                      <a:pt x="1445" y="0"/>
                    </a:moveTo>
                    <a:lnTo>
                      <a:pt x="0" y="3"/>
                    </a:lnTo>
                    <a:lnTo>
                      <a:pt x="0" y="22"/>
                    </a:lnTo>
                    <a:lnTo>
                      <a:pt x="1445" y="18"/>
                    </a:lnTo>
                    <a:lnTo>
                      <a:pt x="14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1838" y="445"/>
                <a:ext cx="1677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/>
            </p:nvSpPr>
            <p:spPr bwMode="auto">
              <a:xfrm>
                <a:off x="1850" y="493"/>
                <a:ext cx="1675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Rectangle 141"/>
              <p:cNvSpPr>
                <a:spLocks noChangeArrowheads="1"/>
              </p:cNvSpPr>
              <p:nvPr/>
            </p:nvSpPr>
            <p:spPr bwMode="auto">
              <a:xfrm>
                <a:off x="1860" y="541"/>
                <a:ext cx="1665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>
                <a:off x="1870" y="588"/>
                <a:ext cx="1655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Rectangle 143"/>
              <p:cNvSpPr>
                <a:spLocks noChangeArrowheads="1"/>
              </p:cNvSpPr>
              <p:nvPr/>
            </p:nvSpPr>
            <p:spPr bwMode="auto">
              <a:xfrm>
                <a:off x="1850" y="636"/>
                <a:ext cx="1675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Rectangle 144"/>
              <p:cNvSpPr>
                <a:spLocks noChangeArrowheads="1"/>
              </p:cNvSpPr>
              <p:nvPr/>
            </p:nvSpPr>
            <p:spPr bwMode="auto">
              <a:xfrm>
                <a:off x="1850" y="678"/>
                <a:ext cx="1675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Rectangle 145"/>
              <p:cNvSpPr>
                <a:spLocks noChangeArrowheads="1"/>
              </p:cNvSpPr>
              <p:nvPr/>
            </p:nvSpPr>
            <p:spPr bwMode="auto">
              <a:xfrm>
                <a:off x="1860" y="726"/>
                <a:ext cx="1676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Rectangle 146"/>
              <p:cNvSpPr>
                <a:spLocks noChangeArrowheads="1"/>
              </p:cNvSpPr>
              <p:nvPr/>
            </p:nvSpPr>
            <p:spPr bwMode="auto">
              <a:xfrm>
                <a:off x="2873" y="376"/>
                <a:ext cx="272" cy="311"/>
              </a:xfrm>
              <a:prstGeom prst="rect">
                <a:avLst/>
              </a:prstGeom>
              <a:solidFill>
                <a:srgbClr val="007F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Freeform 147"/>
              <p:cNvSpPr>
                <a:spLocks/>
              </p:cNvSpPr>
              <p:nvPr/>
            </p:nvSpPr>
            <p:spPr bwMode="auto">
              <a:xfrm>
                <a:off x="2873" y="371"/>
                <a:ext cx="282" cy="9"/>
              </a:xfrm>
              <a:custGeom>
                <a:avLst/>
                <a:gdLst/>
                <a:ahLst/>
                <a:cxnLst>
                  <a:cxn ang="0">
                    <a:pos x="282" y="10"/>
                  </a:cxn>
                  <a:cxn ang="0">
                    <a:pos x="27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72" y="18"/>
                  </a:cxn>
                  <a:cxn ang="0">
                    <a:pos x="264" y="10"/>
                  </a:cxn>
                  <a:cxn ang="0">
                    <a:pos x="282" y="10"/>
                  </a:cxn>
                  <a:cxn ang="0">
                    <a:pos x="282" y="0"/>
                  </a:cxn>
                  <a:cxn ang="0">
                    <a:pos x="272" y="0"/>
                  </a:cxn>
                  <a:cxn ang="0">
                    <a:pos x="282" y="10"/>
                  </a:cxn>
                </a:cxnLst>
                <a:rect l="0" t="0" r="r" b="b"/>
                <a:pathLst>
                  <a:path w="282" h="18">
                    <a:moveTo>
                      <a:pt x="282" y="10"/>
                    </a:moveTo>
                    <a:lnTo>
                      <a:pt x="27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72" y="18"/>
                    </a:lnTo>
                    <a:lnTo>
                      <a:pt x="264" y="10"/>
                    </a:lnTo>
                    <a:lnTo>
                      <a:pt x="282" y="10"/>
                    </a:lnTo>
                    <a:lnTo>
                      <a:pt x="282" y="0"/>
                    </a:lnTo>
                    <a:lnTo>
                      <a:pt x="272" y="0"/>
                    </a:lnTo>
                    <a:lnTo>
                      <a:pt x="28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Freeform 148"/>
              <p:cNvSpPr>
                <a:spLocks/>
              </p:cNvSpPr>
              <p:nvPr/>
            </p:nvSpPr>
            <p:spPr bwMode="auto">
              <a:xfrm>
                <a:off x="3137" y="376"/>
                <a:ext cx="18" cy="316"/>
              </a:xfrm>
              <a:custGeom>
                <a:avLst/>
                <a:gdLst/>
                <a:ahLst/>
                <a:cxnLst>
                  <a:cxn ang="0">
                    <a:pos x="8" y="632"/>
                  </a:cxn>
                  <a:cxn ang="0">
                    <a:pos x="18" y="622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22"/>
                  </a:cxn>
                  <a:cxn ang="0">
                    <a:pos x="8" y="614"/>
                  </a:cxn>
                  <a:cxn ang="0">
                    <a:pos x="8" y="632"/>
                  </a:cxn>
                  <a:cxn ang="0">
                    <a:pos x="18" y="632"/>
                  </a:cxn>
                  <a:cxn ang="0">
                    <a:pos x="18" y="622"/>
                  </a:cxn>
                  <a:cxn ang="0">
                    <a:pos x="8" y="632"/>
                  </a:cxn>
                </a:cxnLst>
                <a:rect l="0" t="0" r="r" b="b"/>
                <a:pathLst>
                  <a:path w="18" h="632">
                    <a:moveTo>
                      <a:pt x="8" y="632"/>
                    </a:moveTo>
                    <a:lnTo>
                      <a:pt x="18" y="62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8" y="614"/>
                    </a:lnTo>
                    <a:lnTo>
                      <a:pt x="8" y="632"/>
                    </a:lnTo>
                    <a:lnTo>
                      <a:pt x="18" y="632"/>
                    </a:lnTo>
                    <a:lnTo>
                      <a:pt x="18" y="622"/>
                    </a:lnTo>
                    <a:lnTo>
                      <a:pt x="8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Freeform 149"/>
              <p:cNvSpPr>
                <a:spLocks/>
              </p:cNvSpPr>
              <p:nvPr/>
            </p:nvSpPr>
            <p:spPr bwMode="auto">
              <a:xfrm>
                <a:off x="2865" y="683"/>
                <a:ext cx="280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8"/>
                  </a:cxn>
                  <a:cxn ang="0">
                    <a:pos x="280" y="18"/>
                  </a:cxn>
                  <a:cxn ang="0">
                    <a:pos x="280" y="0"/>
                  </a:cxn>
                  <a:cxn ang="0">
                    <a:pos x="8" y="0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8"/>
                  </a:cxn>
                </a:cxnLst>
                <a:rect l="0" t="0" r="r" b="b"/>
                <a:pathLst>
                  <a:path w="280" h="18">
                    <a:moveTo>
                      <a:pt x="0" y="8"/>
                    </a:moveTo>
                    <a:lnTo>
                      <a:pt x="8" y="18"/>
                    </a:lnTo>
                    <a:lnTo>
                      <a:pt x="280" y="18"/>
                    </a:lnTo>
                    <a:lnTo>
                      <a:pt x="280" y="0"/>
                    </a:lnTo>
                    <a:lnTo>
                      <a:pt x="8" y="0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Freeform 150"/>
              <p:cNvSpPr>
                <a:spLocks/>
              </p:cNvSpPr>
              <p:nvPr/>
            </p:nvSpPr>
            <p:spPr bwMode="auto">
              <a:xfrm>
                <a:off x="2865" y="371"/>
                <a:ext cx="18" cy="3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0" y="632"/>
                  </a:cxn>
                  <a:cxn ang="0">
                    <a:pos x="18" y="632"/>
                  </a:cxn>
                  <a:cxn ang="0">
                    <a:pos x="18" y="10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8" y="0"/>
                  </a:cxn>
                </a:cxnLst>
                <a:rect l="0" t="0" r="r" b="b"/>
                <a:pathLst>
                  <a:path w="18" h="632">
                    <a:moveTo>
                      <a:pt x="8" y="0"/>
                    </a:moveTo>
                    <a:lnTo>
                      <a:pt x="0" y="10"/>
                    </a:lnTo>
                    <a:lnTo>
                      <a:pt x="0" y="632"/>
                    </a:lnTo>
                    <a:lnTo>
                      <a:pt x="18" y="632"/>
                    </a:lnTo>
                    <a:lnTo>
                      <a:pt x="18" y="10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2759" y="376"/>
                <a:ext cx="122" cy="311"/>
              </a:xfrm>
              <a:prstGeom prst="rect">
                <a:avLst/>
              </a:prstGeom>
              <a:solidFill>
                <a:srgbClr val="003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Freeform 152"/>
              <p:cNvSpPr>
                <a:spLocks/>
              </p:cNvSpPr>
              <p:nvPr/>
            </p:nvSpPr>
            <p:spPr bwMode="auto">
              <a:xfrm>
                <a:off x="2759" y="371"/>
                <a:ext cx="132" cy="9"/>
              </a:xfrm>
              <a:custGeom>
                <a:avLst/>
                <a:gdLst/>
                <a:ahLst/>
                <a:cxnLst>
                  <a:cxn ang="0">
                    <a:pos x="132" y="10"/>
                  </a:cxn>
                  <a:cxn ang="0">
                    <a:pos x="12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2" y="18"/>
                  </a:cxn>
                  <a:cxn ang="0">
                    <a:pos x="112" y="10"/>
                  </a:cxn>
                  <a:cxn ang="0">
                    <a:pos x="132" y="10"/>
                  </a:cxn>
                  <a:cxn ang="0">
                    <a:pos x="132" y="0"/>
                  </a:cxn>
                  <a:cxn ang="0">
                    <a:pos x="122" y="0"/>
                  </a:cxn>
                  <a:cxn ang="0">
                    <a:pos x="132" y="10"/>
                  </a:cxn>
                </a:cxnLst>
                <a:rect l="0" t="0" r="r" b="b"/>
                <a:pathLst>
                  <a:path w="132" h="18">
                    <a:moveTo>
                      <a:pt x="132" y="10"/>
                    </a:moveTo>
                    <a:lnTo>
                      <a:pt x="12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2" y="18"/>
                    </a:lnTo>
                    <a:lnTo>
                      <a:pt x="112" y="10"/>
                    </a:lnTo>
                    <a:lnTo>
                      <a:pt x="132" y="10"/>
                    </a:lnTo>
                    <a:lnTo>
                      <a:pt x="132" y="0"/>
                    </a:lnTo>
                    <a:lnTo>
                      <a:pt x="122" y="0"/>
                    </a:lnTo>
                    <a:lnTo>
                      <a:pt x="13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Freeform 153"/>
              <p:cNvSpPr>
                <a:spLocks/>
              </p:cNvSpPr>
              <p:nvPr/>
            </p:nvSpPr>
            <p:spPr bwMode="auto">
              <a:xfrm>
                <a:off x="2871" y="376"/>
                <a:ext cx="20" cy="316"/>
              </a:xfrm>
              <a:custGeom>
                <a:avLst/>
                <a:gdLst/>
                <a:ahLst/>
                <a:cxnLst>
                  <a:cxn ang="0">
                    <a:pos x="10" y="632"/>
                  </a:cxn>
                  <a:cxn ang="0">
                    <a:pos x="20" y="622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622"/>
                  </a:cxn>
                  <a:cxn ang="0">
                    <a:pos x="10" y="614"/>
                  </a:cxn>
                  <a:cxn ang="0">
                    <a:pos x="10" y="632"/>
                  </a:cxn>
                  <a:cxn ang="0">
                    <a:pos x="20" y="632"/>
                  </a:cxn>
                  <a:cxn ang="0">
                    <a:pos x="20" y="622"/>
                  </a:cxn>
                  <a:cxn ang="0">
                    <a:pos x="10" y="632"/>
                  </a:cxn>
                </a:cxnLst>
                <a:rect l="0" t="0" r="r" b="b"/>
                <a:pathLst>
                  <a:path w="20" h="632">
                    <a:moveTo>
                      <a:pt x="10" y="632"/>
                    </a:moveTo>
                    <a:lnTo>
                      <a:pt x="20" y="622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10" y="614"/>
                    </a:lnTo>
                    <a:lnTo>
                      <a:pt x="10" y="632"/>
                    </a:lnTo>
                    <a:lnTo>
                      <a:pt x="20" y="632"/>
                    </a:lnTo>
                    <a:lnTo>
                      <a:pt x="20" y="622"/>
                    </a:lnTo>
                    <a:lnTo>
                      <a:pt x="10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Freeform 154"/>
              <p:cNvSpPr>
                <a:spLocks/>
              </p:cNvSpPr>
              <p:nvPr/>
            </p:nvSpPr>
            <p:spPr bwMode="auto">
              <a:xfrm>
                <a:off x="2749" y="683"/>
                <a:ext cx="132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18"/>
                  </a:cxn>
                  <a:cxn ang="0">
                    <a:pos x="132" y="18"/>
                  </a:cxn>
                  <a:cxn ang="0">
                    <a:pos x="132" y="0"/>
                  </a:cxn>
                  <a:cxn ang="0">
                    <a:pos x="10" y="0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8"/>
                  </a:cxn>
                </a:cxnLst>
                <a:rect l="0" t="0" r="r" b="b"/>
                <a:pathLst>
                  <a:path w="132" h="18">
                    <a:moveTo>
                      <a:pt x="0" y="8"/>
                    </a:moveTo>
                    <a:lnTo>
                      <a:pt x="10" y="18"/>
                    </a:lnTo>
                    <a:lnTo>
                      <a:pt x="132" y="18"/>
                    </a:lnTo>
                    <a:lnTo>
                      <a:pt x="132" y="0"/>
                    </a:lnTo>
                    <a:lnTo>
                      <a:pt x="10" y="0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Freeform 155"/>
              <p:cNvSpPr>
                <a:spLocks/>
              </p:cNvSpPr>
              <p:nvPr/>
            </p:nvSpPr>
            <p:spPr bwMode="auto">
              <a:xfrm>
                <a:off x="2749" y="371"/>
                <a:ext cx="18" cy="31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632"/>
                  </a:cxn>
                  <a:cxn ang="0">
                    <a:pos x="18" y="632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632">
                    <a:moveTo>
                      <a:pt x="10" y="0"/>
                    </a:moveTo>
                    <a:lnTo>
                      <a:pt x="0" y="10"/>
                    </a:lnTo>
                    <a:lnTo>
                      <a:pt x="0" y="632"/>
                    </a:lnTo>
                    <a:lnTo>
                      <a:pt x="18" y="632"/>
                    </a:lnTo>
                    <a:lnTo>
                      <a:pt x="18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3140" y="375"/>
                <a:ext cx="123" cy="311"/>
              </a:xfrm>
              <a:prstGeom prst="rect">
                <a:avLst/>
              </a:prstGeom>
              <a:solidFill>
                <a:srgbClr val="003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Freeform 157"/>
              <p:cNvSpPr>
                <a:spLocks/>
              </p:cNvSpPr>
              <p:nvPr/>
            </p:nvSpPr>
            <p:spPr bwMode="auto">
              <a:xfrm>
                <a:off x="3140" y="370"/>
                <a:ext cx="131" cy="9"/>
              </a:xfrm>
              <a:custGeom>
                <a:avLst/>
                <a:gdLst/>
                <a:ahLst/>
                <a:cxnLst>
                  <a:cxn ang="0">
                    <a:pos x="131" y="10"/>
                  </a:cxn>
                  <a:cxn ang="0">
                    <a:pos x="123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3" y="18"/>
                  </a:cxn>
                  <a:cxn ang="0">
                    <a:pos x="113" y="10"/>
                  </a:cxn>
                  <a:cxn ang="0">
                    <a:pos x="131" y="10"/>
                  </a:cxn>
                  <a:cxn ang="0">
                    <a:pos x="131" y="0"/>
                  </a:cxn>
                  <a:cxn ang="0">
                    <a:pos x="123" y="0"/>
                  </a:cxn>
                  <a:cxn ang="0">
                    <a:pos x="131" y="10"/>
                  </a:cxn>
                </a:cxnLst>
                <a:rect l="0" t="0" r="r" b="b"/>
                <a:pathLst>
                  <a:path w="131" h="18">
                    <a:moveTo>
                      <a:pt x="131" y="10"/>
                    </a:moveTo>
                    <a:lnTo>
                      <a:pt x="123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3" y="18"/>
                    </a:lnTo>
                    <a:lnTo>
                      <a:pt x="113" y="10"/>
                    </a:lnTo>
                    <a:lnTo>
                      <a:pt x="131" y="10"/>
                    </a:lnTo>
                    <a:lnTo>
                      <a:pt x="131" y="0"/>
                    </a:lnTo>
                    <a:lnTo>
                      <a:pt x="123" y="0"/>
                    </a:lnTo>
                    <a:lnTo>
                      <a:pt x="13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Freeform 158"/>
              <p:cNvSpPr>
                <a:spLocks/>
              </p:cNvSpPr>
              <p:nvPr/>
            </p:nvSpPr>
            <p:spPr bwMode="auto">
              <a:xfrm>
                <a:off x="3253" y="375"/>
                <a:ext cx="18" cy="316"/>
              </a:xfrm>
              <a:custGeom>
                <a:avLst/>
                <a:gdLst/>
                <a:ahLst/>
                <a:cxnLst>
                  <a:cxn ang="0">
                    <a:pos x="10" y="632"/>
                  </a:cxn>
                  <a:cxn ang="0">
                    <a:pos x="18" y="622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22"/>
                  </a:cxn>
                  <a:cxn ang="0">
                    <a:pos x="10" y="613"/>
                  </a:cxn>
                  <a:cxn ang="0">
                    <a:pos x="10" y="632"/>
                  </a:cxn>
                  <a:cxn ang="0">
                    <a:pos x="18" y="632"/>
                  </a:cxn>
                  <a:cxn ang="0">
                    <a:pos x="18" y="622"/>
                  </a:cxn>
                  <a:cxn ang="0">
                    <a:pos x="10" y="632"/>
                  </a:cxn>
                </a:cxnLst>
                <a:rect l="0" t="0" r="r" b="b"/>
                <a:pathLst>
                  <a:path w="18" h="632">
                    <a:moveTo>
                      <a:pt x="10" y="632"/>
                    </a:moveTo>
                    <a:lnTo>
                      <a:pt x="18" y="62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10" y="613"/>
                    </a:lnTo>
                    <a:lnTo>
                      <a:pt x="10" y="632"/>
                    </a:lnTo>
                    <a:lnTo>
                      <a:pt x="18" y="632"/>
                    </a:lnTo>
                    <a:lnTo>
                      <a:pt x="18" y="622"/>
                    </a:lnTo>
                    <a:lnTo>
                      <a:pt x="10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3131" y="682"/>
                <a:ext cx="13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9"/>
                  </a:cxn>
                  <a:cxn ang="0">
                    <a:pos x="132" y="19"/>
                  </a:cxn>
                  <a:cxn ang="0">
                    <a:pos x="132" y="0"/>
                  </a:cxn>
                  <a:cxn ang="0">
                    <a:pos x="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9" y="19"/>
                  </a:cxn>
                  <a:cxn ang="0">
                    <a:pos x="0" y="9"/>
                  </a:cxn>
                </a:cxnLst>
                <a:rect l="0" t="0" r="r" b="b"/>
                <a:pathLst>
                  <a:path w="132" h="19">
                    <a:moveTo>
                      <a:pt x="0" y="9"/>
                    </a:moveTo>
                    <a:lnTo>
                      <a:pt x="9" y="19"/>
                    </a:lnTo>
                    <a:lnTo>
                      <a:pt x="132" y="19"/>
                    </a:lnTo>
                    <a:lnTo>
                      <a:pt x="132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9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Freeform 160"/>
              <p:cNvSpPr>
                <a:spLocks/>
              </p:cNvSpPr>
              <p:nvPr/>
            </p:nvSpPr>
            <p:spPr bwMode="auto">
              <a:xfrm>
                <a:off x="3131" y="370"/>
                <a:ext cx="19" cy="31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632"/>
                  </a:cxn>
                  <a:cxn ang="0">
                    <a:pos x="19" y="632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632">
                    <a:moveTo>
                      <a:pt x="9" y="0"/>
                    </a:moveTo>
                    <a:lnTo>
                      <a:pt x="0" y="10"/>
                    </a:lnTo>
                    <a:lnTo>
                      <a:pt x="0" y="632"/>
                    </a:lnTo>
                    <a:lnTo>
                      <a:pt x="19" y="632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2899" y="394"/>
                <a:ext cx="218" cy="120"/>
              </a:xfrm>
              <a:prstGeom prst="rect">
                <a:avLst/>
              </a:prstGeom>
              <a:solidFill>
                <a:srgbClr val="C6E0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Freeform 162"/>
              <p:cNvSpPr>
                <a:spLocks/>
              </p:cNvSpPr>
              <p:nvPr/>
            </p:nvSpPr>
            <p:spPr bwMode="auto">
              <a:xfrm>
                <a:off x="2899" y="390"/>
                <a:ext cx="228" cy="9"/>
              </a:xfrm>
              <a:custGeom>
                <a:avLst/>
                <a:gdLst/>
                <a:ahLst/>
                <a:cxnLst>
                  <a:cxn ang="0">
                    <a:pos x="228" y="9"/>
                  </a:cxn>
                  <a:cxn ang="0">
                    <a:pos x="218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18" y="18"/>
                  </a:cxn>
                  <a:cxn ang="0">
                    <a:pos x="209" y="9"/>
                  </a:cxn>
                  <a:cxn ang="0">
                    <a:pos x="228" y="9"/>
                  </a:cxn>
                  <a:cxn ang="0">
                    <a:pos x="228" y="0"/>
                  </a:cxn>
                  <a:cxn ang="0">
                    <a:pos x="218" y="0"/>
                  </a:cxn>
                  <a:cxn ang="0">
                    <a:pos x="228" y="9"/>
                  </a:cxn>
                </a:cxnLst>
                <a:rect l="0" t="0" r="r" b="b"/>
                <a:pathLst>
                  <a:path w="228" h="18">
                    <a:moveTo>
                      <a:pt x="228" y="9"/>
                    </a:moveTo>
                    <a:lnTo>
                      <a:pt x="2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18" y="18"/>
                    </a:lnTo>
                    <a:lnTo>
                      <a:pt x="209" y="9"/>
                    </a:lnTo>
                    <a:lnTo>
                      <a:pt x="228" y="9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Freeform 163"/>
              <p:cNvSpPr>
                <a:spLocks/>
              </p:cNvSpPr>
              <p:nvPr/>
            </p:nvSpPr>
            <p:spPr bwMode="auto">
              <a:xfrm>
                <a:off x="3108" y="394"/>
                <a:ext cx="19" cy="125"/>
              </a:xfrm>
              <a:custGeom>
                <a:avLst/>
                <a:gdLst/>
                <a:ahLst/>
                <a:cxnLst>
                  <a:cxn ang="0">
                    <a:pos x="9" y="249"/>
                  </a:cxn>
                  <a:cxn ang="0">
                    <a:pos x="19" y="239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39"/>
                  </a:cxn>
                  <a:cxn ang="0">
                    <a:pos x="9" y="230"/>
                  </a:cxn>
                  <a:cxn ang="0">
                    <a:pos x="9" y="249"/>
                  </a:cxn>
                  <a:cxn ang="0">
                    <a:pos x="19" y="249"/>
                  </a:cxn>
                  <a:cxn ang="0">
                    <a:pos x="19" y="239"/>
                  </a:cxn>
                  <a:cxn ang="0">
                    <a:pos x="9" y="249"/>
                  </a:cxn>
                </a:cxnLst>
                <a:rect l="0" t="0" r="r" b="b"/>
                <a:pathLst>
                  <a:path w="19" h="249">
                    <a:moveTo>
                      <a:pt x="9" y="249"/>
                    </a:moveTo>
                    <a:lnTo>
                      <a:pt x="19" y="239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39"/>
                    </a:lnTo>
                    <a:lnTo>
                      <a:pt x="9" y="230"/>
                    </a:lnTo>
                    <a:lnTo>
                      <a:pt x="9" y="249"/>
                    </a:lnTo>
                    <a:lnTo>
                      <a:pt x="19" y="249"/>
                    </a:lnTo>
                    <a:lnTo>
                      <a:pt x="19" y="239"/>
                    </a:lnTo>
                    <a:lnTo>
                      <a:pt x="9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Freeform 164"/>
              <p:cNvSpPr>
                <a:spLocks/>
              </p:cNvSpPr>
              <p:nvPr/>
            </p:nvSpPr>
            <p:spPr bwMode="auto">
              <a:xfrm>
                <a:off x="2891" y="510"/>
                <a:ext cx="226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19"/>
                  </a:cxn>
                  <a:cxn ang="0">
                    <a:pos x="226" y="19"/>
                  </a:cxn>
                  <a:cxn ang="0">
                    <a:pos x="226" y="0"/>
                  </a:cxn>
                  <a:cxn ang="0">
                    <a:pos x="8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8" y="19"/>
                  </a:cxn>
                  <a:cxn ang="0">
                    <a:pos x="0" y="9"/>
                  </a:cxn>
                </a:cxnLst>
                <a:rect l="0" t="0" r="r" b="b"/>
                <a:pathLst>
                  <a:path w="226" h="19">
                    <a:moveTo>
                      <a:pt x="0" y="9"/>
                    </a:moveTo>
                    <a:lnTo>
                      <a:pt x="8" y="19"/>
                    </a:lnTo>
                    <a:lnTo>
                      <a:pt x="226" y="19"/>
                    </a:lnTo>
                    <a:lnTo>
                      <a:pt x="226" y="0"/>
                    </a:lnTo>
                    <a:lnTo>
                      <a:pt x="8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8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Freeform 165"/>
              <p:cNvSpPr>
                <a:spLocks/>
              </p:cNvSpPr>
              <p:nvPr/>
            </p:nvSpPr>
            <p:spPr bwMode="auto">
              <a:xfrm>
                <a:off x="2891" y="390"/>
                <a:ext cx="18" cy="1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0" y="248"/>
                  </a:cxn>
                  <a:cxn ang="0">
                    <a:pos x="18" y="248"/>
                  </a:cxn>
                  <a:cxn ang="0">
                    <a:pos x="18" y="9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8" h="248">
                    <a:moveTo>
                      <a:pt x="8" y="0"/>
                    </a:moveTo>
                    <a:lnTo>
                      <a:pt x="0" y="9"/>
                    </a:lnTo>
                    <a:lnTo>
                      <a:pt x="0" y="248"/>
                    </a:lnTo>
                    <a:lnTo>
                      <a:pt x="18" y="248"/>
                    </a:lnTo>
                    <a:lnTo>
                      <a:pt x="18" y="9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Rectangle 166"/>
              <p:cNvSpPr>
                <a:spLocks noChangeArrowheads="1"/>
              </p:cNvSpPr>
              <p:nvPr/>
            </p:nvSpPr>
            <p:spPr bwMode="auto">
              <a:xfrm>
                <a:off x="2906" y="525"/>
                <a:ext cx="208" cy="144"/>
              </a:xfrm>
              <a:prstGeom prst="rect">
                <a:avLst/>
              </a:prstGeom>
              <a:solidFill>
                <a:srgbClr val="C6E0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Freeform 167"/>
              <p:cNvSpPr>
                <a:spLocks/>
              </p:cNvSpPr>
              <p:nvPr/>
            </p:nvSpPr>
            <p:spPr bwMode="auto">
              <a:xfrm>
                <a:off x="2906" y="520"/>
                <a:ext cx="217" cy="10"/>
              </a:xfrm>
              <a:custGeom>
                <a:avLst/>
                <a:gdLst/>
                <a:ahLst/>
                <a:cxnLst>
                  <a:cxn ang="0">
                    <a:pos x="217" y="9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08" y="19"/>
                  </a:cxn>
                  <a:cxn ang="0">
                    <a:pos x="198" y="9"/>
                  </a:cxn>
                  <a:cxn ang="0">
                    <a:pos x="217" y="9"/>
                  </a:cxn>
                  <a:cxn ang="0">
                    <a:pos x="217" y="0"/>
                  </a:cxn>
                  <a:cxn ang="0">
                    <a:pos x="208" y="0"/>
                  </a:cxn>
                  <a:cxn ang="0">
                    <a:pos x="217" y="9"/>
                  </a:cxn>
                </a:cxnLst>
                <a:rect l="0" t="0" r="r" b="b"/>
                <a:pathLst>
                  <a:path w="217" h="19">
                    <a:moveTo>
                      <a:pt x="217" y="9"/>
                    </a:moveTo>
                    <a:lnTo>
                      <a:pt x="208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08" y="19"/>
                    </a:lnTo>
                    <a:lnTo>
                      <a:pt x="198" y="9"/>
                    </a:lnTo>
                    <a:lnTo>
                      <a:pt x="217" y="9"/>
                    </a:lnTo>
                    <a:lnTo>
                      <a:pt x="217" y="0"/>
                    </a:lnTo>
                    <a:lnTo>
                      <a:pt x="208" y="0"/>
                    </a:lnTo>
                    <a:lnTo>
                      <a:pt x="21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Freeform 168"/>
              <p:cNvSpPr>
                <a:spLocks/>
              </p:cNvSpPr>
              <p:nvPr/>
            </p:nvSpPr>
            <p:spPr bwMode="auto">
              <a:xfrm>
                <a:off x="3104" y="525"/>
                <a:ext cx="19" cy="148"/>
              </a:xfrm>
              <a:custGeom>
                <a:avLst/>
                <a:gdLst/>
                <a:ahLst/>
                <a:cxnLst>
                  <a:cxn ang="0">
                    <a:pos x="10" y="296"/>
                  </a:cxn>
                  <a:cxn ang="0">
                    <a:pos x="19" y="28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0" y="278"/>
                  </a:cxn>
                  <a:cxn ang="0">
                    <a:pos x="10" y="296"/>
                  </a:cxn>
                  <a:cxn ang="0">
                    <a:pos x="19" y="296"/>
                  </a:cxn>
                  <a:cxn ang="0">
                    <a:pos x="19" y="288"/>
                  </a:cxn>
                  <a:cxn ang="0">
                    <a:pos x="10" y="296"/>
                  </a:cxn>
                </a:cxnLst>
                <a:rect l="0" t="0" r="r" b="b"/>
                <a:pathLst>
                  <a:path w="19" h="296">
                    <a:moveTo>
                      <a:pt x="10" y="296"/>
                    </a:moveTo>
                    <a:lnTo>
                      <a:pt x="19" y="28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88"/>
                    </a:lnTo>
                    <a:lnTo>
                      <a:pt x="10" y="278"/>
                    </a:lnTo>
                    <a:lnTo>
                      <a:pt x="10" y="296"/>
                    </a:lnTo>
                    <a:lnTo>
                      <a:pt x="19" y="296"/>
                    </a:lnTo>
                    <a:lnTo>
                      <a:pt x="19" y="288"/>
                    </a:lnTo>
                    <a:lnTo>
                      <a:pt x="10" y="2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Freeform 169"/>
              <p:cNvSpPr>
                <a:spLocks/>
              </p:cNvSpPr>
              <p:nvPr/>
            </p:nvSpPr>
            <p:spPr bwMode="auto">
              <a:xfrm>
                <a:off x="2896" y="664"/>
                <a:ext cx="218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218" y="18"/>
                  </a:cxn>
                  <a:cxn ang="0">
                    <a:pos x="218" y="0"/>
                  </a:cxn>
                  <a:cxn ang="0">
                    <a:pos x="10" y="0"/>
                  </a:cxn>
                  <a:cxn ang="0">
                    <a:pos x="20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218" h="18">
                    <a:moveTo>
                      <a:pt x="0" y="10"/>
                    </a:moveTo>
                    <a:lnTo>
                      <a:pt x="10" y="18"/>
                    </a:lnTo>
                    <a:lnTo>
                      <a:pt x="218" y="18"/>
                    </a:lnTo>
                    <a:lnTo>
                      <a:pt x="218" y="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Freeform 170"/>
              <p:cNvSpPr>
                <a:spLocks/>
              </p:cNvSpPr>
              <p:nvPr/>
            </p:nvSpPr>
            <p:spPr bwMode="auto">
              <a:xfrm>
                <a:off x="2896" y="520"/>
                <a:ext cx="20" cy="14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97"/>
                  </a:cxn>
                  <a:cxn ang="0">
                    <a:pos x="20" y="297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20" h="297">
                    <a:moveTo>
                      <a:pt x="10" y="0"/>
                    </a:moveTo>
                    <a:lnTo>
                      <a:pt x="0" y="9"/>
                    </a:lnTo>
                    <a:lnTo>
                      <a:pt x="0" y="297"/>
                    </a:lnTo>
                    <a:lnTo>
                      <a:pt x="20" y="297"/>
                    </a:lnTo>
                    <a:lnTo>
                      <a:pt x="20" y="9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Rectangle 171"/>
              <p:cNvSpPr>
                <a:spLocks noChangeArrowheads="1"/>
              </p:cNvSpPr>
              <p:nvPr/>
            </p:nvSpPr>
            <p:spPr bwMode="auto">
              <a:xfrm>
                <a:off x="2222" y="377"/>
                <a:ext cx="272" cy="311"/>
              </a:xfrm>
              <a:prstGeom prst="rect">
                <a:avLst/>
              </a:prstGeom>
              <a:solidFill>
                <a:srgbClr val="007F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Freeform 172"/>
              <p:cNvSpPr>
                <a:spLocks/>
              </p:cNvSpPr>
              <p:nvPr/>
            </p:nvSpPr>
            <p:spPr bwMode="auto">
              <a:xfrm>
                <a:off x="2222" y="372"/>
                <a:ext cx="281" cy="9"/>
              </a:xfrm>
              <a:custGeom>
                <a:avLst/>
                <a:gdLst/>
                <a:ahLst/>
                <a:cxnLst>
                  <a:cxn ang="0">
                    <a:pos x="281" y="10"/>
                  </a:cxn>
                  <a:cxn ang="0">
                    <a:pos x="27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72" y="19"/>
                  </a:cxn>
                  <a:cxn ang="0">
                    <a:pos x="262" y="10"/>
                  </a:cxn>
                  <a:cxn ang="0">
                    <a:pos x="281" y="10"/>
                  </a:cxn>
                  <a:cxn ang="0">
                    <a:pos x="281" y="0"/>
                  </a:cxn>
                  <a:cxn ang="0">
                    <a:pos x="272" y="0"/>
                  </a:cxn>
                  <a:cxn ang="0">
                    <a:pos x="281" y="10"/>
                  </a:cxn>
                </a:cxnLst>
                <a:rect l="0" t="0" r="r" b="b"/>
                <a:pathLst>
                  <a:path w="281" h="19">
                    <a:moveTo>
                      <a:pt x="281" y="10"/>
                    </a:moveTo>
                    <a:lnTo>
                      <a:pt x="27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72" y="19"/>
                    </a:lnTo>
                    <a:lnTo>
                      <a:pt x="262" y="10"/>
                    </a:lnTo>
                    <a:lnTo>
                      <a:pt x="281" y="10"/>
                    </a:lnTo>
                    <a:lnTo>
                      <a:pt x="281" y="0"/>
                    </a:lnTo>
                    <a:lnTo>
                      <a:pt x="272" y="0"/>
                    </a:lnTo>
                    <a:lnTo>
                      <a:pt x="28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Freeform 173"/>
              <p:cNvSpPr>
                <a:spLocks/>
              </p:cNvSpPr>
              <p:nvPr/>
            </p:nvSpPr>
            <p:spPr bwMode="auto">
              <a:xfrm>
                <a:off x="2484" y="377"/>
                <a:ext cx="19" cy="316"/>
              </a:xfrm>
              <a:custGeom>
                <a:avLst/>
                <a:gdLst/>
                <a:ahLst/>
                <a:cxnLst>
                  <a:cxn ang="0">
                    <a:pos x="10" y="633"/>
                  </a:cxn>
                  <a:cxn ang="0">
                    <a:pos x="19" y="62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3"/>
                  </a:cxn>
                  <a:cxn ang="0">
                    <a:pos x="10" y="614"/>
                  </a:cxn>
                  <a:cxn ang="0">
                    <a:pos x="10" y="633"/>
                  </a:cxn>
                  <a:cxn ang="0">
                    <a:pos x="19" y="633"/>
                  </a:cxn>
                  <a:cxn ang="0">
                    <a:pos x="19" y="623"/>
                  </a:cxn>
                  <a:cxn ang="0">
                    <a:pos x="10" y="633"/>
                  </a:cxn>
                </a:cxnLst>
                <a:rect l="0" t="0" r="r" b="b"/>
                <a:pathLst>
                  <a:path w="19" h="633">
                    <a:moveTo>
                      <a:pt x="10" y="633"/>
                    </a:moveTo>
                    <a:lnTo>
                      <a:pt x="19" y="62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3"/>
                    </a:lnTo>
                    <a:lnTo>
                      <a:pt x="10" y="614"/>
                    </a:lnTo>
                    <a:lnTo>
                      <a:pt x="10" y="633"/>
                    </a:lnTo>
                    <a:lnTo>
                      <a:pt x="19" y="633"/>
                    </a:lnTo>
                    <a:lnTo>
                      <a:pt x="19" y="623"/>
                    </a:lnTo>
                    <a:lnTo>
                      <a:pt x="10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Freeform 174"/>
              <p:cNvSpPr>
                <a:spLocks/>
              </p:cNvSpPr>
              <p:nvPr/>
            </p:nvSpPr>
            <p:spPr bwMode="auto">
              <a:xfrm>
                <a:off x="2212" y="684"/>
                <a:ext cx="28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282" y="19"/>
                  </a:cxn>
                  <a:cxn ang="0">
                    <a:pos x="282" y="0"/>
                  </a:cxn>
                  <a:cxn ang="0">
                    <a:pos x="10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282" h="19">
                    <a:moveTo>
                      <a:pt x="0" y="9"/>
                    </a:moveTo>
                    <a:lnTo>
                      <a:pt x="10" y="19"/>
                    </a:lnTo>
                    <a:lnTo>
                      <a:pt x="282" y="19"/>
                    </a:lnTo>
                    <a:lnTo>
                      <a:pt x="282" y="0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Freeform 175"/>
              <p:cNvSpPr>
                <a:spLocks/>
              </p:cNvSpPr>
              <p:nvPr/>
            </p:nvSpPr>
            <p:spPr bwMode="auto">
              <a:xfrm>
                <a:off x="2212" y="372"/>
                <a:ext cx="18" cy="31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633"/>
                  </a:cxn>
                  <a:cxn ang="0">
                    <a:pos x="18" y="633"/>
                  </a:cxn>
                  <a:cxn ang="0">
                    <a:pos x="18" y="10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633">
                    <a:moveTo>
                      <a:pt x="10" y="0"/>
                    </a:moveTo>
                    <a:lnTo>
                      <a:pt x="0" y="10"/>
                    </a:lnTo>
                    <a:lnTo>
                      <a:pt x="0" y="633"/>
                    </a:lnTo>
                    <a:lnTo>
                      <a:pt x="18" y="633"/>
                    </a:lnTo>
                    <a:lnTo>
                      <a:pt x="18" y="10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2106" y="377"/>
                <a:ext cx="122" cy="311"/>
              </a:xfrm>
              <a:prstGeom prst="rect">
                <a:avLst/>
              </a:prstGeom>
              <a:solidFill>
                <a:srgbClr val="003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Freeform 177"/>
              <p:cNvSpPr>
                <a:spLocks/>
              </p:cNvSpPr>
              <p:nvPr/>
            </p:nvSpPr>
            <p:spPr bwMode="auto">
              <a:xfrm>
                <a:off x="2106" y="372"/>
                <a:ext cx="132" cy="9"/>
              </a:xfrm>
              <a:custGeom>
                <a:avLst/>
                <a:gdLst/>
                <a:ahLst/>
                <a:cxnLst>
                  <a:cxn ang="0">
                    <a:pos x="132" y="10"/>
                  </a:cxn>
                  <a:cxn ang="0">
                    <a:pos x="12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22" y="19"/>
                  </a:cxn>
                  <a:cxn ang="0">
                    <a:pos x="113" y="10"/>
                  </a:cxn>
                  <a:cxn ang="0">
                    <a:pos x="132" y="10"/>
                  </a:cxn>
                  <a:cxn ang="0">
                    <a:pos x="132" y="0"/>
                  </a:cxn>
                  <a:cxn ang="0">
                    <a:pos x="122" y="0"/>
                  </a:cxn>
                  <a:cxn ang="0">
                    <a:pos x="132" y="10"/>
                  </a:cxn>
                </a:cxnLst>
                <a:rect l="0" t="0" r="r" b="b"/>
                <a:pathLst>
                  <a:path w="132" h="19">
                    <a:moveTo>
                      <a:pt x="132" y="10"/>
                    </a:moveTo>
                    <a:lnTo>
                      <a:pt x="12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22" y="19"/>
                    </a:lnTo>
                    <a:lnTo>
                      <a:pt x="113" y="10"/>
                    </a:lnTo>
                    <a:lnTo>
                      <a:pt x="132" y="10"/>
                    </a:lnTo>
                    <a:lnTo>
                      <a:pt x="132" y="0"/>
                    </a:lnTo>
                    <a:lnTo>
                      <a:pt x="122" y="0"/>
                    </a:lnTo>
                    <a:lnTo>
                      <a:pt x="13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Freeform 178"/>
              <p:cNvSpPr>
                <a:spLocks/>
              </p:cNvSpPr>
              <p:nvPr/>
            </p:nvSpPr>
            <p:spPr bwMode="auto">
              <a:xfrm>
                <a:off x="2219" y="377"/>
                <a:ext cx="19" cy="316"/>
              </a:xfrm>
              <a:custGeom>
                <a:avLst/>
                <a:gdLst/>
                <a:ahLst/>
                <a:cxnLst>
                  <a:cxn ang="0">
                    <a:pos x="9" y="633"/>
                  </a:cxn>
                  <a:cxn ang="0">
                    <a:pos x="19" y="62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3"/>
                  </a:cxn>
                  <a:cxn ang="0">
                    <a:pos x="9" y="614"/>
                  </a:cxn>
                  <a:cxn ang="0">
                    <a:pos x="9" y="633"/>
                  </a:cxn>
                  <a:cxn ang="0">
                    <a:pos x="19" y="633"/>
                  </a:cxn>
                  <a:cxn ang="0">
                    <a:pos x="19" y="623"/>
                  </a:cxn>
                  <a:cxn ang="0">
                    <a:pos x="9" y="633"/>
                  </a:cxn>
                </a:cxnLst>
                <a:rect l="0" t="0" r="r" b="b"/>
                <a:pathLst>
                  <a:path w="19" h="633">
                    <a:moveTo>
                      <a:pt x="9" y="633"/>
                    </a:moveTo>
                    <a:lnTo>
                      <a:pt x="19" y="62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3"/>
                    </a:lnTo>
                    <a:lnTo>
                      <a:pt x="9" y="614"/>
                    </a:lnTo>
                    <a:lnTo>
                      <a:pt x="9" y="633"/>
                    </a:lnTo>
                    <a:lnTo>
                      <a:pt x="19" y="633"/>
                    </a:lnTo>
                    <a:lnTo>
                      <a:pt x="19" y="623"/>
                    </a:lnTo>
                    <a:lnTo>
                      <a:pt x="9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Freeform 179"/>
              <p:cNvSpPr>
                <a:spLocks/>
              </p:cNvSpPr>
              <p:nvPr/>
            </p:nvSpPr>
            <p:spPr bwMode="auto">
              <a:xfrm>
                <a:off x="2096" y="684"/>
                <a:ext cx="13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132" y="19"/>
                  </a:cxn>
                  <a:cxn ang="0">
                    <a:pos x="132" y="0"/>
                  </a:cxn>
                  <a:cxn ang="0">
                    <a:pos x="10" y="0"/>
                  </a:cxn>
                  <a:cxn ang="0">
                    <a:pos x="20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132" h="19">
                    <a:moveTo>
                      <a:pt x="0" y="9"/>
                    </a:moveTo>
                    <a:lnTo>
                      <a:pt x="10" y="19"/>
                    </a:lnTo>
                    <a:lnTo>
                      <a:pt x="132" y="19"/>
                    </a:lnTo>
                    <a:lnTo>
                      <a:pt x="132" y="0"/>
                    </a:lnTo>
                    <a:lnTo>
                      <a:pt x="10" y="0"/>
                    </a:lnTo>
                    <a:lnTo>
                      <a:pt x="20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Freeform 180"/>
              <p:cNvSpPr>
                <a:spLocks/>
              </p:cNvSpPr>
              <p:nvPr/>
            </p:nvSpPr>
            <p:spPr bwMode="auto">
              <a:xfrm>
                <a:off x="2096" y="372"/>
                <a:ext cx="20" cy="31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633"/>
                  </a:cxn>
                  <a:cxn ang="0">
                    <a:pos x="20" y="633"/>
                  </a:cxn>
                  <a:cxn ang="0">
                    <a:pos x="20" y="10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20" h="633">
                    <a:moveTo>
                      <a:pt x="10" y="0"/>
                    </a:moveTo>
                    <a:lnTo>
                      <a:pt x="0" y="10"/>
                    </a:lnTo>
                    <a:lnTo>
                      <a:pt x="0" y="633"/>
                    </a:lnTo>
                    <a:lnTo>
                      <a:pt x="20" y="633"/>
                    </a:lnTo>
                    <a:lnTo>
                      <a:pt x="20" y="10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2490" y="376"/>
                <a:ext cx="120" cy="311"/>
              </a:xfrm>
              <a:prstGeom prst="rect">
                <a:avLst/>
              </a:prstGeom>
              <a:solidFill>
                <a:srgbClr val="003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Freeform 182"/>
              <p:cNvSpPr>
                <a:spLocks/>
              </p:cNvSpPr>
              <p:nvPr/>
            </p:nvSpPr>
            <p:spPr bwMode="auto">
              <a:xfrm>
                <a:off x="2490" y="371"/>
                <a:ext cx="130" cy="9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0" y="18"/>
                  </a:cxn>
                  <a:cxn ang="0">
                    <a:pos x="111" y="10"/>
                  </a:cxn>
                  <a:cxn ang="0">
                    <a:pos x="130" y="10"/>
                  </a:cxn>
                  <a:cxn ang="0">
                    <a:pos x="130" y="0"/>
                  </a:cxn>
                  <a:cxn ang="0">
                    <a:pos x="120" y="0"/>
                  </a:cxn>
                  <a:cxn ang="0">
                    <a:pos x="130" y="10"/>
                  </a:cxn>
                </a:cxnLst>
                <a:rect l="0" t="0" r="r" b="b"/>
                <a:pathLst>
                  <a:path w="130" h="18">
                    <a:moveTo>
                      <a:pt x="130" y="10"/>
                    </a:moveTo>
                    <a:lnTo>
                      <a:pt x="12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0" y="18"/>
                    </a:lnTo>
                    <a:lnTo>
                      <a:pt x="111" y="10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Freeform 183"/>
              <p:cNvSpPr>
                <a:spLocks/>
              </p:cNvSpPr>
              <p:nvPr/>
            </p:nvSpPr>
            <p:spPr bwMode="auto">
              <a:xfrm>
                <a:off x="2601" y="376"/>
                <a:ext cx="19" cy="316"/>
              </a:xfrm>
              <a:custGeom>
                <a:avLst/>
                <a:gdLst/>
                <a:ahLst/>
                <a:cxnLst>
                  <a:cxn ang="0">
                    <a:pos x="9" y="632"/>
                  </a:cxn>
                  <a:cxn ang="0">
                    <a:pos x="19" y="62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2"/>
                  </a:cxn>
                  <a:cxn ang="0">
                    <a:pos x="9" y="614"/>
                  </a:cxn>
                  <a:cxn ang="0">
                    <a:pos x="9" y="632"/>
                  </a:cxn>
                  <a:cxn ang="0">
                    <a:pos x="19" y="632"/>
                  </a:cxn>
                  <a:cxn ang="0">
                    <a:pos x="19" y="622"/>
                  </a:cxn>
                  <a:cxn ang="0">
                    <a:pos x="9" y="632"/>
                  </a:cxn>
                </a:cxnLst>
                <a:rect l="0" t="0" r="r" b="b"/>
                <a:pathLst>
                  <a:path w="19" h="632">
                    <a:moveTo>
                      <a:pt x="9" y="632"/>
                    </a:moveTo>
                    <a:lnTo>
                      <a:pt x="19" y="62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9" y="614"/>
                    </a:lnTo>
                    <a:lnTo>
                      <a:pt x="9" y="632"/>
                    </a:lnTo>
                    <a:lnTo>
                      <a:pt x="19" y="632"/>
                    </a:lnTo>
                    <a:lnTo>
                      <a:pt x="19" y="622"/>
                    </a:lnTo>
                    <a:lnTo>
                      <a:pt x="9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Freeform 184"/>
              <p:cNvSpPr>
                <a:spLocks/>
              </p:cNvSpPr>
              <p:nvPr/>
            </p:nvSpPr>
            <p:spPr bwMode="auto">
              <a:xfrm>
                <a:off x="2480" y="683"/>
                <a:ext cx="130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18"/>
                  </a:cxn>
                  <a:cxn ang="0">
                    <a:pos x="130" y="18"/>
                  </a:cxn>
                  <a:cxn ang="0">
                    <a:pos x="130" y="0"/>
                  </a:cxn>
                  <a:cxn ang="0">
                    <a:pos x="10" y="0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8"/>
                  </a:cxn>
                </a:cxnLst>
                <a:rect l="0" t="0" r="r" b="b"/>
                <a:pathLst>
                  <a:path w="130" h="18">
                    <a:moveTo>
                      <a:pt x="0" y="8"/>
                    </a:moveTo>
                    <a:lnTo>
                      <a:pt x="10" y="18"/>
                    </a:lnTo>
                    <a:lnTo>
                      <a:pt x="130" y="18"/>
                    </a:lnTo>
                    <a:lnTo>
                      <a:pt x="130" y="0"/>
                    </a:lnTo>
                    <a:lnTo>
                      <a:pt x="10" y="0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Freeform 185"/>
              <p:cNvSpPr>
                <a:spLocks/>
              </p:cNvSpPr>
              <p:nvPr/>
            </p:nvSpPr>
            <p:spPr bwMode="auto">
              <a:xfrm>
                <a:off x="2480" y="371"/>
                <a:ext cx="18" cy="31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632"/>
                  </a:cxn>
                  <a:cxn ang="0">
                    <a:pos x="18" y="632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632">
                    <a:moveTo>
                      <a:pt x="10" y="0"/>
                    </a:moveTo>
                    <a:lnTo>
                      <a:pt x="0" y="10"/>
                    </a:lnTo>
                    <a:lnTo>
                      <a:pt x="0" y="632"/>
                    </a:lnTo>
                    <a:lnTo>
                      <a:pt x="18" y="632"/>
                    </a:lnTo>
                    <a:lnTo>
                      <a:pt x="18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2256" y="392"/>
                <a:ext cx="205" cy="121"/>
              </a:xfrm>
              <a:prstGeom prst="rect">
                <a:avLst/>
              </a:prstGeom>
              <a:solidFill>
                <a:srgbClr val="C6E0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Freeform 187"/>
              <p:cNvSpPr>
                <a:spLocks/>
              </p:cNvSpPr>
              <p:nvPr/>
            </p:nvSpPr>
            <p:spPr bwMode="auto">
              <a:xfrm>
                <a:off x="2256" y="388"/>
                <a:ext cx="215" cy="9"/>
              </a:xfrm>
              <a:custGeom>
                <a:avLst/>
                <a:gdLst/>
                <a:ahLst/>
                <a:cxnLst>
                  <a:cxn ang="0">
                    <a:pos x="215" y="8"/>
                  </a:cxn>
                  <a:cxn ang="0">
                    <a:pos x="205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05" y="18"/>
                  </a:cxn>
                  <a:cxn ang="0">
                    <a:pos x="195" y="8"/>
                  </a:cxn>
                  <a:cxn ang="0">
                    <a:pos x="215" y="8"/>
                  </a:cxn>
                  <a:cxn ang="0">
                    <a:pos x="215" y="0"/>
                  </a:cxn>
                  <a:cxn ang="0">
                    <a:pos x="205" y="0"/>
                  </a:cxn>
                  <a:cxn ang="0">
                    <a:pos x="215" y="8"/>
                  </a:cxn>
                </a:cxnLst>
                <a:rect l="0" t="0" r="r" b="b"/>
                <a:pathLst>
                  <a:path w="215" h="18">
                    <a:moveTo>
                      <a:pt x="215" y="8"/>
                    </a:moveTo>
                    <a:lnTo>
                      <a:pt x="20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05" y="18"/>
                    </a:lnTo>
                    <a:lnTo>
                      <a:pt x="195" y="8"/>
                    </a:lnTo>
                    <a:lnTo>
                      <a:pt x="215" y="8"/>
                    </a:lnTo>
                    <a:lnTo>
                      <a:pt x="215" y="0"/>
                    </a:lnTo>
                    <a:lnTo>
                      <a:pt x="205" y="0"/>
                    </a:lnTo>
                    <a:lnTo>
                      <a:pt x="21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Freeform 188"/>
              <p:cNvSpPr>
                <a:spLocks/>
              </p:cNvSpPr>
              <p:nvPr/>
            </p:nvSpPr>
            <p:spPr bwMode="auto">
              <a:xfrm>
                <a:off x="2451" y="392"/>
                <a:ext cx="20" cy="126"/>
              </a:xfrm>
              <a:custGeom>
                <a:avLst/>
                <a:gdLst/>
                <a:ahLst/>
                <a:cxnLst>
                  <a:cxn ang="0">
                    <a:pos x="10" y="252"/>
                  </a:cxn>
                  <a:cxn ang="0">
                    <a:pos x="20" y="242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42"/>
                  </a:cxn>
                  <a:cxn ang="0">
                    <a:pos x="10" y="234"/>
                  </a:cxn>
                  <a:cxn ang="0">
                    <a:pos x="10" y="252"/>
                  </a:cxn>
                  <a:cxn ang="0">
                    <a:pos x="20" y="252"/>
                  </a:cxn>
                  <a:cxn ang="0">
                    <a:pos x="20" y="242"/>
                  </a:cxn>
                  <a:cxn ang="0">
                    <a:pos x="10" y="252"/>
                  </a:cxn>
                </a:cxnLst>
                <a:rect l="0" t="0" r="r" b="b"/>
                <a:pathLst>
                  <a:path w="20" h="252">
                    <a:moveTo>
                      <a:pt x="10" y="252"/>
                    </a:moveTo>
                    <a:lnTo>
                      <a:pt x="20" y="242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42"/>
                    </a:lnTo>
                    <a:lnTo>
                      <a:pt x="10" y="234"/>
                    </a:lnTo>
                    <a:lnTo>
                      <a:pt x="10" y="252"/>
                    </a:lnTo>
                    <a:lnTo>
                      <a:pt x="20" y="252"/>
                    </a:lnTo>
                    <a:lnTo>
                      <a:pt x="20" y="242"/>
                    </a:lnTo>
                    <a:lnTo>
                      <a:pt x="10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Freeform 189"/>
              <p:cNvSpPr>
                <a:spLocks/>
              </p:cNvSpPr>
              <p:nvPr/>
            </p:nvSpPr>
            <p:spPr bwMode="auto">
              <a:xfrm>
                <a:off x="2248" y="509"/>
                <a:ext cx="213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8"/>
                  </a:cxn>
                  <a:cxn ang="0">
                    <a:pos x="213" y="18"/>
                  </a:cxn>
                  <a:cxn ang="0">
                    <a:pos x="213" y="0"/>
                  </a:cxn>
                  <a:cxn ang="0">
                    <a:pos x="8" y="0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8"/>
                  </a:cxn>
                </a:cxnLst>
                <a:rect l="0" t="0" r="r" b="b"/>
                <a:pathLst>
                  <a:path w="213" h="18">
                    <a:moveTo>
                      <a:pt x="0" y="8"/>
                    </a:moveTo>
                    <a:lnTo>
                      <a:pt x="8" y="18"/>
                    </a:lnTo>
                    <a:lnTo>
                      <a:pt x="213" y="18"/>
                    </a:lnTo>
                    <a:lnTo>
                      <a:pt x="213" y="0"/>
                    </a:lnTo>
                    <a:lnTo>
                      <a:pt x="8" y="0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Freeform 190"/>
              <p:cNvSpPr>
                <a:spLocks/>
              </p:cNvSpPr>
              <p:nvPr/>
            </p:nvSpPr>
            <p:spPr bwMode="auto">
              <a:xfrm>
                <a:off x="2248" y="388"/>
                <a:ext cx="18" cy="1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0" y="250"/>
                  </a:cxn>
                  <a:cxn ang="0">
                    <a:pos x="18" y="250"/>
                  </a:cxn>
                  <a:cxn ang="0">
                    <a:pos x="18" y="8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18" h="250">
                    <a:moveTo>
                      <a:pt x="8" y="0"/>
                    </a:moveTo>
                    <a:lnTo>
                      <a:pt x="0" y="8"/>
                    </a:lnTo>
                    <a:lnTo>
                      <a:pt x="0" y="250"/>
                    </a:lnTo>
                    <a:lnTo>
                      <a:pt x="18" y="250"/>
                    </a:lnTo>
                    <a:lnTo>
                      <a:pt x="18" y="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Rectangle 191"/>
              <p:cNvSpPr>
                <a:spLocks noChangeArrowheads="1"/>
              </p:cNvSpPr>
              <p:nvPr/>
            </p:nvSpPr>
            <p:spPr bwMode="auto">
              <a:xfrm>
                <a:off x="2259" y="523"/>
                <a:ext cx="202" cy="142"/>
              </a:xfrm>
              <a:prstGeom prst="rect">
                <a:avLst/>
              </a:prstGeom>
              <a:solidFill>
                <a:srgbClr val="C6E0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Freeform 192"/>
              <p:cNvSpPr>
                <a:spLocks/>
              </p:cNvSpPr>
              <p:nvPr/>
            </p:nvSpPr>
            <p:spPr bwMode="auto">
              <a:xfrm>
                <a:off x="2259" y="519"/>
                <a:ext cx="212" cy="9"/>
              </a:xfrm>
              <a:custGeom>
                <a:avLst/>
                <a:gdLst/>
                <a:ahLst/>
                <a:cxnLst>
                  <a:cxn ang="0">
                    <a:pos x="212" y="8"/>
                  </a:cxn>
                  <a:cxn ang="0">
                    <a:pos x="20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02" y="18"/>
                  </a:cxn>
                  <a:cxn ang="0">
                    <a:pos x="192" y="8"/>
                  </a:cxn>
                  <a:cxn ang="0">
                    <a:pos x="212" y="8"/>
                  </a:cxn>
                  <a:cxn ang="0">
                    <a:pos x="212" y="0"/>
                  </a:cxn>
                  <a:cxn ang="0">
                    <a:pos x="202" y="0"/>
                  </a:cxn>
                  <a:cxn ang="0">
                    <a:pos x="212" y="8"/>
                  </a:cxn>
                </a:cxnLst>
                <a:rect l="0" t="0" r="r" b="b"/>
                <a:pathLst>
                  <a:path w="212" h="18">
                    <a:moveTo>
                      <a:pt x="212" y="8"/>
                    </a:moveTo>
                    <a:lnTo>
                      <a:pt x="20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02" y="18"/>
                    </a:lnTo>
                    <a:lnTo>
                      <a:pt x="192" y="8"/>
                    </a:lnTo>
                    <a:lnTo>
                      <a:pt x="212" y="8"/>
                    </a:lnTo>
                    <a:lnTo>
                      <a:pt x="212" y="0"/>
                    </a:lnTo>
                    <a:lnTo>
                      <a:pt x="202" y="0"/>
                    </a:lnTo>
                    <a:lnTo>
                      <a:pt x="2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Freeform 193"/>
              <p:cNvSpPr>
                <a:spLocks/>
              </p:cNvSpPr>
              <p:nvPr/>
            </p:nvSpPr>
            <p:spPr bwMode="auto">
              <a:xfrm>
                <a:off x="2451" y="523"/>
                <a:ext cx="20" cy="147"/>
              </a:xfrm>
              <a:custGeom>
                <a:avLst/>
                <a:gdLst/>
                <a:ahLst/>
                <a:cxnLst>
                  <a:cxn ang="0">
                    <a:pos x="10" y="294"/>
                  </a:cxn>
                  <a:cxn ang="0">
                    <a:pos x="20" y="285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85"/>
                  </a:cxn>
                  <a:cxn ang="0">
                    <a:pos x="10" y="276"/>
                  </a:cxn>
                  <a:cxn ang="0">
                    <a:pos x="10" y="294"/>
                  </a:cxn>
                  <a:cxn ang="0">
                    <a:pos x="20" y="294"/>
                  </a:cxn>
                  <a:cxn ang="0">
                    <a:pos x="20" y="285"/>
                  </a:cxn>
                  <a:cxn ang="0">
                    <a:pos x="10" y="294"/>
                  </a:cxn>
                </a:cxnLst>
                <a:rect l="0" t="0" r="r" b="b"/>
                <a:pathLst>
                  <a:path w="20" h="294">
                    <a:moveTo>
                      <a:pt x="10" y="294"/>
                    </a:moveTo>
                    <a:lnTo>
                      <a:pt x="20" y="285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85"/>
                    </a:lnTo>
                    <a:lnTo>
                      <a:pt x="10" y="276"/>
                    </a:lnTo>
                    <a:lnTo>
                      <a:pt x="10" y="294"/>
                    </a:lnTo>
                    <a:lnTo>
                      <a:pt x="20" y="294"/>
                    </a:lnTo>
                    <a:lnTo>
                      <a:pt x="20" y="285"/>
                    </a:lnTo>
                    <a:lnTo>
                      <a:pt x="1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Freeform 194"/>
              <p:cNvSpPr>
                <a:spLocks/>
              </p:cNvSpPr>
              <p:nvPr/>
            </p:nvSpPr>
            <p:spPr bwMode="auto">
              <a:xfrm>
                <a:off x="2249" y="661"/>
                <a:ext cx="21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8"/>
                  </a:cxn>
                  <a:cxn ang="0">
                    <a:pos x="212" y="18"/>
                  </a:cxn>
                  <a:cxn ang="0">
                    <a:pos x="212" y="0"/>
                  </a:cxn>
                  <a:cxn ang="0">
                    <a:pos x="10" y="0"/>
                  </a:cxn>
                  <a:cxn ang="0">
                    <a:pos x="20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9"/>
                  </a:cxn>
                </a:cxnLst>
                <a:rect l="0" t="0" r="r" b="b"/>
                <a:pathLst>
                  <a:path w="212" h="18">
                    <a:moveTo>
                      <a:pt x="0" y="9"/>
                    </a:moveTo>
                    <a:lnTo>
                      <a:pt x="10" y="18"/>
                    </a:lnTo>
                    <a:lnTo>
                      <a:pt x="212" y="18"/>
                    </a:lnTo>
                    <a:lnTo>
                      <a:pt x="212" y="0"/>
                    </a:lnTo>
                    <a:lnTo>
                      <a:pt x="10" y="0"/>
                    </a:lnTo>
                    <a:lnTo>
                      <a:pt x="20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Freeform 195"/>
              <p:cNvSpPr>
                <a:spLocks/>
              </p:cNvSpPr>
              <p:nvPr/>
            </p:nvSpPr>
            <p:spPr bwMode="auto">
              <a:xfrm>
                <a:off x="2249" y="519"/>
                <a:ext cx="20" cy="1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0" y="293"/>
                  </a:cxn>
                  <a:cxn ang="0">
                    <a:pos x="20" y="293"/>
                  </a:cxn>
                  <a:cxn ang="0">
                    <a:pos x="20" y="8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0" y="0"/>
                  </a:cxn>
                </a:cxnLst>
                <a:rect l="0" t="0" r="r" b="b"/>
                <a:pathLst>
                  <a:path w="20" h="293">
                    <a:moveTo>
                      <a:pt x="10" y="0"/>
                    </a:moveTo>
                    <a:lnTo>
                      <a:pt x="0" y="8"/>
                    </a:lnTo>
                    <a:lnTo>
                      <a:pt x="0" y="293"/>
                    </a:lnTo>
                    <a:lnTo>
                      <a:pt x="20" y="293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Rectangle 196"/>
              <p:cNvSpPr>
                <a:spLocks noChangeArrowheads="1"/>
              </p:cNvSpPr>
              <p:nvPr/>
            </p:nvSpPr>
            <p:spPr bwMode="auto">
              <a:xfrm>
                <a:off x="2439" y="971"/>
                <a:ext cx="47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>
                <a:off x="3449" y="968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Rectangle 198"/>
              <p:cNvSpPr>
                <a:spLocks noChangeArrowheads="1"/>
              </p:cNvSpPr>
              <p:nvPr/>
            </p:nvSpPr>
            <p:spPr bwMode="auto">
              <a:xfrm>
                <a:off x="3446" y="994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Rectangle 199"/>
              <p:cNvSpPr>
                <a:spLocks noChangeArrowheads="1"/>
              </p:cNvSpPr>
              <p:nvPr/>
            </p:nvSpPr>
            <p:spPr bwMode="auto">
              <a:xfrm>
                <a:off x="3442" y="1020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Rectangle 200"/>
              <p:cNvSpPr>
                <a:spLocks noChangeArrowheads="1"/>
              </p:cNvSpPr>
              <p:nvPr/>
            </p:nvSpPr>
            <p:spPr bwMode="auto">
              <a:xfrm>
                <a:off x="3445" y="1046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Rectangle 201"/>
              <p:cNvSpPr>
                <a:spLocks noChangeArrowheads="1"/>
              </p:cNvSpPr>
              <p:nvPr/>
            </p:nvSpPr>
            <p:spPr bwMode="auto">
              <a:xfrm>
                <a:off x="3442" y="1072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Rectangle 202"/>
              <p:cNvSpPr>
                <a:spLocks noChangeArrowheads="1"/>
              </p:cNvSpPr>
              <p:nvPr/>
            </p:nvSpPr>
            <p:spPr bwMode="auto">
              <a:xfrm>
                <a:off x="3445" y="1098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3442" y="1123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3445" y="1148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9" name="Rectangle 205"/>
              <p:cNvSpPr>
                <a:spLocks noChangeArrowheads="1"/>
              </p:cNvSpPr>
              <p:nvPr/>
            </p:nvSpPr>
            <p:spPr bwMode="auto">
              <a:xfrm>
                <a:off x="3445" y="1176"/>
                <a:ext cx="3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0" name="Rectangle 206"/>
              <p:cNvSpPr>
                <a:spLocks noChangeArrowheads="1"/>
              </p:cNvSpPr>
              <p:nvPr/>
            </p:nvSpPr>
            <p:spPr bwMode="auto">
              <a:xfrm>
                <a:off x="2891" y="972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1" name="Rectangle 207"/>
              <p:cNvSpPr>
                <a:spLocks noChangeArrowheads="1"/>
              </p:cNvSpPr>
              <p:nvPr/>
            </p:nvSpPr>
            <p:spPr bwMode="auto">
              <a:xfrm>
                <a:off x="2886" y="998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" name="Rectangle 208"/>
              <p:cNvSpPr>
                <a:spLocks noChangeArrowheads="1"/>
              </p:cNvSpPr>
              <p:nvPr/>
            </p:nvSpPr>
            <p:spPr bwMode="auto">
              <a:xfrm>
                <a:off x="2882" y="1024"/>
                <a:ext cx="34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" name="Rectangle 209"/>
              <p:cNvSpPr>
                <a:spLocks noChangeArrowheads="1"/>
              </p:cNvSpPr>
              <p:nvPr/>
            </p:nvSpPr>
            <p:spPr bwMode="auto">
              <a:xfrm>
                <a:off x="2885" y="105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" name="Rectangle 210"/>
              <p:cNvSpPr>
                <a:spLocks noChangeArrowheads="1"/>
              </p:cNvSpPr>
              <p:nvPr/>
            </p:nvSpPr>
            <p:spPr bwMode="auto">
              <a:xfrm>
                <a:off x="2882" y="1076"/>
                <a:ext cx="34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412"/>
            <p:cNvGrpSpPr>
              <a:grpSpLocks/>
            </p:cNvGrpSpPr>
            <p:nvPr/>
          </p:nvGrpSpPr>
          <p:grpSpPr bwMode="auto">
            <a:xfrm>
              <a:off x="2297113" y="1493838"/>
              <a:ext cx="3724275" cy="804863"/>
              <a:chOff x="1447" y="941"/>
              <a:chExt cx="2346" cy="507"/>
            </a:xfrm>
          </p:grpSpPr>
          <p:sp>
            <p:nvSpPr>
              <p:cNvPr id="1236" name="Rectangle 212"/>
              <p:cNvSpPr>
                <a:spLocks noChangeArrowheads="1"/>
              </p:cNvSpPr>
              <p:nvPr/>
            </p:nvSpPr>
            <p:spPr bwMode="auto">
              <a:xfrm>
                <a:off x="2885" y="1101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7" name="Rectangle 213"/>
              <p:cNvSpPr>
                <a:spLocks noChangeArrowheads="1"/>
              </p:cNvSpPr>
              <p:nvPr/>
            </p:nvSpPr>
            <p:spPr bwMode="auto">
              <a:xfrm>
                <a:off x="2882" y="1126"/>
                <a:ext cx="34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8" name="Rectangle 214"/>
              <p:cNvSpPr>
                <a:spLocks noChangeArrowheads="1"/>
              </p:cNvSpPr>
              <p:nvPr/>
            </p:nvSpPr>
            <p:spPr bwMode="auto">
              <a:xfrm>
                <a:off x="2885" y="1153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9" name="Rectangle 215"/>
              <p:cNvSpPr>
                <a:spLocks noChangeArrowheads="1"/>
              </p:cNvSpPr>
              <p:nvPr/>
            </p:nvSpPr>
            <p:spPr bwMode="auto">
              <a:xfrm>
                <a:off x="2885" y="118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0" name="Rectangle 216"/>
              <p:cNvSpPr>
                <a:spLocks noChangeArrowheads="1"/>
              </p:cNvSpPr>
              <p:nvPr/>
            </p:nvSpPr>
            <p:spPr bwMode="auto">
              <a:xfrm>
                <a:off x="2450" y="972"/>
                <a:ext cx="34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1" name="Rectangle 217"/>
              <p:cNvSpPr>
                <a:spLocks noChangeArrowheads="1"/>
              </p:cNvSpPr>
              <p:nvPr/>
            </p:nvSpPr>
            <p:spPr bwMode="auto">
              <a:xfrm>
                <a:off x="2448" y="998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2" name="Rectangle 218"/>
              <p:cNvSpPr>
                <a:spLocks noChangeArrowheads="1"/>
              </p:cNvSpPr>
              <p:nvPr/>
            </p:nvSpPr>
            <p:spPr bwMode="auto">
              <a:xfrm>
                <a:off x="2444" y="1024"/>
                <a:ext cx="3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3" name="Rectangle 219"/>
              <p:cNvSpPr>
                <a:spLocks noChangeArrowheads="1"/>
              </p:cNvSpPr>
              <p:nvPr/>
            </p:nvSpPr>
            <p:spPr bwMode="auto">
              <a:xfrm>
                <a:off x="2445" y="105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4" name="Rectangle 220"/>
              <p:cNvSpPr>
                <a:spLocks noChangeArrowheads="1"/>
              </p:cNvSpPr>
              <p:nvPr/>
            </p:nvSpPr>
            <p:spPr bwMode="auto">
              <a:xfrm>
                <a:off x="2444" y="1076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5" name="Rectangle 221"/>
              <p:cNvSpPr>
                <a:spLocks noChangeArrowheads="1"/>
              </p:cNvSpPr>
              <p:nvPr/>
            </p:nvSpPr>
            <p:spPr bwMode="auto">
              <a:xfrm>
                <a:off x="2445" y="1101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6" name="Rectangle 222"/>
              <p:cNvSpPr>
                <a:spLocks noChangeArrowheads="1"/>
              </p:cNvSpPr>
              <p:nvPr/>
            </p:nvSpPr>
            <p:spPr bwMode="auto">
              <a:xfrm>
                <a:off x="2444" y="1126"/>
                <a:ext cx="3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7" name="Rectangle 223"/>
              <p:cNvSpPr>
                <a:spLocks noChangeArrowheads="1"/>
              </p:cNvSpPr>
              <p:nvPr/>
            </p:nvSpPr>
            <p:spPr bwMode="auto">
              <a:xfrm>
                <a:off x="2445" y="1153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8" name="Rectangle 224"/>
              <p:cNvSpPr>
                <a:spLocks noChangeArrowheads="1"/>
              </p:cNvSpPr>
              <p:nvPr/>
            </p:nvSpPr>
            <p:spPr bwMode="auto">
              <a:xfrm>
                <a:off x="2445" y="118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9" name="Rectangle 225"/>
              <p:cNvSpPr>
                <a:spLocks noChangeArrowheads="1"/>
              </p:cNvSpPr>
              <p:nvPr/>
            </p:nvSpPr>
            <p:spPr bwMode="auto">
              <a:xfrm>
                <a:off x="1881" y="972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0" name="Rectangle 226"/>
              <p:cNvSpPr>
                <a:spLocks noChangeArrowheads="1"/>
              </p:cNvSpPr>
              <p:nvPr/>
            </p:nvSpPr>
            <p:spPr bwMode="auto">
              <a:xfrm>
                <a:off x="1877" y="998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1" name="Rectangle 227"/>
              <p:cNvSpPr>
                <a:spLocks noChangeArrowheads="1"/>
              </p:cNvSpPr>
              <p:nvPr/>
            </p:nvSpPr>
            <p:spPr bwMode="auto">
              <a:xfrm>
                <a:off x="1872" y="1024"/>
                <a:ext cx="33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1875" y="105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3" name="Rectangle 229"/>
              <p:cNvSpPr>
                <a:spLocks noChangeArrowheads="1"/>
              </p:cNvSpPr>
              <p:nvPr/>
            </p:nvSpPr>
            <p:spPr bwMode="auto">
              <a:xfrm>
                <a:off x="1872" y="1076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4" name="Rectangle 230"/>
              <p:cNvSpPr>
                <a:spLocks noChangeArrowheads="1"/>
              </p:cNvSpPr>
              <p:nvPr/>
            </p:nvSpPr>
            <p:spPr bwMode="auto">
              <a:xfrm>
                <a:off x="1875" y="1101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5" name="Rectangle 231"/>
              <p:cNvSpPr>
                <a:spLocks noChangeArrowheads="1"/>
              </p:cNvSpPr>
              <p:nvPr/>
            </p:nvSpPr>
            <p:spPr bwMode="auto">
              <a:xfrm>
                <a:off x="1872" y="1126"/>
                <a:ext cx="33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6" name="Rectangle 232"/>
              <p:cNvSpPr>
                <a:spLocks noChangeArrowheads="1"/>
              </p:cNvSpPr>
              <p:nvPr/>
            </p:nvSpPr>
            <p:spPr bwMode="auto">
              <a:xfrm>
                <a:off x="1875" y="1153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7" name="Rectangle 233"/>
              <p:cNvSpPr>
                <a:spLocks noChangeArrowheads="1"/>
              </p:cNvSpPr>
              <p:nvPr/>
            </p:nvSpPr>
            <p:spPr bwMode="auto">
              <a:xfrm>
                <a:off x="1875" y="118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8" name="Rectangle 234"/>
              <p:cNvSpPr>
                <a:spLocks noChangeArrowheads="1"/>
              </p:cNvSpPr>
              <p:nvPr/>
            </p:nvSpPr>
            <p:spPr bwMode="auto">
              <a:xfrm>
                <a:off x="1841" y="946"/>
                <a:ext cx="41" cy="2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9" name="Freeform 235"/>
              <p:cNvSpPr>
                <a:spLocks/>
              </p:cNvSpPr>
              <p:nvPr/>
            </p:nvSpPr>
            <p:spPr bwMode="auto">
              <a:xfrm>
                <a:off x="1841" y="941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1" y="18"/>
                  </a:cxn>
                  <a:cxn ang="0">
                    <a:pos x="31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8">
                    <a:moveTo>
                      <a:pt x="52" y="9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1" y="18"/>
                    </a:lnTo>
                    <a:lnTo>
                      <a:pt x="31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0" name="Freeform 236"/>
              <p:cNvSpPr>
                <a:spLocks/>
              </p:cNvSpPr>
              <p:nvPr/>
            </p:nvSpPr>
            <p:spPr bwMode="auto">
              <a:xfrm>
                <a:off x="1872" y="946"/>
                <a:ext cx="21" cy="264"/>
              </a:xfrm>
              <a:custGeom>
                <a:avLst/>
                <a:gdLst/>
                <a:ahLst/>
                <a:cxnLst>
                  <a:cxn ang="0">
                    <a:pos x="10" y="527"/>
                  </a:cxn>
                  <a:cxn ang="0">
                    <a:pos x="21" y="519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519"/>
                  </a:cxn>
                  <a:cxn ang="0">
                    <a:pos x="10" y="509"/>
                  </a:cxn>
                  <a:cxn ang="0">
                    <a:pos x="10" y="527"/>
                  </a:cxn>
                  <a:cxn ang="0">
                    <a:pos x="21" y="527"/>
                  </a:cxn>
                  <a:cxn ang="0">
                    <a:pos x="21" y="519"/>
                  </a:cxn>
                  <a:cxn ang="0">
                    <a:pos x="10" y="527"/>
                  </a:cxn>
                </a:cxnLst>
                <a:rect l="0" t="0" r="r" b="b"/>
                <a:pathLst>
                  <a:path w="21" h="527">
                    <a:moveTo>
                      <a:pt x="10" y="527"/>
                    </a:moveTo>
                    <a:lnTo>
                      <a:pt x="21" y="519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519"/>
                    </a:lnTo>
                    <a:lnTo>
                      <a:pt x="10" y="509"/>
                    </a:lnTo>
                    <a:lnTo>
                      <a:pt x="10" y="527"/>
                    </a:lnTo>
                    <a:lnTo>
                      <a:pt x="21" y="527"/>
                    </a:lnTo>
                    <a:lnTo>
                      <a:pt x="21" y="519"/>
                    </a:lnTo>
                    <a:lnTo>
                      <a:pt x="10" y="5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1" name="Freeform 237"/>
              <p:cNvSpPr>
                <a:spLocks/>
              </p:cNvSpPr>
              <p:nvPr/>
            </p:nvSpPr>
            <p:spPr bwMode="auto">
              <a:xfrm>
                <a:off x="1831" y="1200"/>
                <a:ext cx="5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51" y="18"/>
                  </a:cxn>
                  <a:cxn ang="0">
                    <a:pos x="51" y="0"/>
                  </a:cxn>
                  <a:cxn ang="0">
                    <a:pos x="10" y="0"/>
                  </a:cxn>
                  <a:cxn ang="0">
                    <a:pos x="20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51" h="18">
                    <a:moveTo>
                      <a:pt x="0" y="10"/>
                    </a:moveTo>
                    <a:lnTo>
                      <a:pt x="10" y="18"/>
                    </a:lnTo>
                    <a:lnTo>
                      <a:pt x="51" y="18"/>
                    </a:lnTo>
                    <a:lnTo>
                      <a:pt x="51" y="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2" name="Freeform 238"/>
              <p:cNvSpPr>
                <a:spLocks/>
              </p:cNvSpPr>
              <p:nvPr/>
            </p:nvSpPr>
            <p:spPr bwMode="auto">
              <a:xfrm>
                <a:off x="1831" y="941"/>
                <a:ext cx="20" cy="26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528"/>
                  </a:cxn>
                  <a:cxn ang="0">
                    <a:pos x="20" y="528"/>
                  </a:cxn>
                  <a:cxn ang="0">
                    <a:pos x="20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20" h="528">
                    <a:moveTo>
                      <a:pt x="10" y="0"/>
                    </a:moveTo>
                    <a:lnTo>
                      <a:pt x="0" y="9"/>
                    </a:lnTo>
                    <a:lnTo>
                      <a:pt x="0" y="528"/>
                    </a:lnTo>
                    <a:lnTo>
                      <a:pt x="20" y="528"/>
                    </a:lnTo>
                    <a:lnTo>
                      <a:pt x="20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3" name="Rectangle 239"/>
              <p:cNvSpPr>
                <a:spLocks noChangeArrowheads="1"/>
              </p:cNvSpPr>
              <p:nvPr/>
            </p:nvSpPr>
            <p:spPr bwMode="auto">
              <a:xfrm>
                <a:off x="2450" y="1210"/>
                <a:ext cx="34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4" name="Rectangle 240"/>
              <p:cNvSpPr>
                <a:spLocks noChangeArrowheads="1"/>
              </p:cNvSpPr>
              <p:nvPr/>
            </p:nvSpPr>
            <p:spPr bwMode="auto">
              <a:xfrm>
                <a:off x="2448" y="1236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5" name="Rectangle 241"/>
              <p:cNvSpPr>
                <a:spLocks noChangeArrowheads="1"/>
              </p:cNvSpPr>
              <p:nvPr/>
            </p:nvSpPr>
            <p:spPr bwMode="auto">
              <a:xfrm>
                <a:off x="2444" y="1262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6" name="Rectangle 242"/>
              <p:cNvSpPr>
                <a:spLocks noChangeArrowheads="1"/>
              </p:cNvSpPr>
              <p:nvPr/>
            </p:nvSpPr>
            <p:spPr bwMode="auto">
              <a:xfrm>
                <a:off x="2445" y="1288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7" name="Rectangle 243"/>
              <p:cNvSpPr>
                <a:spLocks noChangeArrowheads="1"/>
              </p:cNvSpPr>
              <p:nvPr/>
            </p:nvSpPr>
            <p:spPr bwMode="auto">
              <a:xfrm>
                <a:off x="2444" y="1314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8" name="Rectangle 244"/>
              <p:cNvSpPr>
                <a:spLocks noChangeArrowheads="1"/>
              </p:cNvSpPr>
              <p:nvPr/>
            </p:nvSpPr>
            <p:spPr bwMode="auto">
              <a:xfrm>
                <a:off x="2893" y="121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9" name="Rectangle 245"/>
              <p:cNvSpPr>
                <a:spLocks noChangeArrowheads="1"/>
              </p:cNvSpPr>
              <p:nvPr/>
            </p:nvSpPr>
            <p:spPr bwMode="auto">
              <a:xfrm>
                <a:off x="2891" y="1236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0" name="Rectangle 246"/>
              <p:cNvSpPr>
                <a:spLocks noChangeArrowheads="1"/>
              </p:cNvSpPr>
              <p:nvPr/>
            </p:nvSpPr>
            <p:spPr bwMode="auto">
              <a:xfrm>
                <a:off x="2886" y="1262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1" name="Rectangle 247"/>
              <p:cNvSpPr>
                <a:spLocks noChangeArrowheads="1"/>
              </p:cNvSpPr>
              <p:nvPr/>
            </p:nvSpPr>
            <p:spPr bwMode="auto">
              <a:xfrm>
                <a:off x="2889" y="1288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2" name="Rectangle 248"/>
              <p:cNvSpPr>
                <a:spLocks noChangeArrowheads="1"/>
              </p:cNvSpPr>
              <p:nvPr/>
            </p:nvSpPr>
            <p:spPr bwMode="auto">
              <a:xfrm>
                <a:off x="2886" y="1314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3" name="Rectangle 249"/>
              <p:cNvSpPr>
                <a:spLocks noChangeArrowheads="1"/>
              </p:cNvSpPr>
              <p:nvPr/>
            </p:nvSpPr>
            <p:spPr bwMode="auto">
              <a:xfrm>
                <a:off x="3090" y="977"/>
                <a:ext cx="201" cy="142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4" name="Freeform 250"/>
              <p:cNvSpPr>
                <a:spLocks/>
              </p:cNvSpPr>
              <p:nvPr/>
            </p:nvSpPr>
            <p:spPr bwMode="auto">
              <a:xfrm>
                <a:off x="3090" y="972"/>
                <a:ext cx="210" cy="9"/>
              </a:xfrm>
              <a:custGeom>
                <a:avLst/>
                <a:gdLst/>
                <a:ahLst/>
                <a:cxnLst>
                  <a:cxn ang="0">
                    <a:pos x="210" y="9"/>
                  </a:cxn>
                  <a:cxn ang="0">
                    <a:pos x="20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01" y="18"/>
                  </a:cxn>
                  <a:cxn ang="0">
                    <a:pos x="191" y="9"/>
                  </a:cxn>
                  <a:cxn ang="0">
                    <a:pos x="210" y="9"/>
                  </a:cxn>
                  <a:cxn ang="0">
                    <a:pos x="210" y="0"/>
                  </a:cxn>
                  <a:cxn ang="0">
                    <a:pos x="201" y="0"/>
                  </a:cxn>
                  <a:cxn ang="0">
                    <a:pos x="210" y="9"/>
                  </a:cxn>
                </a:cxnLst>
                <a:rect l="0" t="0" r="r" b="b"/>
                <a:pathLst>
                  <a:path w="210" h="18">
                    <a:moveTo>
                      <a:pt x="210" y="9"/>
                    </a:moveTo>
                    <a:lnTo>
                      <a:pt x="20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01" y="18"/>
                    </a:lnTo>
                    <a:lnTo>
                      <a:pt x="191" y="9"/>
                    </a:lnTo>
                    <a:lnTo>
                      <a:pt x="210" y="9"/>
                    </a:lnTo>
                    <a:lnTo>
                      <a:pt x="210" y="0"/>
                    </a:lnTo>
                    <a:lnTo>
                      <a:pt x="201" y="0"/>
                    </a:lnTo>
                    <a:lnTo>
                      <a:pt x="21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5" name="Freeform 251"/>
              <p:cNvSpPr>
                <a:spLocks/>
              </p:cNvSpPr>
              <p:nvPr/>
            </p:nvSpPr>
            <p:spPr bwMode="auto">
              <a:xfrm>
                <a:off x="3281" y="977"/>
                <a:ext cx="19" cy="147"/>
              </a:xfrm>
              <a:custGeom>
                <a:avLst/>
                <a:gdLst/>
                <a:ahLst/>
                <a:cxnLst>
                  <a:cxn ang="0">
                    <a:pos x="10" y="293"/>
                  </a:cxn>
                  <a:cxn ang="0">
                    <a:pos x="19" y="285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85"/>
                  </a:cxn>
                  <a:cxn ang="0">
                    <a:pos x="10" y="275"/>
                  </a:cxn>
                  <a:cxn ang="0">
                    <a:pos x="10" y="293"/>
                  </a:cxn>
                  <a:cxn ang="0">
                    <a:pos x="19" y="293"/>
                  </a:cxn>
                  <a:cxn ang="0">
                    <a:pos x="19" y="285"/>
                  </a:cxn>
                  <a:cxn ang="0">
                    <a:pos x="10" y="293"/>
                  </a:cxn>
                </a:cxnLst>
                <a:rect l="0" t="0" r="r" b="b"/>
                <a:pathLst>
                  <a:path w="19" h="293">
                    <a:moveTo>
                      <a:pt x="10" y="293"/>
                    </a:moveTo>
                    <a:lnTo>
                      <a:pt x="19" y="285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85"/>
                    </a:lnTo>
                    <a:lnTo>
                      <a:pt x="10" y="275"/>
                    </a:lnTo>
                    <a:lnTo>
                      <a:pt x="10" y="293"/>
                    </a:lnTo>
                    <a:lnTo>
                      <a:pt x="19" y="293"/>
                    </a:lnTo>
                    <a:lnTo>
                      <a:pt x="19" y="285"/>
                    </a:lnTo>
                    <a:lnTo>
                      <a:pt x="10" y="2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6" name="Freeform 252"/>
              <p:cNvSpPr>
                <a:spLocks/>
              </p:cNvSpPr>
              <p:nvPr/>
            </p:nvSpPr>
            <p:spPr bwMode="auto">
              <a:xfrm>
                <a:off x="3080" y="1114"/>
                <a:ext cx="21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211" y="18"/>
                  </a:cxn>
                  <a:cxn ang="0">
                    <a:pos x="211" y="0"/>
                  </a:cxn>
                  <a:cxn ang="0">
                    <a:pos x="10" y="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211" h="18">
                    <a:moveTo>
                      <a:pt x="0" y="10"/>
                    </a:moveTo>
                    <a:lnTo>
                      <a:pt x="10" y="18"/>
                    </a:lnTo>
                    <a:lnTo>
                      <a:pt x="211" y="18"/>
                    </a:lnTo>
                    <a:lnTo>
                      <a:pt x="211" y="0"/>
                    </a:lnTo>
                    <a:lnTo>
                      <a:pt x="10" y="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7" name="Freeform 253"/>
              <p:cNvSpPr>
                <a:spLocks/>
              </p:cNvSpPr>
              <p:nvPr/>
            </p:nvSpPr>
            <p:spPr bwMode="auto">
              <a:xfrm>
                <a:off x="3080" y="972"/>
                <a:ext cx="18" cy="14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94"/>
                  </a:cxn>
                  <a:cxn ang="0">
                    <a:pos x="18" y="294"/>
                  </a:cxn>
                  <a:cxn ang="0">
                    <a:pos x="18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8" h="294">
                    <a:moveTo>
                      <a:pt x="10" y="0"/>
                    </a:moveTo>
                    <a:lnTo>
                      <a:pt x="0" y="9"/>
                    </a:lnTo>
                    <a:lnTo>
                      <a:pt x="0" y="294"/>
                    </a:lnTo>
                    <a:lnTo>
                      <a:pt x="18" y="294"/>
                    </a:lnTo>
                    <a:lnTo>
                      <a:pt x="18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8" name="Rectangle 254"/>
              <p:cNvSpPr>
                <a:spLocks noChangeArrowheads="1"/>
              </p:cNvSpPr>
              <p:nvPr/>
            </p:nvSpPr>
            <p:spPr bwMode="auto">
              <a:xfrm>
                <a:off x="3090" y="1133"/>
                <a:ext cx="201" cy="129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9" name="Freeform 255"/>
              <p:cNvSpPr>
                <a:spLocks/>
              </p:cNvSpPr>
              <p:nvPr/>
            </p:nvSpPr>
            <p:spPr bwMode="auto">
              <a:xfrm>
                <a:off x="3090" y="1129"/>
                <a:ext cx="210" cy="9"/>
              </a:xfrm>
              <a:custGeom>
                <a:avLst/>
                <a:gdLst/>
                <a:ahLst/>
                <a:cxnLst>
                  <a:cxn ang="0">
                    <a:pos x="210" y="9"/>
                  </a:cxn>
                  <a:cxn ang="0">
                    <a:pos x="20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01" y="18"/>
                  </a:cxn>
                  <a:cxn ang="0">
                    <a:pos x="191" y="9"/>
                  </a:cxn>
                  <a:cxn ang="0">
                    <a:pos x="210" y="9"/>
                  </a:cxn>
                  <a:cxn ang="0">
                    <a:pos x="210" y="0"/>
                  </a:cxn>
                  <a:cxn ang="0">
                    <a:pos x="201" y="0"/>
                  </a:cxn>
                  <a:cxn ang="0">
                    <a:pos x="210" y="9"/>
                  </a:cxn>
                </a:cxnLst>
                <a:rect l="0" t="0" r="r" b="b"/>
                <a:pathLst>
                  <a:path w="210" h="18">
                    <a:moveTo>
                      <a:pt x="210" y="9"/>
                    </a:moveTo>
                    <a:lnTo>
                      <a:pt x="20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01" y="18"/>
                    </a:lnTo>
                    <a:lnTo>
                      <a:pt x="191" y="9"/>
                    </a:lnTo>
                    <a:lnTo>
                      <a:pt x="210" y="9"/>
                    </a:lnTo>
                    <a:lnTo>
                      <a:pt x="210" y="0"/>
                    </a:lnTo>
                    <a:lnTo>
                      <a:pt x="201" y="0"/>
                    </a:lnTo>
                    <a:lnTo>
                      <a:pt x="21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0" name="Freeform 256"/>
              <p:cNvSpPr>
                <a:spLocks/>
              </p:cNvSpPr>
              <p:nvPr/>
            </p:nvSpPr>
            <p:spPr bwMode="auto">
              <a:xfrm>
                <a:off x="3281" y="1133"/>
                <a:ext cx="19" cy="134"/>
              </a:xfrm>
              <a:custGeom>
                <a:avLst/>
                <a:gdLst/>
                <a:ahLst/>
                <a:cxnLst>
                  <a:cxn ang="0">
                    <a:pos x="10" y="267"/>
                  </a:cxn>
                  <a:cxn ang="0">
                    <a:pos x="19" y="259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59"/>
                  </a:cxn>
                  <a:cxn ang="0">
                    <a:pos x="10" y="249"/>
                  </a:cxn>
                  <a:cxn ang="0">
                    <a:pos x="10" y="267"/>
                  </a:cxn>
                  <a:cxn ang="0">
                    <a:pos x="19" y="267"/>
                  </a:cxn>
                  <a:cxn ang="0">
                    <a:pos x="19" y="259"/>
                  </a:cxn>
                  <a:cxn ang="0">
                    <a:pos x="10" y="267"/>
                  </a:cxn>
                </a:cxnLst>
                <a:rect l="0" t="0" r="r" b="b"/>
                <a:pathLst>
                  <a:path w="19" h="267">
                    <a:moveTo>
                      <a:pt x="10" y="267"/>
                    </a:moveTo>
                    <a:lnTo>
                      <a:pt x="19" y="259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59"/>
                    </a:lnTo>
                    <a:lnTo>
                      <a:pt x="10" y="249"/>
                    </a:lnTo>
                    <a:lnTo>
                      <a:pt x="10" y="267"/>
                    </a:lnTo>
                    <a:lnTo>
                      <a:pt x="19" y="267"/>
                    </a:lnTo>
                    <a:lnTo>
                      <a:pt x="19" y="259"/>
                    </a:lnTo>
                    <a:lnTo>
                      <a:pt x="10" y="2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1" name="Freeform 257"/>
              <p:cNvSpPr>
                <a:spLocks/>
              </p:cNvSpPr>
              <p:nvPr/>
            </p:nvSpPr>
            <p:spPr bwMode="auto">
              <a:xfrm>
                <a:off x="3080" y="1257"/>
                <a:ext cx="21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211" y="18"/>
                  </a:cxn>
                  <a:cxn ang="0">
                    <a:pos x="211" y="0"/>
                  </a:cxn>
                  <a:cxn ang="0">
                    <a:pos x="10" y="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211" h="18">
                    <a:moveTo>
                      <a:pt x="0" y="10"/>
                    </a:moveTo>
                    <a:lnTo>
                      <a:pt x="10" y="18"/>
                    </a:lnTo>
                    <a:lnTo>
                      <a:pt x="211" y="18"/>
                    </a:lnTo>
                    <a:lnTo>
                      <a:pt x="211" y="0"/>
                    </a:lnTo>
                    <a:lnTo>
                      <a:pt x="10" y="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2" name="Freeform 258"/>
              <p:cNvSpPr>
                <a:spLocks/>
              </p:cNvSpPr>
              <p:nvPr/>
            </p:nvSpPr>
            <p:spPr bwMode="auto">
              <a:xfrm>
                <a:off x="3080" y="1129"/>
                <a:ext cx="18" cy="13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68"/>
                  </a:cxn>
                  <a:cxn ang="0">
                    <a:pos x="18" y="268"/>
                  </a:cxn>
                  <a:cxn ang="0">
                    <a:pos x="18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8" h="268">
                    <a:moveTo>
                      <a:pt x="10" y="0"/>
                    </a:moveTo>
                    <a:lnTo>
                      <a:pt x="0" y="9"/>
                    </a:lnTo>
                    <a:lnTo>
                      <a:pt x="0" y="268"/>
                    </a:lnTo>
                    <a:lnTo>
                      <a:pt x="18" y="268"/>
                    </a:lnTo>
                    <a:lnTo>
                      <a:pt x="18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3" name="Rectangle 259"/>
              <p:cNvSpPr>
                <a:spLocks noChangeArrowheads="1"/>
              </p:cNvSpPr>
              <p:nvPr/>
            </p:nvSpPr>
            <p:spPr bwMode="auto">
              <a:xfrm>
                <a:off x="2934" y="1205"/>
                <a:ext cx="644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4" name="Freeform 260"/>
              <p:cNvSpPr>
                <a:spLocks/>
              </p:cNvSpPr>
              <p:nvPr/>
            </p:nvSpPr>
            <p:spPr bwMode="auto">
              <a:xfrm>
                <a:off x="2934" y="1200"/>
                <a:ext cx="652" cy="9"/>
              </a:xfrm>
              <a:custGeom>
                <a:avLst/>
                <a:gdLst/>
                <a:ahLst/>
                <a:cxnLst>
                  <a:cxn ang="0">
                    <a:pos x="652" y="10"/>
                  </a:cxn>
                  <a:cxn ang="0">
                    <a:pos x="644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644" y="19"/>
                  </a:cxn>
                  <a:cxn ang="0">
                    <a:pos x="634" y="10"/>
                  </a:cxn>
                  <a:cxn ang="0">
                    <a:pos x="652" y="10"/>
                  </a:cxn>
                  <a:cxn ang="0">
                    <a:pos x="652" y="0"/>
                  </a:cxn>
                  <a:cxn ang="0">
                    <a:pos x="644" y="0"/>
                  </a:cxn>
                  <a:cxn ang="0">
                    <a:pos x="652" y="10"/>
                  </a:cxn>
                </a:cxnLst>
                <a:rect l="0" t="0" r="r" b="b"/>
                <a:pathLst>
                  <a:path w="652" h="19">
                    <a:moveTo>
                      <a:pt x="652" y="10"/>
                    </a:moveTo>
                    <a:lnTo>
                      <a:pt x="644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44" y="19"/>
                    </a:lnTo>
                    <a:lnTo>
                      <a:pt x="634" y="10"/>
                    </a:lnTo>
                    <a:lnTo>
                      <a:pt x="652" y="10"/>
                    </a:lnTo>
                    <a:lnTo>
                      <a:pt x="652" y="0"/>
                    </a:lnTo>
                    <a:lnTo>
                      <a:pt x="644" y="0"/>
                    </a:lnTo>
                    <a:lnTo>
                      <a:pt x="65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5" name="Freeform 261"/>
              <p:cNvSpPr>
                <a:spLocks/>
              </p:cNvSpPr>
              <p:nvPr/>
            </p:nvSpPr>
            <p:spPr bwMode="auto">
              <a:xfrm>
                <a:off x="3568" y="1205"/>
                <a:ext cx="18" cy="20"/>
              </a:xfrm>
              <a:custGeom>
                <a:avLst/>
                <a:gdLst/>
                <a:ahLst/>
                <a:cxnLst>
                  <a:cxn ang="0">
                    <a:pos x="10" y="41"/>
                  </a:cxn>
                  <a:cxn ang="0">
                    <a:pos x="18" y="3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31"/>
                  </a:cxn>
                  <a:cxn ang="0">
                    <a:pos x="10" y="23"/>
                  </a:cxn>
                  <a:cxn ang="0">
                    <a:pos x="10" y="41"/>
                  </a:cxn>
                  <a:cxn ang="0">
                    <a:pos x="18" y="41"/>
                  </a:cxn>
                  <a:cxn ang="0">
                    <a:pos x="18" y="31"/>
                  </a:cxn>
                  <a:cxn ang="0">
                    <a:pos x="10" y="41"/>
                  </a:cxn>
                </a:cxnLst>
                <a:rect l="0" t="0" r="r" b="b"/>
                <a:pathLst>
                  <a:path w="18" h="41">
                    <a:moveTo>
                      <a:pt x="10" y="41"/>
                    </a:moveTo>
                    <a:lnTo>
                      <a:pt x="18" y="3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10" y="23"/>
                    </a:lnTo>
                    <a:lnTo>
                      <a:pt x="10" y="41"/>
                    </a:lnTo>
                    <a:lnTo>
                      <a:pt x="18" y="41"/>
                    </a:lnTo>
                    <a:lnTo>
                      <a:pt x="18" y="31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6" name="Freeform 262"/>
              <p:cNvSpPr>
                <a:spLocks/>
              </p:cNvSpPr>
              <p:nvPr/>
            </p:nvSpPr>
            <p:spPr bwMode="auto">
              <a:xfrm>
                <a:off x="2923" y="1216"/>
                <a:ext cx="65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1" y="18"/>
                  </a:cxn>
                  <a:cxn ang="0">
                    <a:pos x="655" y="18"/>
                  </a:cxn>
                  <a:cxn ang="0">
                    <a:pos x="655" y="0"/>
                  </a:cxn>
                  <a:cxn ang="0">
                    <a:pos x="11" y="0"/>
                  </a:cxn>
                  <a:cxn ang="0">
                    <a:pos x="19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11" y="18"/>
                  </a:cxn>
                  <a:cxn ang="0">
                    <a:pos x="0" y="8"/>
                  </a:cxn>
                </a:cxnLst>
                <a:rect l="0" t="0" r="r" b="b"/>
                <a:pathLst>
                  <a:path w="655" h="18">
                    <a:moveTo>
                      <a:pt x="0" y="8"/>
                    </a:moveTo>
                    <a:lnTo>
                      <a:pt x="11" y="18"/>
                    </a:lnTo>
                    <a:lnTo>
                      <a:pt x="655" y="18"/>
                    </a:lnTo>
                    <a:lnTo>
                      <a:pt x="655" y="0"/>
                    </a:lnTo>
                    <a:lnTo>
                      <a:pt x="11" y="0"/>
                    </a:lnTo>
                    <a:lnTo>
                      <a:pt x="19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11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7" name="Freeform 263"/>
              <p:cNvSpPr>
                <a:spLocks/>
              </p:cNvSpPr>
              <p:nvPr/>
            </p:nvSpPr>
            <p:spPr bwMode="auto">
              <a:xfrm>
                <a:off x="2923" y="1200"/>
                <a:ext cx="19" cy="2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0"/>
                  </a:cxn>
                  <a:cxn ang="0">
                    <a:pos x="0" y="41"/>
                  </a:cxn>
                  <a:cxn ang="0">
                    <a:pos x="19" y="41"/>
                  </a:cxn>
                  <a:cxn ang="0">
                    <a:pos x="19" y="10"/>
                  </a:cxn>
                  <a:cxn ang="0">
                    <a:pos x="11" y="19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1" y="0"/>
                  </a:cxn>
                </a:cxnLst>
                <a:rect l="0" t="0" r="r" b="b"/>
                <a:pathLst>
                  <a:path w="19" h="41">
                    <a:moveTo>
                      <a:pt x="11" y="0"/>
                    </a:moveTo>
                    <a:lnTo>
                      <a:pt x="0" y="10"/>
                    </a:lnTo>
                    <a:lnTo>
                      <a:pt x="0" y="41"/>
                    </a:lnTo>
                    <a:lnTo>
                      <a:pt x="19" y="41"/>
                    </a:lnTo>
                    <a:lnTo>
                      <a:pt x="19" y="10"/>
                    </a:lnTo>
                    <a:lnTo>
                      <a:pt x="11" y="19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8" name="Rectangle 264"/>
              <p:cNvSpPr>
                <a:spLocks noChangeArrowheads="1"/>
              </p:cNvSpPr>
              <p:nvPr/>
            </p:nvSpPr>
            <p:spPr bwMode="auto">
              <a:xfrm>
                <a:off x="3442" y="1218"/>
                <a:ext cx="41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9" name="Freeform 265"/>
              <p:cNvSpPr>
                <a:spLocks/>
              </p:cNvSpPr>
              <p:nvPr/>
            </p:nvSpPr>
            <p:spPr bwMode="auto">
              <a:xfrm>
                <a:off x="3442" y="1213"/>
                <a:ext cx="51" cy="9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1" y="18"/>
                  </a:cxn>
                  <a:cxn ang="0">
                    <a:pos x="31" y="10"/>
                  </a:cxn>
                  <a:cxn ang="0">
                    <a:pos x="51" y="10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51" y="10"/>
                  </a:cxn>
                </a:cxnLst>
                <a:rect l="0" t="0" r="r" b="b"/>
                <a:pathLst>
                  <a:path w="51" h="18">
                    <a:moveTo>
                      <a:pt x="51" y="10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1" y="18"/>
                    </a:lnTo>
                    <a:lnTo>
                      <a:pt x="31" y="10"/>
                    </a:lnTo>
                    <a:lnTo>
                      <a:pt x="51" y="10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0" name="Freeform 266"/>
              <p:cNvSpPr>
                <a:spLocks/>
              </p:cNvSpPr>
              <p:nvPr/>
            </p:nvSpPr>
            <p:spPr bwMode="auto">
              <a:xfrm>
                <a:off x="3473" y="1218"/>
                <a:ext cx="20" cy="118"/>
              </a:xfrm>
              <a:custGeom>
                <a:avLst/>
                <a:gdLst/>
                <a:ahLst/>
                <a:cxnLst>
                  <a:cxn ang="0">
                    <a:pos x="10" y="237"/>
                  </a:cxn>
                  <a:cxn ang="0">
                    <a:pos x="20" y="227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10" y="218"/>
                  </a:cxn>
                  <a:cxn ang="0">
                    <a:pos x="10" y="237"/>
                  </a:cxn>
                  <a:cxn ang="0">
                    <a:pos x="20" y="237"/>
                  </a:cxn>
                  <a:cxn ang="0">
                    <a:pos x="20" y="227"/>
                  </a:cxn>
                  <a:cxn ang="0">
                    <a:pos x="10" y="237"/>
                  </a:cxn>
                </a:cxnLst>
                <a:rect l="0" t="0" r="r" b="b"/>
                <a:pathLst>
                  <a:path w="20" h="237">
                    <a:moveTo>
                      <a:pt x="10" y="237"/>
                    </a:moveTo>
                    <a:lnTo>
                      <a:pt x="20" y="227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10" y="218"/>
                    </a:lnTo>
                    <a:lnTo>
                      <a:pt x="10" y="237"/>
                    </a:lnTo>
                    <a:lnTo>
                      <a:pt x="20" y="237"/>
                    </a:lnTo>
                    <a:lnTo>
                      <a:pt x="20" y="227"/>
                    </a:lnTo>
                    <a:lnTo>
                      <a:pt x="10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1" name="Freeform 267"/>
              <p:cNvSpPr>
                <a:spLocks/>
              </p:cNvSpPr>
              <p:nvPr/>
            </p:nvSpPr>
            <p:spPr bwMode="auto">
              <a:xfrm>
                <a:off x="3432" y="1327"/>
                <a:ext cx="51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51" y="19"/>
                  </a:cxn>
                  <a:cxn ang="0">
                    <a:pos x="51" y="0"/>
                  </a:cxn>
                  <a:cxn ang="0">
                    <a:pos x="10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51" h="19">
                    <a:moveTo>
                      <a:pt x="0" y="9"/>
                    </a:moveTo>
                    <a:lnTo>
                      <a:pt x="10" y="19"/>
                    </a:lnTo>
                    <a:lnTo>
                      <a:pt x="51" y="19"/>
                    </a:lnTo>
                    <a:lnTo>
                      <a:pt x="51" y="0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2" name="Freeform 268"/>
              <p:cNvSpPr>
                <a:spLocks/>
              </p:cNvSpPr>
              <p:nvPr/>
            </p:nvSpPr>
            <p:spPr bwMode="auto">
              <a:xfrm>
                <a:off x="3432" y="1213"/>
                <a:ext cx="18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18" y="237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237">
                    <a:moveTo>
                      <a:pt x="10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18" y="237"/>
                    </a:lnTo>
                    <a:lnTo>
                      <a:pt x="18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3" name="Rectangle 269"/>
              <p:cNvSpPr>
                <a:spLocks noChangeArrowheads="1"/>
              </p:cNvSpPr>
              <p:nvPr/>
            </p:nvSpPr>
            <p:spPr bwMode="auto">
              <a:xfrm>
                <a:off x="3370" y="1218"/>
                <a:ext cx="42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4" name="Freeform 270"/>
              <p:cNvSpPr>
                <a:spLocks/>
              </p:cNvSpPr>
              <p:nvPr/>
            </p:nvSpPr>
            <p:spPr bwMode="auto">
              <a:xfrm>
                <a:off x="3370" y="1213"/>
                <a:ext cx="52" cy="9"/>
              </a:xfrm>
              <a:custGeom>
                <a:avLst/>
                <a:gdLst/>
                <a:ahLst/>
                <a:cxnLst>
                  <a:cxn ang="0">
                    <a:pos x="52" y="1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2" y="18"/>
                  </a:cxn>
                  <a:cxn ang="0">
                    <a:pos x="33" y="10"/>
                  </a:cxn>
                  <a:cxn ang="0">
                    <a:pos x="52" y="10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10"/>
                  </a:cxn>
                </a:cxnLst>
                <a:rect l="0" t="0" r="r" b="b"/>
                <a:pathLst>
                  <a:path w="52" h="18">
                    <a:moveTo>
                      <a:pt x="52" y="1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2" y="18"/>
                    </a:lnTo>
                    <a:lnTo>
                      <a:pt x="33" y="10"/>
                    </a:lnTo>
                    <a:lnTo>
                      <a:pt x="52" y="10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5" name="Freeform 271"/>
              <p:cNvSpPr>
                <a:spLocks/>
              </p:cNvSpPr>
              <p:nvPr/>
            </p:nvSpPr>
            <p:spPr bwMode="auto">
              <a:xfrm>
                <a:off x="3403" y="1218"/>
                <a:ext cx="19" cy="118"/>
              </a:xfrm>
              <a:custGeom>
                <a:avLst/>
                <a:gdLst/>
                <a:ahLst/>
                <a:cxnLst>
                  <a:cxn ang="0">
                    <a:pos x="9" y="237"/>
                  </a:cxn>
                  <a:cxn ang="0">
                    <a:pos x="19" y="227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9" y="218"/>
                  </a:cxn>
                  <a:cxn ang="0">
                    <a:pos x="9" y="237"/>
                  </a:cxn>
                  <a:cxn ang="0">
                    <a:pos x="19" y="237"/>
                  </a:cxn>
                  <a:cxn ang="0">
                    <a:pos x="19" y="227"/>
                  </a:cxn>
                  <a:cxn ang="0">
                    <a:pos x="9" y="237"/>
                  </a:cxn>
                </a:cxnLst>
                <a:rect l="0" t="0" r="r" b="b"/>
                <a:pathLst>
                  <a:path w="19" h="237">
                    <a:moveTo>
                      <a:pt x="9" y="237"/>
                    </a:moveTo>
                    <a:lnTo>
                      <a:pt x="19" y="22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9" y="218"/>
                    </a:lnTo>
                    <a:lnTo>
                      <a:pt x="9" y="237"/>
                    </a:lnTo>
                    <a:lnTo>
                      <a:pt x="19" y="237"/>
                    </a:lnTo>
                    <a:lnTo>
                      <a:pt x="19" y="227"/>
                    </a:lnTo>
                    <a:lnTo>
                      <a:pt x="9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6" name="Freeform 272"/>
              <p:cNvSpPr>
                <a:spLocks/>
              </p:cNvSpPr>
              <p:nvPr/>
            </p:nvSpPr>
            <p:spPr bwMode="auto">
              <a:xfrm>
                <a:off x="3360" y="1327"/>
                <a:ext cx="5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52" y="19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20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52" h="19">
                    <a:moveTo>
                      <a:pt x="0" y="9"/>
                    </a:moveTo>
                    <a:lnTo>
                      <a:pt x="10" y="19"/>
                    </a:lnTo>
                    <a:lnTo>
                      <a:pt x="52" y="19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20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7" name="Freeform 273"/>
              <p:cNvSpPr>
                <a:spLocks/>
              </p:cNvSpPr>
              <p:nvPr/>
            </p:nvSpPr>
            <p:spPr bwMode="auto">
              <a:xfrm>
                <a:off x="3360" y="1213"/>
                <a:ext cx="20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20" y="237"/>
                  </a:cxn>
                  <a:cxn ang="0">
                    <a:pos x="20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20" h="237">
                    <a:moveTo>
                      <a:pt x="10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20" y="237"/>
                    </a:lnTo>
                    <a:lnTo>
                      <a:pt x="20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8" name="Rectangle 274"/>
              <p:cNvSpPr>
                <a:spLocks noChangeArrowheads="1"/>
              </p:cNvSpPr>
              <p:nvPr/>
            </p:nvSpPr>
            <p:spPr bwMode="auto">
              <a:xfrm>
                <a:off x="3299" y="1218"/>
                <a:ext cx="41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9" name="Freeform 275"/>
              <p:cNvSpPr>
                <a:spLocks/>
              </p:cNvSpPr>
              <p:nvPr/>
            </p:nvSpPr>
            <p:spPr bwMode="auto">
              <a:xfrm>
                <a:off x="3299" y="1213"/>
                <a:ext cx="51" cy="9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1" y="18"/>
                  </a:cxn>
                  <a:cxn ang="0">
                    <a:pos x="33" y="10"/>
                  </a:cxn>
                  <a:cxn ang="0">
                    <a:pos x="51" y="10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51" y="10"/>
                  </a:cxn>
                </a:cxnLst>
                <a:rect l="0" t="0" r="r" b="b"/>
                <a:pathLst>
                  <a:path w="51" h="18">
                    <a:moveTo>
                      <a:pt x="51" y="10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1" y="18"/>
                    </a:lnTo>
                    <a:lnTo>
                      <a:pt x="33" y="10"/>
                    </a:lnTo>
                    <a:lnTo>
                      <a:pt x="51" y="10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" name="Freeform 276"/>
              <p:cNvSpPr>
                <a:spLocks/>
              </p:cNvSpPr>
              <p:nvPr/>
            </p:nvSpPr>
            <p:spPr bwMode="auto">
              <a:xfrm>
                <a:off x="3332" y="1218"/>
                <a:ext cx="18" cy="118"/>
              </a:xfrm>
              <a:custGeom>
                <a:avLst/>
                <a:gdLst/>
                <a:ahLst/>
                <a:cxnLst>
                  <a:cxn ang="0">
                    <a:pos x="8" y="237"/>
                  </a:cxn>
                  <a:cxn ang="0">
                    <a:pos x="18" y="227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8" y="218"/>
                  </a:cxn>
                  <a:cxn ang="0">
                    <a:pos x="8" y="237"/>
                  </a:cxn>
                  <a:cxn ang="0">
                    <a:pos x="18" y="237"/>
                  </a:cxn>
                  <a:cxn ang="0">
                    <a:pos x="18" y="227"/>
                  </a:cxn>
                  <a:cxn ang="0">
                    <a:pos x="8" y="237"/>
                  </a:cxn>
                </a:cxnLst>
                <a:rect l="0" t="0" r="r" b="b"/>
                <a:pathLst>
                  <a:path w="18" h="237">
                    <a:moveTo>
                      <a:pt x="8" y="237"/>
                    </a:moveTo>
                    <a:lnTo>
                      <a:pt x="18" y="22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8" y="218"/>
                    </a:lnTo>
                    <a:lnTo>
                      <a:pt x="8" y="237"/>
                    </a:lnTo>
                    <a:lnTo>
                      <a:pt x="18" y="237"/>
                    </a:lnTo>
                    <a:lnTo>
                      <a:pt x="18" y="227"/>
                    </a:lnTo>
                    <a:lnTo>
                      <a:pt x="8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1" name="Freeform 277"/>
              <p:cNvSpPr>
                <a:spLocks/>
              </p:cNvSpPr>
              <p:nvPr/>
            </p:nvSpPr>
            <p:spPr bwMode="auto">
              <a:xfrm>
                <a:off x="3290" y="1327"/>
                <a:ext cx="50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9"/>
                  </a:cxn>
                  <a:cxn ang="0">
                    <a:pos x="50" y="19"/>
                  </a:cxn>
                  <a:cxn ang="0">
                    <a:pos x="50" y="0"/>
                  </a:cxn>
                  <a:cxn ang="0">
                    <a:pos x="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9" y="19"/>
                  </a:cxn>
                  <a:cxn ang="0">
                    <a:pos x="0" y="9"/>
                  </a:cxn>
                </a:cxnLst>
                <a:rect l="0" t="0" r="r" b="b"/>
                <a:pathLst>
                  <a:path w="50" h="19">
                    <a:moveTo>
                      <a:pt x="0" y="9"/>
                    </a:moveTo>
                    <a:lnTo>
                      <a:pt x="9" y="19"/>
                    </a:lnTo>
                    <a:lnTo>
                      <a:pt x="50" y="19"/>
                    </a:lnTo>
                    <a:lnTo>
                      <a:pt x="50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9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2" name="Freeform 278"/>
              <p:cNvSpPr>
                <a:spLocks/>
              </p:cNvSpPr>
              <p:nvPr/>
            </p:nvSpPr>
            <p:spPr bwMode="auto">
              <a:xfrm>
                <a:off x="3290" y="1213"/>
                <a:ext cx="19" cy="11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237">
                    <a:moveTo>
                      <a:pt x="9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3" name="Rectangle 279"/>
              <p:cNvSpPr>
                <a:spLocks noChangeArrowheads="1"/>
              </p:cNvSpPr>
              <p:nvPr/>
            </p:nvSpPr>
            <p:spPr bwMode="auto">
              <a:xfrm>
                <a:off x="3227" y="1218"/>
                <a:ext cx="44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4" name="Freeform 280"/>
              <p:cNvSpPr>
                <a:spLocks/>
              </p:cNvSpPr>
              <p:nvPr/>
            </p:nvSpPr>
            <p:spPr bwMode="auto">
              <a:xfrm>
                <a:off x="3227" y="1213"/>
                <a:ext cx="53" cy="9"/>
              </a:xfrm>
              <a:custGeom>
                <a:avLst/>
                <a:gdLst/>
                <a:ahLst/>
                <a:cxnLst>
                  <a:cxn ang="0">
                    <a:pos x="53" y="10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4" y="18"/>
                  </a:cxn>
                  <a:cxn ang="0">
                    <a:pos x="34" y="10"/>
                  </a:cxn>
                  <a:cxn ang="0">
                    <a:pos x="53" y="10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53" y="10"/>
                  </a:cxn>
                </a:cxnLst>
                <a:rect l="0" t="0" r="r" b="b"/>
                <a:pathLst>
                  <a:path w="53" h="18">
                    <a:moveTo>
                      <a:pt x="53" y="10"/>
                    </a:moveTo>
                    <a:lnTo>
                      <a:pt x="4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4" y="18"/>
                    </a:lnTo>
                    <a:lnTo>
                      <a:pt x="34" y="10"/>
                    </a:lnTo>
                    <a:lnTo>
                      <a:pt x="53" y="1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5" name="Freeform 281"/>
              <p:cNvSpPr>
                <a:spLocks/>
              </p:cNvSpPr>
              <p:nvPr/>
            </p:nvSpPr>
            <p:spPr bwMode="auto">
              <a:xfrm>
                <a:off x="3261" y="1218"/>
                <a:ext cx="19" cy="118"/>
              </a:xfrm>
              <a:custGeom>
                <a:avLst/>
                <a:gdLst/>
                <a:ahLst/>
                <a:cxnLst>
                  <a:cxn ang="0">
                    <a:pos x="10" y="237"/>
                  </a:cxn>
                  <a:cxn ang="0">
                    <a:pos x="19" y="227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10" y="218"/>
                  </a:cxn>
                  <a:cxn ang="0">
                    <a:pos x="10" y="237"/>
                  </a:cxn>
                  <a:cxn ang="0">
                    <a:pos x="19" y="237"/>
                  </a:cxn>
                  <a:cxn ang="0">
                    <a:pos x="19" y="227"/>
                  </a:cxn>
                  <a:cxn ang="0">
                    <a:pos x="10" y="237"/>
                  </a:cxn>
                </a:cxnLst>
                <a:rect l="0" t="0" r="r" b="b"/>
                <a:pathLst>
                  <a:path w="19" h="237">
                    <a:moveTo>
                      <a:pt x="10" y="237"/>
                    </a:moveTo>
                    <a:lnTo>
                      <a:pt x="19" y="22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10" y="218"/>
                    </a:lnTo>
                    <a:lnTo>
                      <a:pt x="10" y="237"/>
                    </a:lnTo>
                    <a:lnTo>
                      <a:pt x="19" y="237"/>
                    </a:lnTo>
                    <a:lnTo>
                      <a:pt x="19" y="227"/>
                    </a:lnTo>
                    <a:lnTo>
                      <a:pt x="10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6" name="Freeform 282"/>
              <p:cNvSpPr>
                <a:spLocks/>
              </p:cNvSpPr>
              <p:nvPr/>
            </p:nvSpPr>
            <p:spPr bwMode="auto">
              <a:xfrm>
                <a:off x="3218" y="1327"/>
                <a:ext cx="53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9"/>
                  </a:cxn>
                  <a:cxn ang="0">
                    <a:pos x="53" y="19"/>
                  </a:cxn>
                  <a:cxn ang="0">
                    <a:pos x="53" y="0"/>
                  </a:cxn>
                  <a:cxn ang="0">
                    <a:pos x="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9" y="19"/>
                  </a:cxn>
                  <a:cxn ang="0">
                    <a:pos x="0" y="9"/>
                  </a:cxn>
                </a:cxnLst>
                <a:rect l="0" t="0" r="r" b="b"/>
                <a:pathLst>
                  <a:path w="53" h="19">
                    <a:moveTo>
                      <a:pt x="0" y="9"/>
                    </a:moveTo>
                    <a:lnTo>
                      <a:pt x="9" y="19"/>
                    </a:lnTo>
                    <a:lnTo>
                      <a:pt x="53" y="19"/>
                    </a:lnTo>
                    <a:lnTo>
                      <a:pt x="53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9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7" name="Freeform 283"/>
              <p:cNvSpPr>
                <a:spLocks/>
              </p:cNvSpPr>
              <p:nvPr/>
            </p:nvSpPr>
            <p:spPr bwMode="auto">
              <a:xfrm>
                <a:off x="3218" y="1213"/>
                <a:ext cx="19" cy="11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237">
                    <a:moveTo>
                      <a:pt x="9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/>
            </p:nvSpPr>
            <p:spPr bwMode="auto">
              <a:xfrm>
                <a:off x="3158" y="1218"/>
                <a:ext cx="42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9" name="Freeform 285"/>
              <p:cNvSpPr>
                <a:spLocks/>
              </p:cNvSpPr>
              <p:nvPr/>
            </p:nvSpPr>
            <p:spPr bwMode="auto">
              <a:xfrm>
                <a:off x="3158" y="1213"/>
                <a:ext cx="50" cy="9"/>
              </a:xfrm>
              <a:custGeom>
                <a:avLst/>
                <a:gdLst/>
                <a:ahLst/>
                <a:cxnLst>
                  <a:cxn ang="0">
                    <a:pos x="50" y="1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2" y="18"/>
                  </a:cxn>
                  <a:cxn ang="0">
                    <a:pos x="32" y="10"/>
                  </a:cxn>
                  <a:cxn ang="0">
                    <a:pos x="50" y="10"/>
                  </a:cxn>
                  <a:cxn ang="0">
                    <a:pos x="50" y="0"/>
                  </a:cxn>
                  <a:cxn ang="0">
                    <a:pos x="42" y="0"/>
                  </a:cxn>
                  <a:cxn ang="0">
                    <a:pos x="50" y="10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2" y="18"/>
                    </a:lnTo>
                    <a:lnTo>
                      <a:pt x="32" y="10"/>
                    </a:lnTo>
                    <a:lnTo>
                      <a:pt x="50" y="10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0" name="Freeform 286"/>
              <p:cNvSpPr>
                <a:spLocks/>
              </p:cNvSpPr>
              <p:nvPr/>
            </p:nvSpPr>
            <p:spPr bwMode="auto">
              <a:xfrm>
                <a:off x="3190" y="1218"/>
                <a:ext cx="18" cy="118"/>
              </a:xfrm>
              <a:custGeom>
                <a:avLst/>
                <a:gdLst/>
                <a:ahLst/>
                <a:cxnLst>
                  <a:cxn ang="0">
                    <a:pos x="10" y="237"/>
                  </a:cxn>
                  <a:cxn ang="0">
                    <a:pos x="18" y="227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10" y="218"/>
                  </a:cxn>
                  <a:cxn ang="0">
                    <a:pos x="10" y="237"/>
                  </a:cxn>
                  <a:cxn ang="0">
                    <a:pos x="18" y="237"/>
                  </a:cxn>
                  <a:cxn ang="0">
                    <a:pos x="18" y="227"/>
                  </a:cxn>
                  <a:cxn ang="0">
                    <a:pos x="10" y="237"/>
                  </a:cxn>
                </a:cxnLst>
                <a:rect l="0" t="0" r="r" b="b"/>
                <a:pathLst>
                  <a:path w="18" h="237">
                    <a:moveTo>
                      <a:pt x="10" y="237"/>
                    </a:moveTo>
                    <a:lnTo>
                      <a:pt x="18" y="22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10" y="218"/>
                    </a:lnTo>
                    <a:lnTo>
                      <a:pt x="10" y="237"/>
                    </a:lnTo>
                    <a:lnTo>
                      <a:pt x="18" y="237"/>
                    </a:lnTo>
                    <a:lnTo>
                      <a:pt x="18" y="227"/>
                    </a:lnTo>
                    <a:lnTo>
                      <a:pt x="10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1" name="Freeform 287"/>
              <p:cNvSpPr>
                <a:spLocks/>
              </p:cNvSpPr>
              <p:nvPr/>
            </p:nvSpPr>
            <p:spPr bwMode="auto">
              <a:xfrm>
                <a:off x="3148" y="1327"/>
                <a:ext cx="5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52" y="19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52" h="19">
                    <a:moveTo>
                      <a:pt x="0" y="9"/>
                    </a:moveTo>
                    <a:lnTo>
                      <a:pt x="10" y="19"/>
                    </a:lnTo>
                    <a:lnTo>
                      <a:pt x="52" y="19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2" name="Freeform 288"/>
              <p:cNvSpPr>
                <a:spLocks/>
              </p:cNvSpPr>
              <p:nvPr/>
            </p:nvSpPr>
            <p:spPr bwMode="auto">
              <a:xfrm>
                <a:off x="3148" y="1213"/>
                <a:ext cx="19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9" h="237">
                    <a:moveTo>
                      <a:pt x="10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3" name="Rectangle 289"/>
              <p:cNvSpPr>
                <a:spLocks noChangeArrowheads="1"/>
              </p:cNvSpPr>
              <p:nvPr/>
            </p:nvSpPr>
            <p:spPr bwMode="auto">
              <a:xfrm>
                <a:off x="3087" y="1218"/>
                <a:ext cx="41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4" name="Freeform 290"/>
              <p:cNvSpPr>
                <a:spLocks/>
              </p:cNvSpPr>
              <p:nvPr/>
            </p:nvSpPr>
            <p:spPr bwMode="auto">
              <a:xfrm>
                <a:off x="3087" y="1213"/>
                <a:ext cx="51" cy="9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1" y="18"/>
                  </a:cxn>
                  <a:cxn ang="0">
                    <a:pos x="31" y="10"/>
                  </a:cxn>
                  <a:cxn ang="0">
                    <a:pos x="51" y="10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51" y="10"/>
                  </a:cxn>
                </a:cxnLst>
                <a:rect l="0" t="0" r="r" b="b"/>
                <a:pathLst>
                  <a:path w="51" h="18">
                    <a:moveTo>
                      <a:pt x="51" y="10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1" y="18"/>
                    </a:lnTo>
                    <a:lnTo>
                      <a:pt x="31" y="10"/>
                    </a:lnTo>
                    <a:lnTo>
                      <a:pt x="51" y="10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5" name="Freeform 291"/>
              <p:cNvSpPr>
                <a:spLocks/>
              </p:cNvSpPr>
              <p:nvPr/>
            </p:nvSpPr>
            <p:spPr bwMode="auto">
              <a:xfrm>
                <a:off x="3118" y="1218"/>
                <a:ext cx="20" cy="118"/>
              </a:xfrm>
              <a:custGeom>
                <a:avLst/>
                <a:gdLst/>
                <a:ahLst/>
                <a:cxnLst>
                  <a:cxn ang="0">
                    <a:pos x="10" y="237"/>
                  </a:cxn>
                  <a:cxn ang="0">
                    <a:pos x="20" y="227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10" y="218"/>
                  </a:cxn>
                  <a:cxn ang="0">
                    <a:pos x="10" y="237"/>
                  </a:cxn>
                  <a:cxn ang="0">
                    <a:pos x="20" y="237"/>
                  </a:cxn>
                  <a:cxn ang="0">
                    <a:pos x="20" y="227"/>
                  </a:cxn>
                  <a:cxn ang="0">
                    <a:pos x="10" y="237"/>
                  </a:cxn>
                </a:cxnLst>
                <a:rect l="0" t="0" r="r" b="b"/>
                <a:pathLst>
                  <a:path w="20" h="237">
                    <a:moveTo>
                      <a:pt x="10" y="237"/>
                    </a:moveTo>
                    <a:lnTo>
                      <a:pt x="20" y="227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10" y="218"/>
                    </a:lnTo>
                    <a:lnTo>
                      <a:pt x="10" y="237"/>
                    </a:lnTo>
                    <a:lnTo>
                      <a:pt x="20" y="237"/>
                    </a:lnTo>
                    <a:lnTo>
                      <a:pt x="20" y="227"/>
                    </a:lnTo>
                    <a:lnTo>
                      <a:pt x="10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6" name="Freeform 292"/>
              <p:cNvSpPr>
                <a:spLocks/>
              </p:cNvSpPr>
              <p:nvPr/>
            </p:nvSpPr>
            <p:spPr bwMode="auto">
              <a:xfrm>
                <a:off x="3077" y="1327"/>
                <a:ext cx="51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51" y="19"/>
                  </a:cxn>
                  <a:cxn ang="0">
                    <a:pos x="51" y="0"/>
                  </a:cxn>
                  <a:cxn ang="0">
                    <a:pos x="10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51" h="19">
                    <a:moveTo>
                      <a:pt x="0" y="9"/>
                    </a:moveTo>
                    <a:lnTo>
                      <a:pt x="10" y="19"/>
                    </a:lnTo>
                    <a:lnTo>
                      <a:pt x="51" y="19"/>
                    </a:lnTo>
                    <a:lnTo>
                      <a:pt x="51" y="0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7" name="Freeform 293"/>
              <p:cNvSpPr>
                <a:spLocks/>
              </p:cNvSpPr>
              <p:nvPr/>
            </p:nvSpPr>
            <p:spPr bwMode="auto">
              <a:xfrm>
                <a:off x="3077" y="1213"/>
                <a:ext cx="18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18" y="237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237">
                    <a:moveTo>
                      <a:pt x="10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18" y="237"/>
                    </a:lnTo>
                    <a:lnTo>
                      <a:pt x="18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8" name="Rectangle 294"/>
              <p:cNvSpPr>
                <a:spLocks noChangeArrowheads="1"/>
              </p:cNvSpPr>
              <p:nvPr/>
            </p:nvSpPr>
            <p:spPr bwMode="auto">
              <a:xfrm>
                <a:off x="3015" y="1218"/>
                <a:ext cx="42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9" name="Freeform 295"/>
              <p:cNvSpPr>
                <a:spLocks/>
              </p:cNvSpPr>
              <p:nvPr/>
            </p:nvSpPr>
            <p:spPr bwMode="auto">
              <a:xfrm>
                <a:off x="3015" y="1213"/>
                <a:ext cx="52" cy="9"/>
              </a:xfrm>
              <a:custGeom>
                <a:avLst/>
                <a:gdLst/>
                <a:ahLst/>
                <a:cxnLst>
                  <a:cxn ang="0">
                    <a:pos x="52" y="1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2" y="18"/>
                  </a:cxn>
                  <a:cxn ang="0">
                    <a:pos x="33" y="10"/>
                  </a:cxn>
                  <a:cxn ang="0">
                    <a:pos x="52" y="10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10"/>
                  </a:cxn>
                </a:cxnLst>
                <a:rect l="0" t="0" r="r" b="b"/>
                <a:pathLst>
                  <a:path w="52" h="18">
                    <a:moveTo>
                      <a:pt x="52" y="1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2" y="18"/>
                    </a:lnTo>
                    <a:lnTo>
                      <a:pt x="33" y="10"/>
                    </a:lnTo>
                    <a:lnTo>
                      <a:pt x="52" y="10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0" name="Freeform 296"/>
              <p:cNvSpPr>
                <a:spLocks/>
              </p:cNvSpPr>
              <p:nvPr/>
            </p:nvSpPr>
            <p:spPr bwMode="auto">
              <a:xfrm>
                <a:off x="3048" y="1218"/>
                <a:ext cx="19" cy="118"/>
              </a:xfrm>
              <a:custGeom>
                <a:avLst/>
                <a:gdLst/>
                <a:ahLst/>
                <a:cxnLst>
                  <a:cxn ang="0">
                    <a:pos x="9" y="237"/>
                  </a:cxn>
                  <a:cxn ang="0">
                    <a:pos x="19" y="227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9" y="218"/>
                  </a:cxn>
                  <a:cxn ang="0">
                    <a:pos x="9" y="237"/>
                  </a:cxn>
                  <a:cxn ang="0">
                    <a:pos x="19" y="237"/>
                  </a:cxn>
                  <a:cxn ang="0">
                    <a:pos x="19" y="227"/>
                  </a:cxn>
                  <a:cxn ang="0">
                    <a:pos x="9" y="237"/>
                  </a:cxn>
                </a:cxnLst>
                <a:rect l="0" t="0" r="r" b="b"/>
                <a:pathLst>
                  <a:path w="19" h="237">
                    <a:moveTo>
                      <a:pt x="9" y="237"/>
                    </a:moveTo>
                    <a:lnTo>
                      <a:pt x="19" y="22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9" y="218"/>
                    </a:lnTo>
                    <a:lnTo>
                      <a:pt x="9" y="237"/>
                    </a:lnTo>
                    <a:lnTo>
                      <a:pt x="19" y="237"/>
                    </a:lnTo>
                    <a:lnTo>
                      <a:pt x="19" y="227"/>
                    </a:lnTo>
                    <a:lnTo>
                      <a:pt x="9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1" name="Freeform 297"/>
              <p:cNvSpPr>
                <a:spLocks/>
              </p:cNvSpPr>
              <p:nvPr/>
            </p:nvSpPr>
            <p:spPr bwMode="auto">
              <a:xfrm>
                <a:off x="3005" y="1327"/>
                <a:ext cx="5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52" y="19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20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52" h="19">
                    <a:moveTo>
                      <a:pt x="0" y="9"/>
                    </a:moveTo>
                    <a:lnTo>
                      <a:pt x="10" y="19"/>
                    </a:lnTo>
                    <a:lnTo>
                      <a:pt x="52" y="19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20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2" name="Freeform 298"/>
              <p:cNvSpPr>
                <a:spLocks/>
              </p:cNvSpPr>
              <p:nvPr/>
            </p:nvSpPr>
            <p:spPr bwMode="auto">
              <a:xfrm>
                <a:off x="3005" y="1213"/>
                <a:ext cx="20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20" y="237"/>
                  </a:cxn>
                  <a:cxn ang="0">
                    <a:pos x="20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20" h="237">
                    <a:moveTo>
                      <a:pt x="10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20" y="237"/>
                    </a:lnTo>
                    <a:lnTo>
                      <a:pt x="20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3" name="Rectangle 299"/>
              <p:cNvSpPr>
                <a:spLocks noChangeArrowheads="1"/>
              </p:cNvSpPr>
              <p:nvPr/>
            </p:nvSpPr>
            <p:spPr bwMode="auto">
              <a:xfrm>
                <a:off x="2936" y="1218"/>
                <a:ext cx="42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4" name="Freeform 300"/>
              <p:cNvSpPr>
                <a:spLocks/>
              </p:cNvSpPr>
              <p:nvPr/>
            </p:nvSpPr>
            <p:spPr bwMode="auto">
              <a:xfrm>
                <a:off x="2936" y="1213"/>
                <a:ext cx="50" cy="9"/>
              </a:xfrm>
              <a:custGeom>
                <a:avLst/>
                <a:gdLst/>
                <a:ahLst/>
                <a:cxnLst>
                  <a:cxn ang="0">
                    <a:pos x="50" y="1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2" y="18"/>
                  </a:cxn>
                  <a:cxn ang="0">
                    <a:pos x="32" y="10"/>
                  </a:cxn>
                  <a:cxn ang="0">
                    <a:pos x="50" y="10"/>
                  </a:cxn>
                  <a:cxn ang="0">
                    <a:pos x="50" y="0"/>
                  </a:cxn>
                  <a:cxn ang="0">
                    <a:pos x="42" y="0"/>
                  </a:cxn>
                  <a:cxn ang="0">
                    <a:pos x="50" y="10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2" y="18"/>
                    </a:lnTo>
                    <a:lnTo>
                      <a:pt x="32" y="10"/>
                    </a:lnTo>
                    <a:lnTo>
                      <a:pt x="50" y="10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5" name="Freeform 301"/>
              <p:cNvSpPr>
                <a:spLocks/>
              </p:cNvSpPr>
              <p:nvPr/>
            </p:nvSpPr>
            <p:spPr bwMode="auto">
              <a:xfrm>
                <a:off x="2968" y="1218"/>
                <a:ext cx="18" cy="118"/>
              </a:xfrm>
              <a:custGeom>
                <a:avLst/>
                <a:gdLst/>
                <a:ahLst/>
                <a:cxnLst>
                  <a:cxn ang="0">
                    <a:pos x="10" y="237"/>
                  </a:cxn>
                  <a:cxn ang="0">
                    <a:pos x="18" y="227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10" y="218"/>
                  </a:cxn>
                  <a:cxn ang="0">
                    <a:pos x="10" y="237"/>
                  </a:cxn>
                  <a:cxn ang="0">
                    <a:pos x="18" y="237"/>
                  </a:cxn>
                  <a:cxn ang="0">
                    <a:pos x="18" y="227"/>
                  </a:cxn>
                  <a:cxn ang="0">
                    <a:pos x="10" y="237"/>
                  </a:cxn>
                </a:cxnLst>
                <a:rect l="0" t="0" r="r" b="b"/>
                <a:pathLst>
                  <a:path w="18" h="237">
                    <a:moveTo>
                      <a:pt x="10" y="237"/>
                    </a:moveTo>
                    <a:lnTo>
                      <a:pt x="18" y="22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10" y="218"/>
                    </a:lnTo>
                    <a:lnTo>
                      <a:pt x="10" y="237"/>
                    </a:lnTo>
                    <a:lnTo>
                      <a:pt x="18" y="237"/>
                    </a:lnTo>
                    <a:lnTo>
                      <a:pt x="18" y="227"/>
                    </a:lnTo>
                    <a:lnTo>
                      <a:pt x="10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" name="Freeform 302"/>
              <p:cNvSpPr>
                <a:spLocks/>
              </p:cNvSpPr>
              <p:nvPr/>
            </p:nvSpPr>
            <p:spPr bwMode="auto">
              <a:xfrm>
                <a:off x="2926" y="1327"/>
                <a:ext cx="5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52" y="19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52" h="19">
                    <a:moveTo>
                      <a:pt x="0" y="9"/>
                    </a:moveTo>
                    <a:lnTo>
                      <a:pt x="10" y="19"/>
                    </a:lnTo>
                    <a:lnTo>
                      <a:pt x="52" y="19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7" name="Freeform 303"/>
              <p:cNvSpPr>
                <a:spLocks/>
              </p:cNvSpPr>
              <p:nvPr/>
            </p:nvSpPr>
            <p:spPr bwMode="auto">
              <a:xfrm>
                <a:off x="2926" y="1213"/>
                <a:ext cx="19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9" h="237">
                    <a:moveTo>
                      <a:pt x="10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8" name="Rectangle 304"/>
              <p:cNvSpPr>
                <a:spLocks noChangeArrowheads="1"/>
              </p:cNvSpPr>
              <p:nvPr/>
            </p:nvSpPr>
            <p:spPr bwMode="auto">
              <a:xfrm>
                <a:off x="3483" y="946"/>
                <a:ext cx="53" cy="2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9" name="Freeform 305"/>
              <p:cNvSpPr>
                <a:spLocks/>
              </p:cNvSpPr>
              <p:nvPr/>
            </p:nvSpPr>
            <p:spPr bwMode="auto">
              <a:xfrm>
                <a:off x="3483" y="941"/>
                <a:ext cx="62" cy="9"/>
              </a:xfrm>
              <a:custGeom>
                <a:avLst/>
                <a:gdLst/>
                <a:ahLst/>
                <a:cxnLst>
                  <a:cxn ang="0">
                    <a:pos x="62" y="9"/>
                  </a:cxn>
                  <a:cxn ang="0">
                    <a:pos x="53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3" y="18"/>
                  </a:cxn>
                  <a:cxn ang="0">
                    <a:pos x="43" y="9"/>
                  </a:cxn>
                  <a:cxn ang="0">
                    <a:pos x="62" y="9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62" y="9"/>
                  </a:cxn>
                </a:cxnLst>
                <a:rect l="0" t="0" r="r" b="b"/>
                <a:pathLst>
                  <a:path w="62" h="18">
                    <a:moveTo>
                      <a:pt x="62" y="9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53" y="18"/>
                    </a:lnTo>
                    <a:lnTo>
                      <a:pt x="43" y="9"/>
                    </a:lnTo>
                    <a:lnTo>
                      <a:pt x="62" y="9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6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0" name="Freeform 306"/>
              <p:cNvSpPr>
                <a:spLocks/>
              </p:cNvSpPr>
              <p:nvPr/>
            </p:nvSpPr>
            <p:spPr bwMode="auto">
              <a:xfrm>
                <a:off x="3526" y="946"/>
                <a:ext cx="19" cy="259"/>
              </a:xfrm>
              <a:custGeom>
                <a:avLst/>
                <a:gdLst/>
                <a:ahLst/>
                <a:cxnLst>
                  <a:cxn ang="0">
                    <a:pos x="10" y="517"/>
                  </a:cxn>
                  <a:cxn ang="0">
                    <a:pos x="19" y="507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507"/>
                  </a:cxn>
                  <a:cxn ang="0">
                    <a:pos x="10" y="499"/>
                  </a:cxn>
                  <a:cxn ang="0">
                    <a:pos x="10" y="517"/>
                  </a:cxn>
                  <a:cxn ang="0">
                    <a:pos x="19" y="517"/>
                  </a:cxn>
                  <a:cxn ang="0">
                    <a:pos x="19" y="507"/>
                  </a:cxn>
                  <a:cxn ang="0">
                    <a:pos x="10" y="517"/>
                  </a:cxn>
                </a:cxnLst>
                <a:rect l="0" t="0" r="r" b="b"/>
                <a:pathLst>
                  <a:path w="19" h="517">
                    <a:moveTo>
                      <a:pt x="10" y="517"/>
                    </a:moveTo>
                    <a:lnTo>
                      <a:pt x="19" y="50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507"/>
                    </a:lnTo>
                    <a:lnTo>
                      <a:pt x="10" y="499"/>
                    </a:lnTo>
                    <a:lnTo>
                      <a:pt x="10" y="517"/>
                    </a:lnTo>
                    <a:lnTo>
                      <a:pt x="19" y="517"/>
                    </a:lnTo>
                    <a:lnTo>
                      <a:pt x="19" y="507"/>
                    </a:lnTo>
                    <a:lnTo>
                      <a:pt x="10" y="5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1" name="Freeform 307"/>
              <p:cNvSpPr>
                <a:spLocks/>
              </p:cNvSpPr>
              <p:nvPr/>
            </p:nvSpPr>
            <p:spPr bwMode="auto">
              <a:xfrm>
                <a:off x="3473" y="1195"/>
                <a:ext cx="63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18"/>
                  </a:cxn>
                  <a:cxn ang="0">
                    <a:pos x="63" y="18"/>
                  </a:cxn>
                  <a:cxn ang="0">
                    <a:pos x="63" y="0"/>
                  </a:cxn>
                  <a:cxn ang="0">
                    <a:pos x="10" y="0"/>
                  </a:cxn>
                  <a:cxn ang="0">
                    <a:pos x="20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8"/>
                  </a:cxn>
                </a:cxnLst>
                <a:rect l="0" t="0" r="r" b="b"/>
                <a:pathLst>
                  <a:path w="63" h="18">
                    <a:moveTo>
                      <a:pt x="0" y="8"/>
                    </a:moveTo>
                    <a:lnTo>
                      <a:pt x="10" y="18"/>
                    </a:lnTo>
                    <a:lnTo>
                      <a:pt x="63" y="18"/>
                    </a:lnTo>
                    <a:lnTo>
                      <a:pt x="63" y="0"/>
                    </a:lnTo>
                    <a:lnTo>
                      <a:pt x="10" y="0"/>
                    </a:lnTo>
                    <a:lnTo>
                      <a:pt x="20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" name="Freeform 308"/>
              <p:cNvSpPr>
                <a:spLocks/>
              </p:cNvSpPr>
              <p:nvPr/>
            </p:nvSpPr>
            <p:spPr bwMode="auto">
              <a:xfrm>
                <a:off x="3473" y="941"/>
                <a:ext cx="20" cy="25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516"/>
                  </a:cxn>
                  <a:cxn ang="0">
                    <a:pos x="20" y="516"/>
                  </a:cxn>
                  <a:cxn ang="0">
                    <a:pos x="20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20" h="516">
                    <a:moveTo>
                      <a:pt x="10" y="0"/>
                    </a:moveTo>
                    <a:lnTo>
                      <a:pt x="0" y="9"/>
                    </a:lnTo>
                    <a:lnTo>
                      <a:pt x="0" y="516"/>
                    </a:lnTo>
                    <a:lnTo>
                      <a:pt x="20" y="516"/>
                    </a:lnTo>
                    <a:lnTo>
                      <a:pt x="20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3" name="Freeform 309"/>
              <p:cNvSpPr>
                <a:spLocks/>
              </p:cNvSpPr>
              <p:nvPr/>
            </p:nvSpPr>
            <p:spPr bwMode="auto">
              <a:xfrm>
                <a:off x="3261" y="1176"/>
                <a:ext cx="526" cy="267"/>
              </a:xfrm>
              <a:custGeom>
                <a:avLst/>
                <a:gdLst/>
                <a:ahLst/>
                <a:cxnLst>
                  <a:cxn ang="0">
                    <a:pos x="278" y="12"/>
                  </a:cxn>
                  <a:cxn ang="0">
                    <a:pos x="262" y="47"/>
                  </a:cxn>
                  <a:cxn ang="0">
                    <a:pos x="238" y="74"/>
                  </a:cxn>
                  <a:cxn ang="0">
                    <a:pos x="211" y="95"/>
                  </a:cxn>
                  <a:cxn ang="0">
                    <a:pos x="188" y="115"/>
                  </a:cxn>
                  <a:cxn ang="0">
                    <a:pos x="194" y="126"/>
                  </a:cxn>
                  <a:cxn ang="0">
                    <a:pos x="202" y="143"/>
                  </a:cxn>
                  <a:cxn ang="0">
                    <a:pos x="194" y="160"/>
                  </a:cxn>
                  <a:cxn ang="0">
                    <a:pos x="146" y="169"/>
                  </a:cxn>
                  <a:cxn ang="0">
                    <a:pos x="136" y="216"/>
                  </a:cxn>
                  <a:cxn ang="0">
                    <a:pos x="76" y="255"/>
                  </a:cxn>
                  <a:cxn ang="0">
                    <a:pos x="49" y="307"/>
                  </a:cxn>
                  <a:cxn ang="0">
                    <a:pos x="42" y="357"/>
                  </a:cxn>
                  <a:cxn ang="0">
                    <a:pos x="33" y="405"/>
                  </a:cxn>
                  <a:cxn ang="0">
                    <a:pos x="0" y="450"/>
                  </a:cxn>
                  <a:cxn ang="0">
                    <a:pos x="32" y="519"/>
                  </a:cxn>
                  <a:cxn ang="0">
                    <a:pos x="152" y="489"/>
                  </a:cxn>
                  <a:cxn ang="0">
                    <a:pos x="198" y="509"/>
                  </a:cxn>
                  <a:cxn ang="0">
                    <a:pos x="219" y="512"/>
                  </a:cxn>
                  <a:cxn ang="0">
                    <a:pos x="241" y="513"/>
                  </a:cxn>
                  <a:cxn ang="0">
                    <a:pos x="262" y="516"/>
                  </a:cxn>
                  <a:cxn ang="0">
                    <a:pos x="284" y="519"/>
                  </a:cxn>
                  <a:cxn ang="0">
                    <a:pos x="304" y="510"/>
                  </a:cxn>
                  <a:cxn ang="0">
                    <a:pos x="337" y="488"/>
                  </a:cxn>
                  <a:cxn ang="0">
                    <a:pos x="376" y="467"/>
                  </a:cxn>
                  <a:cxn ang="0">
                    <a:pos x="414" y="457"/>
                  </a:cxn>
                  <a:cxn ang="0">
                    <a:pos x="441" y="461"/>
                  </a:cxn>
                  <a:cxn ang="0">
                    <a:pos x="460" y="469"/>
                  </a:cxn>
                  <a:cxn ang="0">
                    <a:pos x="483" y="474"/>
                  </a:cxn>
                  <a:cxn ang="0">
                    <a:pos x="520" y="469"/>
                  </a:cxn>
                  <a:cxn ang="0">
                    <a:pos x="526" y="427"/>
                  </a:cxn>
                  <a:cxn ang="0">
                    <a:pos x="516" y="379"/>
                  </a:cxn>
                  <a:cxn ang="0">
                    <a:pos x="497" y="333"/>
                  </a:cxn>
                  <a:cxn ang="0">
                    <a:pos x="473" y="295"/>
                  </a:cxn>
                  <a:cxn ang="0">
                    <a:pos x="474" y="262"/>
                  </a:cxn>
                  <a:cxn ang="0">
                    <a:pos x="459" y="264"/>
                  </a:cxn>
                  <a:cxn ang="0">
                    <a:pos x="446" y="258"/>
                  </a:cxn>
                  <a:cxn ang="0">
                    <a:pos x="447" y="220"/>
                  </a:cxn>
                  <a:cxn ang="0">
                    <a:pos x="443" y="184"/>
                  </a:cxn>
                  <a:cxn ang="0">
                    <a:pos x="461" y="160"/>
                  </a:cxn>
                  <a:cxn ang="0">
                    <a:pos x="361" y="22"/>
                  </a:cxn>
                </a:cxnLst>
                <a:rect l="0" t="0" r="r" b="b"/>
                <a:pathLst>
                  <a:path w="526" h="534">
                    <a:moveTo>
                      <a:pt x="280" y="10"/>
                    </a:moveTo>
                    <a:lnTo>
                      <a:pt x="278" y="12"/>
                    </a:lnTo>
                    <a:lnTo>
                      <a:pt x="271" y="31"/>
                    </a:lnTo>
                    <a:lnTo>
                      <a:pt x="262" y="47"/>
                    </a:lnTo>
                    <a:lnTo>
                      <a:pt x="251" y="61"/>
                    </a:lnTo>
                    <a:lnTo>
                      <a:pt x="238" y="74"/>
                    </a:lnTo>
                    <a:lnTo>
                      <a:pt x="225" y="85"/>
                    </a:lnTo>
                    <a:lnTo>
                      <a:pt x="211" y="95"/>
                    </a:lnTo>
                    <a:lnTo>
                      <a:pt x="199" y="105"/>
                    </a:lnTo>
                    <a:lnTo>
                      <a:pt x="188" y="115"/>
                    </a:lnTo>
                    <a:lnTo>
                      <a:pt x="188" y="119"/>
                    </a:lnTo>
                    <a:lnTo>
                      <a:pt x="194" y="126"/>
                    </a:lnTo>
                    <a:lnTo>
                      <a:pt x="199" y="134"/>
                    </a:lnTo>
                    <a:lnTo>
                      <a:pt x="202" y="143"/>
                    </a:lnTo>
                    <a:lnTo>
                      <a:pt x="202" y="151"/>
                    </a:lnTo>
                    <a:lnTo>
                      <a:pt x="194" y="160"/>
                    </a:lnTo>
                    <a:lnTo>
                      <a:pt x="152" y="146"/>
                    </a:lnTo>
                    <a:lnTo>
                      <a:pt x="146" y="169"/>
                    </a:lnTo>
                    <a:lnTo>
                      <a:pt x="142" y="192"/>
                    </a:lnTo>
                    <a:lnTo>
                      <a:pt x="136" y="216"/>
                    </a:lnTo>
                    <a:lnTo>
                      <a:pt x="132" y="240"/>
                    </a:lnTo>
                    <a:lnTo>
                      <a:pt x="76" y="255"/>
                    </a:lnTo>
                    <a:lnTo>
                      <a:pt x="59" y="282"/>
                    </a:lnTo>
                    <a:lnTo>
                      <a:pt x="49" y="307"/>
                    </a:lnTo>
                    <a:lnTo>
                      <a:pt x="43" y="333"/>
                    </a:lnTo>
                    <a:lnTo>
                      <a:pt x="42" y="357"/>
                    </a:lnTo>
                    <a:lnTo>
                      <a:pt x="39" y="382"/>
                    </a:lnTo>
                    <a:lnTo>
                      <a:pt x="33" y="405"/>
                    </a:lnTo>
                    <a:lnTo>
                      <a:pt x="20" y="427"/>
                    </a:lnTo>
                    <a:lnTo>
                      <a:pt x="0" y="450"/>
                    </a:lnTo>
                    <a:lnTo>
                      <a:pt x="0" y="483"/>
                    </a:lnTo>
                    <a:lnTo>
                      <a:pt x="32" y="519"/>
                    </a:lnTo>
                    <a:lnTo>
                      <a:pt x="118" y="534"/>
                    </a:lnTo>
                    <a:lnTo>
                      <a:pt x="152" y="489"/>
                    </a:lnTo>
                    <a:lnTo>
                      <a:pt x="230" y="479"/>
                    </a:lnTo>
                    <a:lnTo>
                      <a:pt x="198" y="509"/>
                    </a:lnTo>
                    <a:lnTo>
                      <a:pt x="209" y="510"/>
                    </a:lnTo>
                    <a:lnTo>
                      <a:pt x="219" y="512"/>
                    </a:lnTo>
                    <a:lnTo>
                      <a:pt x="231" y="513"/>
                    </a:lnTo>
                    <a:lnTo>
                      <a:pt x="241" y="513"/>
                    </a:lnTo>
                    <a:lnTo>
                      <a:pt x="252" y="514"/>
                    </a:lnTo>
                    <a:lnTo>
                      <a:pt x="262" y="516"/>
                    </a:lnTo>
                    <a:lnTo>
                      <a:pt x="274" y="517"/>
                    </a:lnTo>
                    <a:lnTo>
                      <a:pt x="284" y="519"/>
                    </a:lnTo>
                    <a:lnTo>
                      <a:pt x="291" y="516"/>
                    </a:lnTo>
                    <a:lnTo>
                      <a:pt x="304" y="510"/>
                    </a:lnTo>
                    <a:lnTo>
                      <a:pt x="318" y="500"/>
                    </a:lnTo>
                    <a:lnTo>
                      <a:pt x="337" y="488"/>
                    </a:lnTo>
                    <a:lnTo>
                      <a:pt x="356" y="476"/>
                    </a:lnTo>
                    <a:lnTo>
                      <a:pt x="376" y="467"/>
                    </a:lnTo>
                    <a:lnTo>
                      <a:pt x="396" y="460"/>
                    </a:lnTo>
                    <a:lnTo>
                      <a:pt x="414" y="457"/>
                    </a:lnTo>
                    <a:lnTo>
                      <a:pt x="430" y="458"/>
                    </a:lnTo>
                    <a:lnTo>
                      <a:pt x="441" y="461"/>
                    </a:lnTo>
                    <a:lnTo>
                      <a:pt x="451" y="465"/>
                    </a:lnTo>
                    <a:lnTo>
                      <a:pt x="460" y="469"/>
                    </a:lnTo>
                    <a:lnTo>
                      <a:pt x="470" y="472"/>
                    </a:lnTo>
                    <a:lnTo>
                      <a:pt x="483" y="474"/>
                    </a:lnTo>
                    <a:lnTo>
                      <a:pt x="499" y="474"/>
                    </a:lnTo>
                    <a:lnTo>
                      <a:pt x="520" y="469"/>
                    </a:lnTo>
                    <a:lnTo>
                      <a:pt x="526" y="450"/>
                    </a:lnTo>
                    <a:lnTo>
                      <a:pt x="526" y="427"/>
                    </a:lnTo>
                    <a:lnTo>
                      <a:pt x="523" y="403"/>
                    </a:lnTo>
                    <a:lnTo>
                      <a:pt x="516" y="379"/>
                    </a:lnTo>
                    <a:lnTo>
                      <a:pt x="507" y="355"/>
                    </a:lnTo>
                    <a:lnTo>
                      <a:pt x="497" y="333"/>
                    </a:lnTo>
                    <a:lnTo>
                      <a:pt x="484" y="312"/>
                    </a:lnTo>
                    <a:lnTo>
                      <a:pt x="473" y="295"/>
                    </a:lnTo>
                    <a:lnTo>
                      <a:pt x="482" y="260"/>
                    </a:lnTo>
                    <a:lnTo>
                      <a:pt x="474" y="262"/>
                    </a:lnTo>
                    <a:lnTo>
                      <a:pt x="467" y="264"/>
                    </a:lnTo>
                    <a:lnTo>
                      <a:pt x="459" y="264"/>
                    </a:lnTo>
                    <a:lnTo>
                      <a:pt x="451" y="262"/>
                    </a:lnTo>
                    <a:lnTo>
                      <a:pt x="446" y="258"/>
                    </a:lnTo>
                    <a:lnTo>
                      <a:pt x="444" y="238"/>
                    </a:lnTo>
                    <a:lnTo>
                      <a:pt x="447" y="220"/>
                    </a:lnTo>
                    <a:lnTo>
                      <a:pt x="449" y="200"/>
                    </a:lnTo>
                    <a:lnTo>
                      <a:pt x="443" y="184"/>
                    </a:lnTo>
                    <a:lnTo>
                      <a:pt x="427" y="179"/>
                    </a:lnTo>
                    <a:lnTo>
                      <a:pt x="461" y="160"/>
                    </a:lnTo>
                    <a:lnTo>
                      <a:pt x="401" y="0"/>
                    </a:lnTo>
                    <a:lnTo>
                      <a:pt x="361" y="22"/>
                    </a:lnTo>
                    <a:lnTo>
                      <a:pt x="280" y="10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4" name="Freeform 310"/>
              <p:cNvSpPr>
                <a:spLocks/>
              </p:cNvSpPr>
              <p:nvPr/>
            </p:nvSpPr>
            <p:spPr bwMode="auto">
              <a:xfrm>
                <a:off x="3493" y="1179"/>
                <a:ext cx="56" cy="37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5"/>
                  </a:cxn>
                  <a:cxn ang="0">
                    <a:pos x="19" y="66"/>
                  </a:cxn>
                  <a:cxn ang="0">
                    <a:pos x="23" y="58"/>
                  </a:cxn>
                  <a:cxn ang="0">
                    <a:pos x="29" y="51"/>
                  </a:cxn>
                  <a:cxn ang="0">
                    <a:pos x="35" y="42"/>
                  </a:cxn>
                  <a:cxn ang="0">
                    <a:pos x="40" y="34"/>
                  </a:cxn>
                  <a:cxn ang="0">
                    <a:pos x="46" y="25"/>
                  </a:cxn>
                  <a:cxn ang="0">
                    <a:pos x="51" y="17"/>
                  </a:cxn>
                  <a:cxn ang="0">
                    <a:pos x="56" y="9"/>
                  </a:cxn>
                  <a:cxn ang="0">
                    <a:pos x="40" y="0"/>
                  </a:cxn>
                  <a:cxn ang="0">
                    <a:pos x="33" y="16"/>
                  </a:cxn>
                  <a:cxn ang="0">
                    <a:pos x="23" y="34"/>
                  </a:cxn>
                  <a:cxn ang="0">
                    <a:pos x="10" y="51"/>
                  </a:cxn>
                  <a:cxn ang="0">
                    <a:pos x="0" y="63"/>
                  </a:cxn>
                  <a:cxn ang="0">
                    <a:pos x="0" y="65"/>
                  </a:cxn>
                  <a:cxn ang="0">
                    <a:pos x="13" y="73"/>
                  </a:cxn>
                </a:cxnLst>
                <a:rect l="0" t="0" r="r" b="b"/>
                <a:pathLst>
                  <a:path w="56" h="75">
                    <a:moveTo>
                      <a:pt x="13" y="73"/>
                    </a:moveTo>
                    <a:lnTo>
                      <a:pt x="13" y="75"/>
                    </a:lnTo>
                    <a:lnTo>
                      <a:pt x="19" y="66"/>
                    </a:lnTo>
                    <a:lnTo>
                      <a:pt x="23" y="58"/>
                    </a:lnTo>
                    <a:lnTo>
                      <a:pt x="29" y="51"/>
                    </a:lnTo>
                    <a:lnTo>
                      <a:pt x="35" y="42"/>
                    </a:lnTo>
                    <a:lnTo>
                      <a:pt x="40" y="34"/>
                    </a:lnTo>
                    <a:lnTo>
                      <a:pt x="46" y="25"/>
                    </a:lnTo>
                    <a:lnTo>
                      <a:pt x="51" y="17"/>
                    </a:lnTo>
                    <a:lnTo>
                      <a:pt x="56" y="9"/>
                    </a:lnTo>
                    <a:lnTo>
                      <a:pt x="40" y="0"/>
                    </a:lnTo>
                    <a:lnTo>
                      <a:pt x="33" y="16"/>
                    </a:lnTo>
                    <a:lnTo>
                      <a:pt x="23" y="34"/>
                    </a:lnTo>
                    <a:lnTo>
                      <a:pt x="10" y="51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13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5" name="Freeform 311"/>
              <p:cNvSpPr>
                <a:spLocks/>
              </p:cNvSpPr>
              <p:nvPr/>
            </p:nvSpPr>
            <p:spPr bwMode="auto">
              <a:xfrm>
                <a:off x="3442" y="1211"/>
                <a:ext cx="64" cy="30"/>
              </a:xfrm>
              <a:custGeom>
                <a:avLst/>
                <a:gdLst/>
                <a:ahLst/>
                <a:cxnLst>
                  <a:cxn ang="0">
                    <a:pos x="18" y="49"/>
                  </a:cxn>
                  <a:cxn ang="0">
                    <a:pos x="18" y="48"/>
                  </a:cxn>
                  <a:cxn ang="0">
                    <a:pos x="17" y="46"/>
                  </a:cxn>
                  <a:cxn ang="0">
                    <a:pos x="16" y="44"/>
                  </a:cxn>
                  <a:cxn ang="0">
                    <a:pos x="16" y="44"/>
                  </a:cxn>
                  <a:cxn ang="0">
                    <a:pos x="16" y="48"/>
                  </a:cxn>
                  <a:cxn ang="0">
                    <a:pos x="21" y="42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41" y="29"/>
                  </a:cxn>
                  <a:cxn ang="0">
                    <a:pos x="47" y="25"/>
                  </a:cxn>
                  <a:cxn ang="0">
                    <a:pos x="53" y="21"/>
                  </a:cxn>
                  <a:cxn ang="0">
                    <a:pos x="59" y="15"/>
                  </a:cxn>
                  <a:cxn ang="0">
                    <a:pos x="64" y="8"/>
                  </a:cxn>
                  <a:cxn ang="0">
                    <a:pos x="51" y="0"/>
                  </a:cxn>
                  <a:cxn ang="0">
                    <a:pos x="47" y="7"/>
                  </a:cxn>
                  <a:cxn ang="0">
                    <a:pos x="40" y="13"/>
                  </a:cxn>
                  <a:cxn ang="0">
                    <a:pos x="34" y="17"/>
                  </a:cxn>
                  <a:cxn ang="0">
                    <a:pos x="27" y="21"/>
                  </a:cxn>
                  <a:cxn ang="0">
                    <a:pos x="20" y="25"/>
                  </a:cxn>
                  <a:cxn ang="0">
                    <a:pos x="13" y="29"/>
                  </a:cxn>
                  <a:cxn ang="0">
                    <a:pos x="6" y="34"/>
                  </a:cxn>
                  <a:cxn ang="0">
                    <a:pos x="0" y="39"/>
                  </a:cxn>
                  <a:cxn ang="0">
                    <a:pos x="0" y="52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18" y="49"/>
                  </a:cxn>
                </a:cxnLst>
                <a:rect l="0" t="0" r="r" b="b"/>
                <a:pathLst>
                  <a:path w="64" h="60">
                    <a:moveTo>
                      <a:pt x="18" y="49"/>
                    </a:moveTo>
                    <a:lnTo>
                      <a:pt x="18" y="48"/>
                    </a:lnTo>
                    <a:lnTo>
                      <a:pt x="17" y="4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8"/>
                    </a:lnTo>
                    <a:lnTo>
                      <a:pt x="21" y="42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41" y="29"/>
                    </a:lnTo>
                    <a:lnTo>
                      <a:pt x="47" y="25"/>
                    </a:lnTo>
                    <a:lnTo>
                      <a:pt x="53" y="21"/>
                    </a:lnTo>
                    <a:lnTo>
                      <a:pt x="59" y="15"/>
                    </a:lnTo>
                    <a:lnTo>
                      <a:pt x="64" y="8"/>
                    </a:lnTo>
                    <a:lnTo>
                      <a:pt x="51" y="0"/>
                    </a:lnTo>
                    <a:lnTo>
                      <a:pt x="47" y="7"/>
                    </a:lnTo>
                    <a:lnTo>
                      <a:pt x="40" y="13"/>
                    </a:lnTo>
                    <a:lnTo>
                      <a:pt x="34" y="17"/>
                    </a:lnTo>
                    <a:lnTo>
                      <a:pt x="27" y="21"/>
                    </a:lnTo>
                    <a:lnTo>
                      <a:pt x="20" y="25"/>
                    </a:lnTo>
                    <a:lnTo>
                      <a:pt x="13" y="29"/>
                    </a:lnTo>
                    <a:lnTo>
                      <a:pt x="6" y="34"/>
                    </a:lnTo>
                    <a:lnTo>
                      <a:pt x="0" y="39"/>
                    </a:lnTo>
                    <a:lnTo>
                      <a:pt x="0" y="52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18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6" name="Freeform 312"/>
              <p:cNvSpPr>
                <a:spLocks/>
              </p:cNvSpPr>
              <p:nvPr/>
            </p:nvSpPr>
            <p:spPr bwMode="auto">
              <a:xfrm>
                <a:off x="3449" y="1236"/>
                <a:ext cx="21" cy="24"/>
              </a:xfrm>
              <a:custGeom>
                <a:avLst/>
                <a:gdLst/>
                <a:ahLst/>
                <a:cxnLst>
                  <a:cxn ang="0">
                    <a:pos x="3" y="48"/>
                  </a:cxn>
                  <a:cxn ang="0">
                    <a:pos x="11" y="47"/>
                  </a:cxn>
                  <a:cxn ang="0">
                    <a:pos x="21" y="33"/>
                  </a:cxn>
                  <a:cxn ang="0">
                    <a:pos x="21" y="16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3" y="16"/>
                  </a:cxn>
                  <a:cxn ang="0">
                    <a:pos x="6" y="20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0" y="34"/>
                  </a:cxn>
                  <a:cxn ang="0">
                    <a:pos x="9" y="33"/>
                  </a:cxn>
                  <a:cxn ang="0">
                    <a:pos x="3" y="48"/>
                  </a:cxn>
                  <a:cxn ang="0">
                    <a:pos x="6" y="49"/>
                  </a:cxn>
                  <a:cxn ang="0">
                    <a:pos x="7" y="49"/>
                  </a:cxn>
                  <a:cxn ang="0">
                    <a:pos x="10" y="48"/>
                  </a:cxn>
                  <a:cxn ang="0">
                    <a:pos x="11" y="47"/>
                  </a:cxn>
                  <a:cxn ang="0">
                    <a:pos x="3" y="48"/>
                  </a:cxn>
                </a:cxnLst>
                <a:rect l="0" t="0" r="r" b="b"/>
                <a:pathLst>
                  <a:path w="21" h="49">
                    <a:moveTo>
                      <a:pt x="3" y="48"/>
                    </a:moveTo>
                    <a:lnTo>
                      <a:pt x="11" y="47"/>
                    </a:lnTo>
                    <a:lnTo>
                      <a:pt x="21" y="33"/>
                    </a:lnTo>
                    <a:lnTo>
                      <a:pt x="21" y="16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0" y="34"/>
                    </a:lnTo>
                    <a:lnTo>
                      <a:pt x="9" y="33"/>
                    </a:lnTo>
                    <a:lnTo>
                      <a:pt x="3" y="48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7" name="Freeform 313"/>
              <p:cNvSpPr>
                <a:spLocks/>
              </p:cNvSpPr>
              <p:nvPr/>
            </p:nvSpPr>
            <p:spPr bwMode="auto">
              <a:xfrm>
                <a:off x="3405" y="1242"/>
                <a:ext cx="53" cy="18"/>
              </a:xfrm>
              <a:custGeom>
                <a:avLst/>
                <a:gdLst/>
                <a:ahLst/>
                <a:cxnLst>
                  <a:cxn ang="0">
                    <a:pos x="17" y="14"/>
                  </a:cxn>
                  <a:cxn ang="0">
                    <a:pos x="5" y="21"/>
                  </a:cxn>
                  <a:cxn ang="0">
                    <a:pos x="47" y="35"/>
                  </a:cxn>
                  <a:cxn ang="0">
                    <a:pos x="53" y="20"/>
                  </a:cxn>
                  <a:cxn ang="0">
                    <a:pos x="11" y="4"/>
                  </a:cxn>
                  <a:cxn ang="0">
                    <a:pos x="0" y="11"/>
                  </a:cxn>
                  <a:cxn ang="0">
                    <a:pos x="11" y="4"/>
                  </a:cxn>
                  <a:cxn ang="0">
                    <a:pos x="1" y="0"/>
                  </a:cxn>
                  <a:cxn ang="0">
                    <a:pos x="0" y="11"/>
                  </a:cxn>
                  <a:cxn ang="0">
                    <a:pos x="17" y="14"/>
                  </a:cxn>
                </a:cxnLst>
                <a:rect l="0" t="0" r="r" b="b"/>
                <a:pathLst>
                  <a:path w="53" h="35">
                    <a:moveTo>
                      <a:pt x="17" y="14"/>
                    </a:moveTo>
                    <a:lnTo>
                      <a:pt x="5" y="21"/>
                    </a:lnTo>
                    <a:lnTo>
                      <a:pt x="47" y="35"/>
                    </a:lnTo>
                    <a:lnTo>
                      <a:pt x="53" y="20"/>
                    </a:lnTo>
                    <a:lnTo>
                      <a:pt x="11" y="4"/>
                    </a:lnTo>
                    <a:lnTo>
                      <a:pt x="0" y="11"/>
                    </a:lnTo>
                    <a:lnTo>
                      <a:pt x="11" y="4"/>
                    </a:lnTo>
                    <a:lnTo>
                      <a:pt x="1" y="0"/>
                    </a:lnTo>
                    <a:lnTo>
                      <a:pt x="0" y="11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8" name="Freeform 314"/>
              <p:cNvSpPr>
                <a:spLocks/>
              </p:cNvSpPr>
              <p:nvPr/>
            </p:nvSpPr>
            <p:spPr bwMode="auto">
              <a:xfrm>
                <a:off x="3396" y="1248"/>
                <a:ext cx="26" cy="21"/>
              </a:xfrm>
              <a:custGeom>
                <a:avLst/>
                <a:gdLst/>
                <a:ahLst/>
                <a:cxnLst>
                  <a:cxn ang="0">
                    <a:pos x="16" y="42"/>
                  </a:cxn>
                  <a:cxn ang="0">
                    <a:pos x="26" y="3"/>
                  </a:cxn>
                  <a:cxn ang="0">
                    <a:pos x="9" y="0"/>
                  </a:cxn>
                  <a:cxn ang="0">
                    <a:pos x="0" y="40"/>
                  </a:cxn>
                  <a:cxn ang="0">
                    <a:pos x="16" y="42"/>
                  </a:cxn>
                </a:cxnLst>
                <a:rect l="0" t="0" r="r" b="b"/>
                <a:pathLst>
                  <a:path w="26" h="42">
                    <a:moveTo>
                      <a:pt x="16" y="42"/>
                    </a:moveTo>
                    <a:lnTo>
                      <a:pt x="26" y="3"/>
                    </a:lnTo>
                    <a:lnTo>
                      <a:pt x="9" y="0"/>
                    </a:lnTo>
                    <a:lnTo>
                      <a:pt x="0" y="40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9" name="Freeform 315"/>
              <p:cNvSpPr>
                <a:spLocks/>
              </p:cNvSpPr>
              <p:nvPr/>
            </p:nvSpPr>
            <p:spPr bwMode="auto">
              <a:xfrm>
                <a:off x="3385" y="1267"/>
                <a:ext cx="27" cy="32"/>
              </a:xfrm>
              <a:custGeom>
                <a:avLst/>
                <a:gdLst/>
                <a:ahLst/>
                <a:cxnLst>
                  <a:cxn ang="0">
                    <a:pos x="10" y="63"/>
                  </a:cxn>
                  <a:cxn ang="0">
                    <a:pos x="17" y="57"/>
                  </a:cxn>
                  <a:cxn ang="0">
                    <a:pos x="27" y="2"/>
                  </a:cxn>
                  <a:cxn ang="0">
                    <a:pos x="11" y="0"/>
                  </a:cxn>
                  <a:cxn ang="0">
                    <a:pos x="0" y="54"/>
                  </a:cxn>
                  <a:cxn ang="0">
                    <a:pos x="7" y="47"/>
                  </a:cxn>
                  <a:cxn ang="0">
                    <a:pos x="10" y="63"/>
                  </a:cxn>
                  <a:cxn ang="0">
                    <a:pos x="17" y="62"/>
                  </a:cxn>
                  <a:cxn ang="0">
                    <a:pos x="17" y="57"/>
                  </a:cxn>
                  <a:cxn ang="0">
                    <a:pos x="10" y="63"/>
                  </a:cxn>
                </a:cxnLst>
                <a:rect l="0" t="0" r="r" b="b"/>
                <a:pathLst>
                  <a:path w="27" h="63">
                    <a:moveTo>
                      <a:pt x="10" y="63"/>
                    </a:moveTo>
                    <a:lnTo>
                      <a:pt x="17" y="57"/>
                    </a:lnTo>
                    <a:lnTo>
                      <a:pt x="27" y="2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7" y="47"/>
                    </a:lnTo>
                    <a:lnTo>
                      <a:pt x="10" y="63"/>
                    </a:lnTo>
                    <a:lnTo>
                      <a:pt x="17" y="62"/>
                    </a:lnTo>
                    <a:lnTo>
                      <a:pt x="17" y="57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0" name="Freeform 316"/>
              <p:cNvSpPr>
                <a:spLocks/>
              </p:cNvSpPr>
              <p:nvPr/>
            </p:nvSpPr>
            <p:spPr bwMode="auto">
              <a:xfrm>
                <a:off x="3330" y="1291"/>
                <a:ext cx="65" cy="16"/>
              </a:xfrm>
              <a:custGeom>
                <a:avLst/>
                <a:gdLst/>
                <a:ahLst/>
                <a:cxnLst>
                  <a:cxn ang="0">
                    <a:pos x="16" y="29"/>
                  </a:cxn>
                  <a:cxn ang="0">
                    <a:pos x="9" y="31"/>
                  </a:cxn>
                  <a:cxn ang="0">
                    <a:pos x="65" y="16"/>
                  </a:cxn>
                  <a:cxn ang="0">
                    <a:pos x="62" y="0"/>
                  </a:cxn>
                  <a:cxn ang="0">
                    <a:pos x="56" y="2"/>
                  </a:cxn>
                  <a:cxn ang="0">
                    <a:pos x="47" y="3"/>
                  </a:cxn>
                  <a:cxn ang="0">
                    <a:pos x="39" y="6"/>
                  </a:cxn>
                  <a:cxn ang="0">
                    <a:pos x="29" y="9"/>
                  </a:cxn>
                  <a:cxn ang="0">
                    <a:pos x="19" y="12"/>
                  </a:cxn>
                  <a:cxn ang="0">
                    <a:pos x="12" y="15"/>
                  </a:cxn>
                  <a:cxn ang="0">
                    <a:pos x="4" y="17"/>
                  </a:cxn>
                  <a:cxn ang="0">
                    <a:pos x="0" y="20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3" y="17"/>
                  </a:cxn>
                  <a:cxn ang="0">
                    <a:pos x="2" y="19"/>
                  </a:cxn>
                  <a:cxn ang="0">
                    <a:pos x="0" y="20"/>
                  </a:cxn>
                  <a:cxn ang="0">
                    <a:pos x="16" y="29"/>
                  </a:cxn>
                </a:cxnLst>
                <a:rect l="0" t="0" r="r" b="b"/>
                <a:pathLst>
                  <a:path w="65" h="31">
                    <a:moveTo>
                      <a:pt x="16" y="29"/>
                    </a:moveTo>
                    <a:lnTo>
                      <a:pt x="9" y="31"/>
                    </a:lnTo>
                    <a:lnTo>
                      <a:pt x="65" y="16"/>
                    </a:lnTo>
                    <a:lnTo>
                      <a:pt x="62" y="0"/>
                    </a:lnTo>
                    <a:lnTo>
                      <a:pt x="56" y="2"/>
                    </a:lnTo>
                    <a:lnTo>
                      <a:pt x="47" y="3"/>
                    </a:lnTo>
                    <a:lnTo>
                      <a:pt x="39" y="6"/>
                    </a:lnTo>
                    <a:lnTo>
                      <a:pt x="29" y="9"/>
                    </a:lnTo>
                    <a:lnTo>
                      <a:pt x="19" y="12"/>
                    </a:lnTo>
                    <a:lnTo>
                      <a:pt x="12" y="15"/>
                    </a:lnTo>
                    <a:lnTo>
                      <a:pt x="4" y="17"/>
                    </a:lnTo>
                    <a:lnTo>
                      <a:pt x="0" y="20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3" y="17"/>
                    </a:lnTo>
                    <a:lnTo>
                      <a:pt x="2" y="19"/>
                    </a:lnTo>
                    <a:lnTo>
                      <a:pt x="0" y="20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1" name="Freeform 317"/>
              <p:cNvSpPr>
                <a:spLocks/>
              </p:cNvSpPr>
              <p:nvPr/>
            </p:nvSpPr>
            <p:spPr bwMode="auto">
              <a:xfrm>
                <a:off x="3293" y="1301"/>
                <a:ext cx="53" cy="37"/>
              </a:xfrm>
              <a:custGeom>
                <a:avLst/>
                <a:gdLst/>
                <a:ahLst/>
                <a:cxnLst>
                  <a:cxn ang="0">
                    <a:pos x="20" y="69"/>
                  </a:cxn>
                  <a:cxn ang="0">
                    <a:pos x="19" y="73"/>
                  </a:cxn>
                  <a:cxn ang="0">
                    <a:pos x="53" y="9"/>
                  </a:cxn>
                  <a:cxn ang="0">
                    <a:pos x="37" y="0"/>
                  </a:cxn>
                  <a:cxn ang="0">
                    <a:pos x="29" y="14"/>
                  </a:cxn>
                  <a:cxn ang="0">
                    <a:pos x="17" y="37"/>
                  </a:cxn>
                  <a:cxn ang="0">
                    <a:pos x="6" y="58"/>
                  </a:cxn>
                  <a:cxn ang="0">
                    <a:pos x="0" y="69"/>
                  </a:cxn>
                  <a:cxn ang="0">
                    <a:pos x="1" y="65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0" y="68"/>
                  </a:cxn>
                  <a:cxn ang="0">
                    <a:pos x="0" y="69"/>
                  </a:cxn>
                  <a:cxn ang="0">
                    <a:pos x="20" y="69"/>
                  </a:cxn>
                </a:cxnLst>
                <a:rect l="0" t="0" r="r" b="b"/>
                <a:pathLst>
                  <a:path w="53" h="73">
                    <a:moveTo>
                      <a:pt x="20" y="69"/>
                    </a:moveTo>
                    <a:lnTo>
                      <a:pt x="19" y="73"/>
                    </a:lnTo>
                    <a:lnTo>
                      <a:pt x="53" y="9"/>
                    </a:lnTo>
                    <a:lnTo>
                      <a:pt x="37" y="0"/>
                    </a:lnTo>
                    <a:lnTo>
                      <a:pt x="29" y="14"/>
                    </a:lnTo>
                    <a:lnTo>
                      <a:pt x="17" y="37"/>
                    </a:lnTo>
                    <a:lnTo>
                      <a:pt x="6" y="58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2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2" name="Freeform 318"/>
              <p:cNvSpPr>
                <a:spLocks/>
              </p:cNvSpPr>
              <p:nvPr/>
            </p:nvSpPr>
            <p:spPr bwMode="auto">
              <a:xfrm>
                <a:off x="3293" y="1336"/>
                <a:ext cx="20" cy="31"/>
              </a:xfrm>
              <a:custGeom>
                <a:avLst/>
                <a:gdLst/>
                <a:ahLst/>
                <a:cxnLst>
                  <a:cxn ang="0">
                    <a:pos x="19" y="62"/>
                  </a:cxn>
                  <a:cxn ang="0">
                    <a:pos x="19" y="62"/>
                  </a:cxn>
                  <a:cxn ang="0">
                    <a:pos x="20" y="61"/>
                  </a:cxn>
                  <a:cxn ang="0">
                    <a:pos x="20" y="59"/>
                  </a:cxn>
                  <a:cxn ang="0">
                    <a:pos x="20" y="59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" y="56"/>
                  </a:cxn>
                  <a:cxn ang="0">
                    <a:pos x="19" y="62"/>
                  </a:cxn>
                  <a:cxn ang="0">
                    <a:pos x="20" y="61"/>
                  </a:cxn>
                  <a:cxn ang="0">
                    <a:pos x="20" y="59"/>
                  </a:cxn>
                  <a:cxn ang="0">
                    <a:pos x="19" y="62"/>
                  </a:cxn>
                </a:cxnLst>
                <a:rect l="0" t="0" r="r" b="b"/>
                <a:pathLst>
                  <a:path w="20" h="62">
                    <a:moveTo>
                      <a:pt x="19" y="62"/>
                    </a:moveTo>
                    <a:lnTo>
                      <a:pt x="19" y="62"/>
                    </a:lnTo>
                    <a:lnTo>
                      <a:pt x="20" y="61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" y="56"/>
                    </a:lnTo>
                    <a:lnTo>
                      <a:pt x="19" y="62"/>
                    </a:lnTo>
                    <a:lnTo>
                      <a:pt x="20" y="61"/>
                    </a:lnTo>
                    <a:lnTo>
                      <a:pt x="20" y="59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3" name="Freeform 319"/>
              <p:cNvSpPr>
                <a:spLocks/>
              </p:cNvSpPr>
              <p:nvPr/>
            </p:nvSpPr>
            <p:spPr bwMode="auto">
              <a:xfrm>
                <a:off x="3279" y="1364"/>
                <a:ext cx="33" cy="24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20" y="38"/>
                  </a:cxn>
                  <a:cxn ang="0">
                    <a:pos x="24" y="27"/>
                  </a:cxn>
                  <a:cxn ang="0">
                    <a:pos x="28" y="17"/>
                  </a:cxn>
                  <a:cxn ang="0">
                    <a:pos x="33" y="6"/>
                  </a:cxn>
                  <a:cxn ang="0">
                    <a:pos x="15" y="0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14" y="48"/>
                  </a:cxn>
                </a:cxnLst>
                <a:rect l="0" t="0" r="r" b="b"/>
                <a:pathLst>
                  <a:path w="33" h="48">
                    <a:moveTo>
                      <a:pt x="14" y="48"/>
                    </a:moveTo>
                    <a:lnTo>
                      <a:pt x="20" y="38"/>
                    </a:lnTo>
                    <a:lnTo>
                      <a:pt x="24" y="27"/>
                    </a:lnTo>
                    <a:lnTo>
                      <a:pt x="28" y="17"/>
                    </a:lnTo>
                    <a:lnTo>
                      <a:pt x="33" y="6"/>
                    </a:lnTo>
                    <a:lnTo>
                      <a:pt x="15" y="0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4" name="Freeform 320"/>
              <p:cNvSpPr>
                <a:spLocks/>
              </p:cNvSpPr>
              <p:nvPr/>
            </p:nvSpPr>
            <p:spPr bwMode="auto">
              <a:xfrm>
                <a:off x="3251" y="1383"/>
                <a:ext cx="42" cy="20"/>
              </a:xfrm>
              <a:custGeom>
                <a:avLst/>
                <a:gdLst/>
                <a:ahLst/>
                <a:cxnLst>
                  <a:cxn ang="0">
                    <a:pos x="20" y="36"/>
                  </a:cxn>
                  <a:cxn ang="0">
                    <a:pos x="18" y="41"/>
                  </a:cxn>
                  <a:cxn ang="0">
                    <a:pos x="42" y="10"/>
                  </a:cxn>
                  <a:cxn ang="0">
                    <a:pos x="29" y="0"/>
                  </a:cxn>
                  <a:cxn ang="0">
                    <a:pos x="0" y="36"/>
                  </a:cxn>
                  <a:cxn ang="0">
                    <a:pos x="3" y="30"/>
                  </a:cxn>
                  <a:cxn ang="0">
                    <a:pos x="2" y="31"/>
                  </a:cxn>
                  <a:cxn ang="0">
                    <a:pos x="2" y="33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0" y="36"/>
                  </a:cxn>
                </a:cxnLst>
                <a:rect l="0" t="0" r="r" b="b"/>
                <a:pathLst>
                  <a:path w="42" h="41">
                    <a:moveTo>
                      <a:pt x="20" y="36"/>
                    </a:moveTo>
                    <a:lnTo>
                      <a:pt x="18" y="41"/>
                    </a:lnTo>
                    <a:lnTo>
                      <a:pt x="42" y="10"/>
                    </a:lnTo>
                    <a:lnTo>
                      <a:pt x="29" y="0"/>
                    </a:lnTo>
                    <a:lnTo>
                      <a:pt x="0" y="36"/>
                    </a:lnTo>
                    <a:lnTo>
                      <a:pt x="3" y="30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5" name="Freeform 321"/>
              <p:cNvSpPr>
                <a:spLocks/>
              </p:cNvSpPr>
              <p:nvPr/>
            </p:nvSpPr>
            <p:spPr bwMode="auto">
              <a:xfrm>
                <a:off x="3251" y="1400"/>
                <a:ext cx="20" cy="20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0" y="33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21"/>
                  </a:cxn>
                  <a:cxn ang="0">
                    <a:pos x="0" y="32"/>
                  </a:cxn>
                  <a:cxn ang="0">
                    <a:pos x="3" y="39"/>
                  </a:cxn>
                  <a:cxn ang="0">
                    <a:pos x="0" y="33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2" y="39"/>
                  </a:cxn>
                  <a:cxn ang="0">
                    <a:pos x="3" y="39"/>
                  </a:cxn>
                  <a:cxn ang="0">
                    <a:pos x="18" y="29"/>
                  </a:cxn>
                </a:cxnLst>
                <a:rect l="0" t="0" r="r" b="b"/>
                <a:pathLst>
                  <a:path w="20" h="39">
                    <a:moveTo>
                      <a:pt x="18" y="29"/>
                    </a:moveTo>
                    <a:lnTo>
                      <a:pt x="20" y="33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3" y="39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1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6" name="Freeform 322"/>
              <p:cNvSpPr>
                <a:spLocks/>
              </p:cNvSpPr>
              <p:nvPr/>
            </p:nvSpPr>
            <p:spPr bwMode="auto">
              <a:xfrm>
                <a:off x="3254" y="1415"/>
                <a:ext cx="45" cy="23"/>
              </a:xfrm>
              <a:custGeom>
                <a:avLst/>
                <a:gdLst/>
                <a:ahLst/>
                <a:cxnLst>
                  <a:cxn ang="0">
                    <a:pos x="39" y="31"/>
                  </a:cxn>
                  <a:cxn ang="0">
                    <a:pos x="45" y="34"/>
                  </a:cxn>
                  <a:cxn ang="0">
                    <a:pos x="15" y="0"/>
                  </a:cxn>
                  <a:cxn ang="0">
                    <a:pos x="0" y="10"/>
                  </a:cxn>
                  <a:cxn ang="0">
                    <a:pos x="7" y="19"/>
                  </a:cxn>
                  <a:cxn ang="0">
                    <a:pos x="19" y="30"/>
                  </a:cxn>
                  <a:cxn ang="0">
                    <a:pos x="29" y="41"/>
                  </a:cxn>
                  <a:cxn ang="0">
                    <a:pos x="37" y="47"/>
                  </a:cxn>
                  <a:cxn ang="0">
                    <a:pos x="32" y="45"/>
                  </a:cxn>
                  <a:cxn ang="0">
                    <a:pos x="32" y="47"/>
                  </a:cxn>
                  <a:cxn ang="0">
                    <a:pos x="33" y="47"/>
                  </a:cxn>
                  <a:cxn ang="0">
                    <a:pos x="36" y="47"/>
                  </a:cxn>
                  <a:cxn ang="0">
                    <a:pos x="37" y="47"/>
                  </a:cxn>
                  <a:cxn ang="0">
                    <a:pos x="39" y="31"/>
                  </a:cxn>
                </a:cxnLst>
                <a:rect l="0" t="0" r="r" b="b"/>
                <a:pathLst>
                  <a:path w="45" h="47">
                    <a:moveTo>
                      <a:pt x="39" y="31"/>
                    </a:moveTo>
                    <a:lnTo>
                      <a:pt x="45" y="34"/>
                    </a:lnTo>
                    <a:lnTo>
                      <a:pt x="15" y="0"/>
                    </a:lnTo>
                    <a:lnTo>
                      <a:pt x="0" y="10"/>
                    </a:lnTo>
                    <a:lnTo>
                      <a:pt x="7" y="19"/>
                    </a:lnTo>
                    <a:lnTo>
                      <a:pt x="19" y="30"/>
                    </a:lnTo>
                    <a:lnTo>
                      <a:pt x="29" y="41"/>
                    </a:lnTo>
                    <a:lnTo>
                      <a:pt x="37" y="47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3" y="47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7" name="Freeform 323"/>
              <p:cNvSpPr>
                <a:spLocks/>
              </p:cNvSpPr>
              <p:nvPr/>
            </p:nvSpPr>
            <p:spPr bwMode="auto">
              <a:xfrm>
                <a:off x="3291" y="1431"/>
                <a:ext cx="94" cy="17"/>
              </a:xfrm>
              <a:custGeom>
                <a:avLst/>
                <a:gdLst/>
                <a:ahLst/>
                <a:cxnLst>
                  <a:cxn ang="0">
                    <a:pos x="81" y="19"/>
                  </a:cxn>
                  <a:cxn ang="0">
                    <a:pos x="89" y="16"/>
                  </a:cxn>
                  <a:cxn ang="0">
                    <a:pos x="2" y="0"/>
                  </a:cxn>
                  <a:cxn ang="0">
                    <a:pos x="0" y="16"/>
                  </a:cxn>
                  <a:cxn ang="0">
                    <a:pos x="8" y="17"/>
                  </a:cxn>
                  <a:cxn ang="0">
                    <a:pos x="19" y="20"/>
                  </a:cxn>
                  <a:cxn ang="0">
                    <a:pos x="33" y="23"/>
                  </a:cxn>
                  <a:cxn ang="0">
                    <a:pos x="49" y="26"/>
                  </a:cxn>
                  <a:cxn ang="0">
                    <a:pos x="65" y="28"/>
                  </a:cxn>
                  <a:cxn ang="0">
                    <a:pos x="78" y="30"/>
                  </a:cxn>
                  <a:cxn ang="0">
                    <a:pos x="88" y="31"/>
                  </a:cxn>
                  <a:cxn ang="0">
                    <a:pos x="94" y="30"/>
                  </a:cxn>
                  <a:cxn ang="0">
                    <a:pos x="86" y="33"/>
                  </a:cxn>
                  <a:cxn ang="0">
                    <a:pos x="91" y="34"/>
                  </a:cxn>
                  <a:cxn ang="0">
                    <a:pos x="94" y="30"/>
                  </a:cxn>
                  <a:cxn ang="0">
                    <a:pos x="81" y="19"/>
                  </a:cxn>
                </a:cxnLst>
                <a:rect l="0" t="0" r="r" b="b"/>
                <a:pathLst>
                  <a:path w="94" h="34">
                    <a:moveTo>
                      <a:pt x="81" y="19"/>
                    </a:moveTo>
                    <a:lnTo>
                      <a:pt x="89" y="16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8" y="17"/>
                    </a:lnTo>
                    <a:lnTo>
                      <a:pt x="19" y="20"/>
                    </a:lnTo>
                    <a:lnTo>
                      <a:pt x="33" y="23"/>
                    </a:lnTo>
                    <a:lnTo>
                      <a:pt x="49" y="26"/>
                    </a:lnTo>
                    <a:lnTo>
                      <a:pt x="65" y="28"/>
                    </a:lnTo>
                    <a:lnTo>
                      <a:pt x="78" y="30"/>
                    </a:lnTo>
                    <a:lnTo>
                      <a:pt x="88" y="31"/>
                    </a:lnTo>
                    <a:lnTo>
                      <a:pt x="94" y="30"/>
                    </a:lnTo>
                    <a:lnTo>
                      <a:pt x="86" y="33"/>
                    </a:lnTo>
                    <a:lnTo>
                      <a:pt x="91" y="34"/>
                    </a:lnTo>
                    <a:lnTo>
                      <a:pt x="94" y="30"/>
                    </a:lnTo>
                    <a:lnTo>
                      <a:pt x="8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8" name="Freeform 324"/>
              <p:cNvSpPr>
                <a:spLocks/>
              </p:cNvSpPr>
              <p:nvPr/>
            </p:nvSpPr>
            <p:spPr bwMode="auto">
              <a:xfrm>
                <a:off x="3372" y="1416"/>
                <a:ext cx="48" cy="2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3" y="7"/>
                  </a:cxn>
                  <a:cxn ang="0">
                    <a:pos x="20" y="21"/>
                  </a:cxn>
                  <a:cxn ang="0">
                    <a:pos x="8" y="38"/>
                  </a:cxn>
                  <a:cxn ang="0">
                    <a:pos x="0" y="48"/>
                  </a:cxn>
                  <a:cxn ang="0">
                    <a:pos x="13" y="59"/>
                  </a:cxn>
                  <a:cxn ang="0">
                    <a:pos x="48" y="14"/>
                  </a:cxn>
                  <a:cxn ang="0">
                    <a:pos x="41" y="17"/>
                  </a:cxn>
                  <a:cxn ang="0">
                    <a:pos x="41" y="0"/>
                  </a:cxn>
                  <a:cxn ang="0">
                    <a:pos x="40" y="0"/>
                  </a:cxn>
                  <a:cxn ang="0">
                    <a:pos x="37" y="1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41" y="0"/>
                  </a:cxn>
                </a:cxnLst>
                <a:rect l="0" t="0" r="r" b="b"/>
                <a:pathLst>
                  <a:path w="48" h="59">
                    <a:moveTo>
                      <a:pt x="41" y="0"/>
                    </a:moveTo>
                    <a:lnTo>
                      <a:pt x="33" y="7"/>
                    </a:lnTo>
                    <a:lnTo>
                      <a:pt x="20" y="21"/>
                    </a:lnTo>
                    <a:lnTo>
                      <a:pt x="8" y="38"/>
                    </a:lnTo>
                    <a:lnTo>
                      <a:pt x="0" y="48"/>
                    </a:lnTo>
                    <a:lnTo>
                      <a:pt x="13" y="59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9" name="Freeform 325"/>
              <p:cNvSpPr>
                <a:spLocks/>
              </p:cNvSpPr>
              <p:nvPr/>
            </p:nvSpPr>
            <p:spPr bwMode="auto">
              <a:xfrm>
                <a:off x="3413" y="1409"/>
                <a:ext cx="102" cy="15"/>
              </a:xfrm>
              <a:custGeom>
                <a:avLst/>
                <a:gdLst/>
                <a:ahLst/>
                <a:cxnLst>
                  <a:cxn ang="0">
                    <a:pos x="82" y="16"/>
                  </a:cxn>
                  <a:cxn ang="0">
                    <a:pos x="78" y="4"/>
                  </a:cxn>
                  <a:cxn ang="0">
                    <a:pos x="0" y="14"/>
                  </a:cxn>
                  <a:cxn ang="0">
                    <a:pos x="0" y="31"/>
                  </a:cxn>
                  <a:cxn ang="0">
                    <a:pos x="78" y="19"/>
                  </a:cxn>
                  <a:cxn ang="0">
                    <a:pos x="72" y="7"/>
                  </a:cxn>
                  <a:cxn ang="0">
                    <a:pos x="82" y="16"/>
                  </a:cxn>
                  <a:cxn ang="0">
                    <a:pos x="102" y="0"/>
                  </a:cxn>
                  <a:cxn ang="0">
                    <a:pos x="78" y="4"/>
                  </a:cxn>
                  <a:cxn ang="0">
                    <a:pos x="82" y="16"/>
                  </a:cxn>
                </a:cxnLst>
                <a:rect l="0" t="0" r="r" b="b"/>
                <a:pathLst>
                  <a:path w="102" h="31">
                    <a:moveTo>
                      <a:pt x="82" y="16"/>
                    </a:moveTo>
                    <a:lnTo>
                      <a:pt x="78" y="4"/>
                    </a:lnTo>
                    <a:lnTo>
                      <a:pt x="0" y="14"/>
                    </a:lnTo>
                    <a:lnTo>
                      <a:pt x="0" y="31"/>
                    </a:lnTo>
                    <a:lnTo>
                      <a:pt x="78" y="19"/>
                    </a:lnTo>
                    <a:lnTo>
                      <a:pt x="72" y="7"/>
                    </a:lnTo>
                    <a:lnTo>
                      <a:pt x="82" y="16"/>
                    </a:lnTo>
                    <a:lnTo>
                      <a:pt x="102" y="0"/>
                    </a:lnTo>
                    <a:lnTo>
                      <a:pt x="78" y="4"/>
                    </a:lnTo>
                    <a:lnTo>
                      <a:pt x="8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0" name="Freeform 326"/>
              <p:cNvSpPr>
                <a:spLocks/>
              </p:cNvSpPr>
              <p:nvPr/>
            </p:nvSpPr>
            <p:spPr bwMode="auto">
              <a:xfrm>
                <a:off x="3439" y="1412"/>
                <a:ext cx="56" cy="22"/>
              </a:xfrm>
              <a:custGeom>
                <a:avLst/>
                <a:gdLst/>
                <a:ahLst/>
                <a:cxnLst>
                  <a:cxn ang="0">
                    <a:pos x="20" y="28"/>
                  </a:cxn>
                  <a:cxn ang="0">
                    <a:pos x="26" y="40"/>
                  </a:cxn>
                  <a:cxn ang="0">
                    <a:pos x="56" y="9"/>
                  </a:cxn>
                  <a:cxn ang="0">
                    <a:pos x="46" y="0"/>
                  </a:cxn>
                  <a:cxn ang="0">
                    <a:pos x="14" y="29"/>
                  </a:cxn>
                  <a:cxn ang="0">
                    <a:pos x="20" y="43"/>
                  </a:cxn>
                  <a:cxn ang="0">
                    <a:pos x="14" y="29"/>
                  </a:cxn>
                  <a:cxn ang="0">
                    <a:pos x="0" y="42"/>
                  </a:cxn>
                  <a:cxn ang="0">
                    <a:pos x="20" y="43"/>
                  </a:cxn>
                  <a:cxn ang="0">
                    <a:pos x="20" y="28"/>
                  </a:cxn>
                </a:cxnLst>
                <a:rect l="0" t="0" r="r" b="b"/>
                <a:pathLst>
                  <a:path w="56" h="43">
                    <a:moveTo>
                      <a:pt x="20" y="28"/>
                    </a:moveTo>
                    <a:lnTo>
                      <a:pt x="26" y="40"/>
                    </a:lnTo>
                    <a:lnTo>
                      <a:pt x="56" y="9"/>
                    </a:lnTo>
                    <a:lnTo>
                      <a:pt x="46" y="0"/>
                    </a:lnTo>
                    <a:lnTo>
                      <a:pt x="14" y="29"/>
                    </a:lnTo>
                    <a:lnTo>
                      <a:pt x="20" y="43"/>
                    </a:lnTo>
                    <a:lnTo>
                      <a:pt x="14" y="29"/>
                    </a:lnTo>
                    <a:lnTo>
                      <a:pt x="0" y="42"/>
                    </a:lnTo>
                    <a:lnTo>
                      <a:pt x="20" y="43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1" name="Freeform 327"/>
              <p:cNvSpPr>
                <a:spLocks/>
              </p:cNvSpPr>
              <p:nvPr/>
            </p:nvSpPr>
            <p:spPr bwMode="auto">
              <a:xfrm>
                <a:off x="3459" y="1426"/>
                <a:ext cx="90" cy="13"/>
              </a:xfrm>
              <a:custGeom>
                <a:avLst/>
                <a:gdLst/>
                <a:ahLst/>
                <a:cxnLst>
                  <a:cxn ang="0">
                    <a:pos x="82" y="10"/>
                  </a:cxn>
                  <a:cxn ang="0">
                    <a:pos x="86" y="8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6" y="24"/>
                  </a:cxn>
                  <a:cxn ang="0">
                    <a:pos x="86" y="24"/>
                  </a:cxn>
                  <a:cxn ang="0">
                    <a:pos x="87" y="24"/>
                  </a:cxn>
                  <a:cxn ang="0">
                    <a:pos x="89" y="24"/>
                  </a:cxn>
                  <a:cxn ang="0">
                    <a:pos x="90" y="22"/>
                  </a:cxn>
                  <a:cxn ang="0">
                    <a:pos x="86" y="24"/>
                  </a:cxn>
                  <a:cxn ang="0">
                    <a:pos x="87" y="25"/>
                  </a:cxn>
                  <a:cxn ang="0">
                    <a:pos x="90" y="22"/>
                  </a:cxn>
                  <a:cxn ang="0">
                    <a:pos x="82" y="10"/>
                  </a:cxn>
                </a:cxnLst>
                <a:rect l="0" t="0" r="r" b="b"/>
                <a:pathLst>
                  <a:path w="90" h="25">
                    <a:moveTo>
                      <a:pt x="82" y="10"/>
                    </a:moveTo>
                    <a:lnTo>
                      <a:pt x="86" y="8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7" y="24"/>
                    </a:lnTo>
                    <a:lnTo>
                      <a:pt x="89" y="24"/>
                    </a:lnTo>
                    <a:lnTo>
                      <a:pt x="90" y="22"/>
                    </a:lnTo>
                    <a:lnTo>
                      <a:pt x="86" y="24"/>
                    </a:lnTo>
                    <a:lnTo>
                      <a:pt x="87" y="25"/>
                    </a:lnTo>
                    <a:lnTo>
                      <a:pt x="90" y="22"/>
                    </a:lnTo>
                    <a:lnTo>
                      <a:pt x="8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2" name="Freeform 328"/>
              <p:cNvSpPr>
                <a:spLocks/>
              </p:cNvSpPr>
              <p:nvPr/>
            </p:nvSpPr>
            <p:spPr bwMode="auto">
              <a:xfrm>
                <a:off x="3541" y="1400"/>
                <a:ext cx="153" cy="38"/>
              </a:xfrm>
              <a:custGeom>
                <a:avLst/>
                <a:gdLst/>
                <a:ahLst/>
                <a:cxnLst>
                  <a:cxn ang="0">
                    <a:pos x="153" y="1"/>
                  </a:cxn>
                  <a:cxn ang="0">
                    <a:pos x="130" y="0"/>
                  </a:cxn>
                  <a:cxn ang="0">
                    <a:pos x="110" y="2"/>
                  </a:cxn>
                  <a:cxn ang="0">
                    <a:pos x="90" y="10"/>
                  </a:cxn>
                  <a:cxn ang="0">
                    <a:pos x="73" y="19"/>
                  </a:cxn>
                  <a:cxn ang="0">
                    <a:pos x="54" y="31"/>
                  </a:cxn>
                  <a:cxn ang="0">
                    <a:pos x="37" y="42"/>
                  </a:cxn>
                  <a:cxn ang="0">
                    <a:pos x="18" y="53"/>
                  </a:cxn>
                  <a:cxn ang="0">
                    <a:pos x="0" y="62"/>
                  </a:cxn>
                  <a:cxn ang="0">
                    <a:pos x="8" y="74"/>
                  </a:cxn>
                  <a:cxn ang="0">
                    <a:pos x="24" y="67"/>
                  </a:cxn>
                  <a:cxn ang="0">
                    <a:pos x="41" y="57"/>
                  </a:cxn>
                  <a:cxn ang="0">
                    <a:pos x="58" y="48"/>
                  </a:cxn>
                  <a:cxn ang="0">
                    <a:pos x="76" y="36"/>
                  </a:cxn>
                  <a:cxn ang="0">
                    <a:pos x="94" y="26"/>
                  </a:cxn>
                  <a:cxn ang="0">
                    <a:pos x="111" y="19"/>
                  </a:cxn>
                  <a:cxn ang="0">
                    <a:pos x="130" y="15"/>
                  </a:cxn>
                  <a:cxn ang="0">
                    <a:pos x="149" y="17"/>
                  </a:cxn>
                  <a:cxn ang="0">
                    <a:pos x="153" y="1"/>
                  </a:cxn>
                </a:cxnLst>
                <a:rect l="0" t="0" r="r" b="b"/>
                <a:pathLst>
                  <a:path w="153" h="74">
                    <a:moveTo>
                      <a:pt x="153" y="1"/>
                    </a:moveTo>
                    <a:lnTo>
                      <a:pt x="130" y="0"/>
                    </a:lnTo>
                    <a:lnTo>
                      <a:pt x="110" y="2"/>
                    </a:lnTo>
                    <a:lnTo>
                      <a:pt x="90" y="10"/>
                    </a:lnTo>
                    <a:lnTo>
                      <a:pt x="73" y="19"/>
                    </a:lnTo>
                    <a:lnTo>
                      <a:pt x="54" y="31"/>
                    </a:lnTo>
                    <a:lnTo>
                      <a:pt x="37" y="42"/>
                    </a:lnTo>
                    <a:lnTo>
                      <a:pt x="18" y="53"/>
                    </a:lnTo>
                    <a:lnTo>
                      <a:pt x="0" y="62"/>
                    </a:lnTo>
                    <a:lnTo>
                      <a:pt x="8" y="74"/>
                    </a:lnTo>
                    <a:lnTo>
                      <a:pt x="24" y="67"/>
                    </a:lnTo>
                    <a:lnTo>
                      <a:pt x="41" y="57"/>
                    </a:lnTo>
                    <a:lnTo>
                      <a:pt x="58" y="48"/>
                    </a:lnTo>
                    <a:lnTo>
                      <a:pt x="76" y="36"/>
                    </a:lnTo>
                    <a:lnTo>
                      <a:pt x="94" y="26"/>
                    </a:lnTo>
                    <a:lnTo>
                      <a:pt x="111" y="19"/>
                    </a:lnTo>
                    <a:lnTo>
                      <a:pt x="130" y="15"/>
                    </a:lnTo>
                    <a:lnTo>
                      <a:pt x="149" y="17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3" name="Freeform 329"/>
              <p:cNvSpPr>
                <a:spLocks/>
              </p:cNvSpPr>
              <p:nvPr/>
            </p:nvSpPr>
            <p:spPr bwMode="auto">
              <a:xfrm>
                <a:off x="3690" y="1321"/>
                <a:ext cx="103" cy="96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40" y="18"/>
                  </a:cxn>
                  <a:cxn ang="0">
                    <a:pos x="48" y="36"/>
                  </a:cxn>
                  <a:cxn ang="0">
                    <a:pos x="60" y="57"/>
                  </a:cxn>
                  <a:cxn ang="0">
                    <a:pos x="71" y="78"/>
                  </a:cxn>
                  <a:cxn ang="0">
                    <a:pos x="83" y="102"/>
                  </a:cxn>
                  <a:cxn ang="0">
                    <a:pos x="90" y="126"/>
                  </a:cxn>
                  <a:cxn ang="0">
                    <a:pos x="91" y="149"/>
                  </a:cxn>
                  <a:cxn ang="0">
                    <a:pos x="85" y="171"/>
                  </a:cxn>
                  <a:cxn ang="0">
                    <a:pos x="77" y="174"/>
                  </a:cxn>
                  <a:cxn ang="0">
                    <a:pos x="67" y="176"/>
                  </a:cxn>
                  <a:cxn ang="0">
                    <a:pos x="55" y="176"/>
                  </a:cxn>
                  <a:cxn ang="0">
                    <a:pos x="44" y="173"/>
                  </a:cxn>
                  <a:cxn ang="0">
                    <a:pos x="32" y="170"/>
                  </a:cxn>
                  <a:cxn ang="0">
                    <a:pos x="21" y="167"/>
                  </a:cxn>
                  <a:cxn ang="0">
                    <a:pos x="11" y="163"/>
                  </a:cxn>
                  <a:cxn ang="0">
                    <a:pos x="4" y="160"/>
                  </a:cxn>
                  <a:cxn ang="0">
                    <a:pos x="0" y="176"/>
                  </a:cxn>
                  <a:cxn ang="0">
                    <a:pos x="10" y="180"/>
                  </a:cxn>
                  <a:cxn ang="0">
                    <a:pos x="21" y="184"/>
                  </a:cxn>
                  <a:cxn ang="0">
                    <a:pos x="34" y="187"/>
                  </a:cxn>
                  <a:cxn ang="0">
                    <a:pos x="47" y="190"/>
                  </a:cxn>
                  <a:cxn ang="0">
                    <a:pos x="61" y="191"/>
                  </a:cxn>
                  <a:cxn ang="0">
                    <a:pos x="74" y="191"/>
                  </a:cxn>
                  <a:cxn ang="0">
                    <a:pos x="85" y="190"/>
                  </a:cxn>
                  <a:cxn ang="0">
                    <a:pos x="95" y="185"/>
                  </a:cxn>
                  <a:cxn ang="0">
                    <a:pos x="101" y="164"/>
                  </a:cxn>
                  <a:cxn ang="0">
                    <a:pos x="103" y="140"/>
                  </a:cxn>
                  <a:cxn ang="0">
                    <a:pos x="101" y="115"/>
                  </a:cxn>
                  <a:cxn ang="0">
                    <a:pos x="95" y="88"/>
                  </a:cxn>
                  <a:cxn ang="0">
                    <a:pos x="87" y="62"/>
                  </a:cxn>
                  <a:cxn ang="0">
                    <a:pos x="75" y="38"/>
                  </a:cxn>
                  <a:cxn ang="0">
                    <a:pos x="63" y="16"/>
                  </a:cxn>
                  <a:cxn ang="0">
                    <a:pos x="50" y="0"/>
                  </a:cxn>
                  <a:cxn ang="0">
                    <a:pos x="51" y="5"/>
                  </a:cxn>
                  <a:cxn ang="0">
                    <a:pos x="35" y="2"/>
                  </a:cxn>
                  <a:cxn ang="0">
                    <a:pos x="34" y="4"/>
                  </a:cxn>
                  <a:cxn ang="0">
                    <a:pos x="34" y="5"/>
                  </a:cxn>
                  <a:cxn ang="0">
                    <a:pos x="35" y="8"/>
                  </a:cxn>
                  <a:cxn ang="0">
                    <a:pos x="37" y="8"/>
                  </a:cxn>
                  <a:cxn ang="0">
                    <a:pos x="35" y="2"/>
                  </a:cxn>
                </a:cxnLst>
                <a:rect l="0" t="0" r="r" b="b"/>
                <a:pathLst>
                  <a:path w="103" h="191">
                    <a:moveTo>
                      <a:pt x="35" y="2"/>
                    </a:moveTo>
                    <a:lnTo>
                      <a:pt x="40" y="18"/>
                    </a:lnTo>
                    <a:lnTo>
                      <a:pt x="48" y="36"/>
                    </a:lnTo>
                    <a:lnTo>
                      <a:pt x="60" y="57"/>
                    </a:lnTo>
                    <a:lnTo>
                      <a:pt x="71" y="78"/>
                    </a:lnTo>
                    <a:lnTo>
                      <a:pt x="83" y="102"/>
                    </a:lnTo>
                    <a:lnTo>
                      <a:pt x="90" y="126"/>
                    </a:lnTo>
                    <a:lnTo>
                      <a:pt x="91" y="149"/>
                    </a:lnTo>
                    <a:lnTo>
                      <a:pt x="85" y="171"/>
                    </a:lnTo>
                    <a:lnTo>
                      <a:pt x="77" y="174"/>
                    </a:lnTo>
                    <a:lnTo>
                      <a:pt x="67" y="176"/>
                    </a:lnTo>
                    <a:lnTo>
                      <a:pt x="55" y="176"/>
                    </a:lnTo>
                    <a:lnTo>
                      <a:pt x="44" y="173"/>
                    </a:lnTo>
                    <a:lnTo>
                      <a:pt x="32" y="170"/>
                    </a:lnTo>
                    <a:lnTo>
                      <a:pt x="21" y="167"/>
                    </a:lnTo>
                    <a:lnTo>
                      <a:pt x="11" y="163"/>
                    </a:lnTo>
                    <a:lnTo>
                      <a:pt x="4" y="160"/>
                    </a:lnTo>
                    <a:lnTo>
                      <a:pt x="0" y="176"/>
                    </a:lnTo>
                    <a:lnTo>
                      <a:pt x="10" y="180"/>
                    </a:lnTo>
                    <a:lnTo>
                      <a:pt x="21" y="184"/>
                    </a:lnTo>
                    <a:lnTo>
                      <a:pt x="34" y="187"/>
                    </a:lnTo>
                    <a:lnTo>
                      <a:pt x="47" y="190"/>
                    </a:lnTo>
                    <a:lnTo>
                      <a:pt x="61" y="191"/>
                    </a:lnTo>
                    <a:lnTo>
                      <a:pt x="74" y="191"/>
                    </a:lnTo>
                    <a:lnTo>
                      <a:pt x="85" y="190"/>
                    </a:lnTo>
                    <a:lnTo>
                      <a:pt x="95" y="185"/>
                    </a:lnTo>
                    <a:lnTo>
                      <a:pt x="101" y="164"/>
                    </a:lnTo>
                    <a:lnTo>
                      <a:pt x="103" y="140"/>
                    </a:lnTo>
                    <a:lnTo>
                      <a:pt x="101" y="115"/>
                    </a:lnTo>
                    <a:lnTo>
                      <a:pt x="95" y="88"/>
                    </a:lnTo>
                    <a:lnTo>
                      <a:pt x="87" y="62"/>
                    </a:lnTo>
                    <a:lnTo>
                      <a:pt x="75" y="38"/>
                    </a:lnTo>
                    <a:lnTo>
                      <a:pt x="63" y="16"/>
                    </a:lnTo>
                    <a:lnTo>
                      <a:pt x="50" y="0"/>
                    </a:lnTo>
                    <a:lnTo>
                      <a:pt x="51" y="5"/>
                    </a:lnTo>
                    <a:lnTo>
                      <a:pt x="35" y="2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4" name="Freeform 330"/>
              <p:cNvSpPr>
                <a:spLocks/>
              </p:cNvSpPr>
              <p:nvPr/>
            </p:nvSpPr>
            <p:spPr bwMode="auto">
              <a:xfrm>
                <a:off x="3725" y="1297"/>
                <a:ext cx="32" cy="27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10" y="15"/>
                  </a:cxn>
                  <a:cxn ang="0">
                    <a:pos x="0" y="50"/>
                  </a:cxn>
                  <a:cxn ang="0">
                    <a:pos x="16" y="53"/>
                  </a:cxn>
                  <a:cxn ang="0">
                    <a:pos x="26" y="18"/>
                  </a:cxn>
                  <a:cxn ang="0">
                    <a:pos x="13" y="8"/>
                  </a:cxn>
                  <a:cxn ang="0">
                    <a:pos x="26" y="18"/>
                  </a:cxn>
                  <a:cxn ang="0">
                    <a:pos x="32" y="0"/>
                  </a:cxn>
                  <a:cxn ang="0">
                    <a:pos x="13" y="8"/>
                  </a:cxn>
                  <a:cxn ang="0">
                    <a:pos x="22" y="24"/>
                  </a:cxn>
                </a:cxnLst>
                <a:rect l="0" t="0" r="r" b="b"/>
                <a:pathLst>
                  <a:path w="32" h="53">
                    <a:moveTo>
                      <a:pt x="22" y="24"/>
                    </a:moveTo>
                    <a:lnTo>
                      <a:pt x="10" y="15"/>
                    </a:lnTo>
                    <a:lnTo>
                      <a:pt x="0" y="50"/>
                    </a:lnTo>
                    <a:lnTo>
                      <a:pt x="16" y="53"/>
                    </a:lnTo>
                    <a:lnTo>
                      <a:pt x="26" y="18"/>
                    </a:lnTo>
                    <a:lnTo>
                      <a:pt x="13" y="8"/>
                    </a:lnTo>
                    <a:lnTo>
                      <a:pt x="26" y="18"/>
                    </a:lnTo>
                    <a:lnTo>
                      <a:pt x="32" y="0"/>
                    </a:lnTo>
                    <a:lnTo>
                      <a:pt x="13" y="8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5" name="Freeform 331"/>
              <p:cNvSpPr>
                <a:spLocks/>
              </p:cNvSpPr>
              <p:nvPr/>
            </p:nvSpPr>
            <p:spPr bwMode="auto">
              <a:xfrm>
                <a:off x="3697" y="1290"/>
                <a:ext cx="50" cy="2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1"/>
                  </a:cxn>
                  <a:cxn ang="0">
                    <a:pos x="0" y="22"/>
                  </a:cxn>
                  <a:cxn ang="0">
                    <a:pos x="4" y="33"/>
                  </a:cxn>
                  <a:cxn ang="0">
                    <a:pos x="11" y="42"/>
                  </a:cxn>
                  <a:cxn ang="0">
                    <a:pos x="23" y="43"/>
                  </a:cxn>
                  <a:cxn ang="0">
                    <a:pos x="31" y="43"/>
                  </a:cxn>
                  <a:cxn ang="0">
                    <a:pos x="40" y="40"/>
                  </a:cxn>
                  <a:cxn ang="0">
                    <a:pos x="50" y="38"/>
                  </a:cxn>
                  <a:cxn ang="0">
                    <a:pos x="41" y="22"/>
                  </a:cxn>
                  <a:cxn ang="0">
                    <a:pos x="36" y="25"/>
                  </a:cxn>
                  <a:cxn ang="0">
                    <a:pos x="30" y="26"/>
                  </a:cxn>
                  <a:cxn ang="0">
                    <a:pos x="25" y="28"/>
                  </a:cxn>
                  <a:cxn ang="0">
                    <a:pos x="18" y="26"/>
                  </a:cxn>
                  <a:cxn ang="0">
                    <a:pos x="18" y="21"/>
                  </a:cxn>
                  <a:cxn ang="0">
                    <a:pos x="18" y="14"/>
                  </a:cxn>
                  <a:cxn ang="0">
                    <a:pos x="18" y="8"/>
                  </a:cxn>
                  <a:cxn ang="0">
                    <a:pos x="18" y="2"/>
                  </a:cxn>
                  <a:cxn ang="0">
                    <a:pos x="3" y="0"/>
                  </a:cxn>
                </a:cxnLst>
                <a:rect l="0" t="0" r="r" b="b"/>
                <a:pathLst>
                  <a:path w="50" h="43">
                    <a:moveTo>
                      <a:pt x="3" y="0"/>
                    </a:moveTo>
                    <a:lnTo>
                      <a:pt x="0" y="11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11" y="42"/>
                    </a:lnTo>
                    <a:lnTo>
                      <a:pt x="23" y="43"/>
                    </a:lnTo>
                    <a:lnTo>
                      <a:pt x="31" y="43"/>
                    </a:lnTo>
                    <a:lnTo>
                      <a:pt x="40" y="40"/>
                    </a:lnTo>
                    <a:lnTo>
                      <a:pt x="50" y="38"/>
                    </a:lnTo>
                    <a:lnTo>
                      <a:pt x="41" y="22"/>
                    </a:lnTo>
                    <a:lnTo>
                      <a:pt x="36" y="25"/>
                    </a:lnTo>
                    <a:lnTo>
                      <a:pt x="30" y="26"/>
                    </a:lnTo>
                    <a:lnTo>
                      <a:pt x="25" y="28"/>
                    </a:lnTo>
                    <a:lnTo>
                      <a:pt x="18" y="26"/>
                    </a:lnTo>
                    <a:lnTo>
                      <a:pt x="18" y="21"/>
                    </a:lnTo>
                    <a:lnTo>
                      <a:pt x="18" y="14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6" name="Freeform 332"/>
              <p:cNvSpPr>
                <a:spLocks/>
              </p:cNvSpPr>
              <p:nvPr/>
            </p:nvSpPr>
            <p:spPr bwMode="auto">
              <a:xfrm>
                <a:off x="3645" y="1261"/>
                <a:ext cx="73" cy="30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45" y="17"/>
                  </a:cxn>
                  <a:cxn ang="0">
                    <a:pos x="52" y="18"/>
                  </a:cxn>
                  <a:cxn ang="0">
                    <a:pos x="57" y="27"/>
                  </a:cxn>
                  <a:cxn ang="0">
                    <a:pos x="55" y="58"/>
                  </a:cxn>
                  <a:cxn ang="0">
                    <a:pos x="70" y="60"/>
                  </a:cxn>
                  <a:cxn ang="0">
                    <a:pos x="73" y="45"/>
                  </a:cxn>
                  <a:cxn ang="0">
                    <a:pos x="73" y="34"/>
                  </a:cxn>
                  <a:cxn ang="0">
                    <a:pos x="72" y="22"/>
                  </a:cxn>
                  <a:cxn ang="0">
                    <a:pos x="66" y="7"/>
                  </a:cxn>
                  <a:cxn ang="0">
                    <a:pos x="60" y="4"/>
                  </a:cxn>
                  <a:cxn ang="0">
                    <a:pos x="55" y="1"/>
                  </a:cxn>
                  <a:cxn ang="0">
                    <a:pos x="47" y="0"/>
                  </a:cxn>
                  <a:cxn ang="0">
                    <a:pos x="42" y="1"/>
                  </a:cxn>
                  <a:cxn ang="0">
                    <a:pos x="47" y="17"/>
                  </a:cxn>
                  <a:cxn ang="0">
                    <a:pos x="39" y="1"/>
                  </a:cxn>
                  <a:cxn ang="0">
                    <a:pos x="0" y="24"/>
                  </a:cxn>
                  <a:cxn ang="0">
                    <a:pos x="45" y="17"/>
                  </a:cxn>
                  <a:cxn ang="0">
                    <a:pos x="39" y="1"/>
                  </a:cxn>
                </a:cxnLst>
                <a:rect l="0" t="0" r="r" b="b"/>
                <a:pathLst>
                  <a:path w="73" h="60">
                    <a:moveTo>
                      <a:pt x="39" y="1"/>
                    </a:moveTo>
                    <a:lnTo>
                      <a:pt x="45" y="17"/>
                    </a:lnTo>
                    <a:lnTo>
                      <a:pt x="52" y="18"/>
                    </a:lnTo>
                    <a:lnTo>
                      <a:pt x="57" y="27"/>
                    </a:lnTo>
                    <a:lnTo>
                      <a:pt x="55" y="58"/>
                    </a:lnTo>
                    <a:lnTo>
                      <a:pt x="70" y="60"/>
                    </a:lnTo>
                    <a:lnTo>
                      <a:pt x="73" y="45"/>
                    </a:lnTo>
                    <a:lnTo>
                      <a:pt x="73" y="34"/>
                    </a:lnTo>
                    <a:lnTo>
                      <a:pt x="72" y="22"/>
                    </a:lnTo>
                    <a:lnTo>
                      <a:pt x="66" y="7"/>
                    </a:lnTo>
                    <a:lnTo>
                      <a:pt x="60" y="4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47" y="17"/>
                    </a:lnTo>
                    <a:lnTo>
                      <a:pt x="39" y="1"/>
                    </a:lnTo>
                    <a:lnTo>
                      <a:pt x="0" y="24"/>
                    </a:lnTo>
                    <a:lnTo>
                      <a:pt x="45" y="17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7" name="Freeform 333"/>
              <p:cNvSpPr>
                <a:spLocks/>
              </p:cNvSpPr>
              <p:nvPr/>
            </p:nvSpPr>
            <p:spPr bwMode="auto">
              <a:xfrm>
                <a:off x="3684" y="1252"/>
                <a:ext cx="50" cy="17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34" y="0"/>
                  </a:cxn>
                  <a:cxn ang="0">
                    <a:pos x="0" y="19"/>
                  </a:cxn>
                  <a:cxn ang="0">
                    <a:pos x="8" y="35"/>
                  </a:cxn>
                  <a:cxn ang="0">
                    <a:pos x="43" y="15"/>
                  </a:cxn>
                  <a:cxn ang="0">
                    <a:pos x="47" y="4"/>
                  </a:cxn>
                  <a:cxn ang="0">
                    <a:pos x="43" y="15"/>
                  </a:cxn>
                  <a:cxn ang="0">
                    <a:pos x="50" y="11"/>
                  </a:cxn>
                  <a:cxn ang="0">
                    <a:pos x="47" y="4"/>
                  </a:cxn>
                  <a:cxn ang="0">
                    <a:pos x="31" y="9"/>
                  </a:cxn>
                </a:cxnLst>
                <a:rect l="0" t="0" r="r" b="b"/>
                <a:pathLst>
                  <a:path w="50" h="35">
                    <a:moveTo>
                      <a:pt x="31" y="9"/>
                    </a:moveTo>
                    <a:lnTo>
                      <a:pt x="34" y="0"/>
                    </a:lnTo>
                    <a:lnTo>
                      <a:pt x="0" y="19"/>
                    </a:lnTo>
                    <a:lnTo>
                      <a:pt x="8" y="35"/>
                    </a:lnTo>
                    <a:lnTo>
                      <a:pt x="43" y="15"/>
                    </a:lnTo>
                    <a:lnTo>
                      <a:pt x="47" y="4"/>
                    </a:lnTo>
                    <a:lnTo>
                      <a:pt x="43" y="15"/>
                    </a:lnTo>
                    <a:lnTo>
                      <a:pt x="50" y="11"/>
                    </a:lnTo>
                    <a:lnTo>
                      <a:pt x="47" y="4"/>
                    </a:lnTo>
                    <a:lnTo>
                      <a:pt x="3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8" name="Freeform 334"/>
              <p:cNvSpPr>
                <a:spLocks/>
              </p:cNvSpPr>
              <p:nvPr/>
            </p:nvSpPr>
            <p:spPr bwMode="auto">
              <a:xfrm>
                <a:off x="3654" y="1170"/>
                <a:ext cx="77" cy="8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0" y="14"/>
                  </a:cxn>
                  <a:cxn ang="0">
                    <a:pos x="61" y="173"/>
                  </a:cxn>
                  <a:cxn ang="0">
                    <a:pos x="77" y="168"/>
                  </a:cxn>
                  <a:cxn ang="0">
                    <a:pos x="17" y="10"/>
                  </a:cxn>
                  <a:cxn ang="0">
                    <a:pos x="4" y="4"/>
                  </a:cxn>
                  <a:cxn ang="0">
                    <a:pos x="17" y="10"/>
                  </a:cxn>
                  <a:cxn ang="0">
                    <a:pos x="13" y="0"/>
                  </a:cxn>
                  <a:cxn ang="0">
                    <a:pos x="4" y="4"/>
                  </a:cxn>
                  <a:cxn ang="0">
                    <a:pos x="13" y="20"/>
                  </a:cxn>
                </a:cxnLst>
                <a:rect l="0" t="0" r="r" b="b"/>
                <a:pathLst>
                  <a:path w="77" h="173">
                    <a:moveTo>
                      <a:pt x="13" y="20"/>
                    </a:moveTo>
                    <a:lnTo>
                      <a:pt x="0" y="14"/>
                    </a:lnTo>
                    <a:lnTo>
                      <a:pt x="61" y="173"/>
                    </a:lnTo>
                    <a:lnTo>
                      <a:pt x="77" y="168"/>
                    </a:lnTo>
                    <a:lnTo>
                      <a:pt x="17" y="10"/>
                    </a:lnTo>
                    <a:lnTo>
                      <a:pt x="4" y="4"/>
                    </a:lnTo>
                    <a:lnTo>
                      <a:pt x="17" y="10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9" name="Freeform 335"/>
              <p:cNvSpPr>
                <a:spLocks/>
              </p:cNvSpPr>
              <p:nvPr/>
            </p:nvSpPr>
            <p:spPr bwMode="auto">
              <a:xfrm>
                <a:off x="3618" y="1172"/>
                <a:ext cx="49" cy="19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9" y="36"/>
                  </a:cxn>
                  <a:cxn ang="0">
                    <a:pos x="49" y="16"/>
                  </a:cxn>
                  <a:cxn ang="0">
                    <a:pos x="40" y="0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4" y="36"/>
                  </a:cxn>
                  <a:cxn ang="0">
                    <a:pos x="6" y="37"/>
                  </a:cxn>
                  <a:cxn ang="0">
                    <a:pos x="9" y="36"/>
                  </a:cxn>
                  <a:cxn ang="0">
                    <a:pos x="4" y="36"/>
                  </a:cxn>
                </a:cxnLst>
                <a:rect l="0" t="0" r="r" b="b"/>
                <a:pathLst>
                  <a:path w="49" h="37">
                    <a:moveTo>
                      <a:pt x="4" y="36"/>
                    </a:moveTo>
                    <a:lnTo>
                      <a:pt x="9" y="36"/>
                    </a:lnTo>
                    <a:lnTo>
                      <a:pt x="49" y="16"/>
                    </a:lnTo>
                    <a:lnTo>
                      <a:pt x="40" y="0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9" y="3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0" name="Freeform 336"/>
              <p:cNvSpPr>
                <a:spLocks/>
              </p:cNvSpPr>
              <p:nvPr/>
            </p:nvSpPr>
            <p:spPr bwMode="auto">
              <a:xfrm>
                <a:off x="3533" y="1176"/>
                <a:ext cx="89" cy="14"/>
              </a:xfrm>
              <a:custGeom>
                <a:avLst/>
                <a:gdLst/>
                <a:ahLst/>
                <a:cxnLst>
                  <a:cxn ang="0">
                    <a:pos x="16" y="15"/>
                  </a:cxn>
                  <a:cxn ang="0">
                    <a:pos x="8" y="19"/>
                  </a:cxn>
                  <a:cxn ang="0">
                    <a:pos x="89" y="29"/>
                  </a:cxn>
                  <a:cxn ang="0">
                    <a:pos x="89" y="13"/>
                  </a:cxn>
                  <a:cxn ang="0">
                    <a:pos x="8" y="2"/>
                  </a:cxn>
                  <a:cxn ang="0">
                    <a:pos x="0" y="6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16" y="15"/>
                  </a:cxn>
                </a:cxnLst>
                <a:rect l="0" t="0" r="r" b="b"/>
                <a:pathLst>
                  <a:path w="89" h="29">
                    <a:moveTo>
                      <a:pt x="16" y="15"/>
                    </a:moveTo>
                    <a:lnTo>
                      <a:pt x="8" y="19"/>
                    </a:lnTo>
                    <a:lnTo>
                      <a:pt x="89" y="29"/>
                    </a:lnTo>
                    <a:lnTo>
                      <a:pt x="89" y="13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1" name="Rectangle 337"/>
              <p:cNvSpPr>
                <a:spLocks noChangeArrowheads="1"/>
              </p:cNvSpPr>
              <p:nvPr/>
            </p:nvSpPr>
            <p:spPr bwMode="auto">
              <a:xfrm>
                <a:off x="2071" y="981"/>
                <a:ext cx="202" cy="143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2" name="Freeform 338"/>
              <p:cNvSpPr>
                <a:spLocks/>
              </p:cNvSpPr>
              <p:nvPr/>
            </p:nvSpPr>
            <p:spPr bwMode="auto">
              <a:xfrm>
                <a:off x="2071" y="977"/>
                <a:ext cx="212" cy="9"/>
              </a:xfrm>
              <a:custGeom>
                <a:avLst/>
                <a:gdLst/>
                <a:ahLst/>
                <a:cxnLst>
                  <a:cxn ang="0">
                    <a:pos x="212" y="9"/>
                  </a:cxn>
                  <a:cxn ang="0">
                    <a:pos x="20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02" y="19"/>
                  </a:cxn>
                  <a:cxn ang="0">
                    <a:pos x="194" y="9"/>
                  </a:cxn>
                  <a:cxn ang="0">
                    <a:pos x="212" y="9"/>
                  </a:cxn>
                  <a:cxn ang="0">
                    <a:pos x="212" y="0"/>
                  </a:cxn>
                  <a:cxn ang="0">
                    <a:pos x="202" y="0"/>
                  </a:cxn>
                  <a:cxn ang="0">
                    <a:pos x="212" y="9"/>
                  </a:cxn>
                </a:cxnLst>
                <a:rect l="0" t="0" r="r" b="b"/>
                <a:pathLst>
                  <a:path w="212" h="19">
                    <a:moveTo>
                      <a:pt x="212" y="9"/>
                    </a:moveTo>
                    <a:lnTo>
                      <a:pt x="20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02" y="19"/>
                    </a:lnTo>
                    <a:lnTo>
                      <a:pt x="194" y="9"/>
                    </a:lnTo>
                    <a:lnTo>
                      <a:pt x="212" y="9"/>
                    </a:lnTo>
                    <a:lnTo>
                      <a:pt x="212" y="0"/>
                    </a:lnTo>
                    <a:lnTo>
                      <a:pt x="202" y="0"/>
                    </a:lnTo>
                    <a:lnTo>
                      <a:pt x="2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3" name="Freeform 339"/>
              <p:cNvSpPr>
                <a:spLocks/>
              </p:cNvSpPr>
              <p:nvPr/>
            </p:nvSpPr>
            <p:spPr bwMode="auto">
              <a:xfrm>
                <a:off x="2265" y="981"/>
                <a:ext cx="18" cy="148"/>
              </a:xfrm>
              <a:custGeom>
                <a:avLst/>
                <a:gdLst/>
                <a:ahLst/>
                <a:cxnLst>
                  <a:cxn ang="0">
                    <a:pos x="8" y="296"/>
                  </a:cxn>
                  <a:cxn ang="0">
                    <a:pos x="18" y="286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86"/>
                  </a:cxn>
                  <a:cxn ang="0">
                    <a:pos x="8" y="277"/>
                  </a:cxn>
                  <a:cxn ang="0">
                    <a:pos x="8" y="296"/>
                  </a:cxn>
                  <a:cxn ang="0">
                    <a:pos x="18" y="296"/>
                  </a:cxn>
                  <a:cxn ang="0">
                    <a:pos x="18" y="286"/>
                  </a:cxn>
                  <a:cxn ang="0">
                    <a:pos x="8" y="296"/>
                  </a:cxn>
                </a:cxnLst>
                <a:rect l="0" t="0" r="r" b="b"/>
                <a:pathLst>
                  <a:path w="18" h="296">
                    <a:moveTo>
                      <a:pt x="8" y="296"/>
                    </a:moveTo>
                    <a:lnTo>
                      <a:pt x="18" y="286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8" y="277"/>
                    </a:lnTo>
                    <a:lnTo>
                      <a:pt x="8" y="296"/>
                    </a:lnTo>
                    <a:lnTo>
                      <a:pt x="18" y="296"/>
                    </a:lnTo>
                    <a:lnTo>
                      <a:pt x="18" y="286"/>
                    </a:lnTo>
                    <a:lnTo>
                      <a:pt x="8" y="2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4" name="Freeform 340"/>
              <p:cNvSpPr>
                <a:spLocks/>
              </p:cNvSpPr>
              <p:nvPr/>
            </p:nvSpPr>
            <p:spPr bwMode="auto">
              <a:xfrm>
                <a:off x="2063" y="1120"/>
                <a:ext cx="210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19"/>
                  </a:cxn>
                  <a:cxn ang="0">
                    <a:pos x="210" y="19"/>
                  </a:cxn>
                  <a:cxn ang="0">
                    <a:pos x="210" y="0"/>
                  </a:cxn>
                  <a:cxn ang="0">
                    <a:pos x="8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8" y="19"/>
                  </a:cxn>
                  <a:cxn ang="0">
                    <a:pos x="0" y="9"/>
                  </a:cxn>
                </a:cxnLst>
                <a:rect l="0" t="0" r="r" b="b"/>
                <a:pathLst>
                  <a:path w="210" h="19">
                    <a:moveTo>
                      <a:pt x="0" y="9"/>
                    </a:moveTo>
                    <a:lnTo>
                      <a:pt x="8" y="19"/>
                    </a:lnTo>
                    <a:lnTo>
                      <a:pt x="210" y="19"/>
                    </a:lnTo>
                    <a:lnTo>
                      <a:pt x="210" y="0"/>
                    </a:lnTo>
                    <a:lnTo>
                      <a:pt x="8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8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5" name="Freeform 341"/>
              <p:cNvSpPr>
                <a:spLocks/>
              </p:cNvSpPr>
              <p:nvPr/>
            </p:nvSpPr>
            <p:spPr bwMode="auto">
              <a:xfrm>
                <a:off x="2063" y="977"/>
                <a:ext cx="19" cy="14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0" y="295"/>
                  </a:cxn>
                  <a:cxn ang="0">
                    <a:pos x="19" y="295"/>
                  </a:cxn>
                  <a:cxn ang="0">
                    <a:pos x="19" y="9"/>
                  </a:cxn>
                  <a:cxn ang="0">
                    <a:pos x="8" y="1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9" h="295">
                    <a:moveTo>
                      <a:pt x="8" y="0"/>
                    </a:moveTo>
                    <a:lnTo>
                      <a:pt x="0" y="9"/>
                    </a:lnTo>
                    <a:lnTo>
                      <a:pt x="0" y="295"/>
                    </a:lnTo>
                    <a:lnTo>
                      <a:pt x="19" y="295"/>
                    </a:lnTo>
                    <a:lnTo>
                      <a:pt x="19" y="9"/>
                    </a:lnTo>
                    <a:lnTo>
                      <a:pt x="8" y="1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6" name="Rectangle 342"/>
              <p:cNvSpPr>
                <a:spLocks noChangeArrowheads="1"/>
              </p:cNvSpPr>
              <p:nvPr/>
            </p:nvSpPr>
            <p:spPr bwMode="auto">
              <a:xfrm>
                <a:off x="2071" y="1138"/>
                <a:ext cx="202" cy="129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7" name="Freeform 343"/>
              <p:cNvSpPr>
                <a:spLocks/>
              </p:cNvSpPr>
              <p:nvPr/>
            </p:nvSpPr>
            <p:spPr bwMode="auto">
              <a:xfrm>
                <a:off x="2071" y="1133"/>
                <a:ext cx="212" cy="10"/>
              </a:xfrm>
              <a:custGeom>
                <a:avLst/>
                <a:gdLst/>
                <a:ahLst/>
                <a:cxnLst>
                  <a:cxn ang="0">
                    <a:pos x="212" y="9"/>
                  </a:cxn>
                  <a:cxn ang="0">
                    <a:pos x="20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02" y="19"/>
                  </a:cxn>
                  <a:cxn ang="0">
                    <a:pos x="194" y="9"/>
                  </a:cxn>
                  <a:cxn ang="0">
                    <a:pos x="212" y="9"/>
                  </a:cxn>
                  <a:cxn ang="0">
                    <a:pos x="212" y="0"/>
                  </a:cxn>
                  <a:cxn ang="0">
                    <a:pos x="202" y="0"/>
                  </a:cxn>
                  <a:cxn ang="0">
                    <a:pos x="212" y="9"/>
                  </a:cxn>
                </a:cxnLst>
                <a:rect l="0" t="0" r="r" b="b"/>
                <a:pathLst>
                  <a:path w="212" h="19">
                    <a:moveTo>
                      <a:pt x="212" y="9"/>
                    </a:moveTo>
                    <a:lnTo>
                      <a:pt x="20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02" y="19"/>
                    </a:lnTo>
                    <a:lnTo>
                      <a:pt x="194" y="9"/>
                    </a:lnTo>
                    <a:lnTo>
                      <a:pt x="212" y="9"/>
                    </a:lnTo>
                    <a:lnTo>
                      <a:pt x="212" y="0"/>
                    </a:lnTo>
                    <a:lnTo>
                      <a:pt x="202" y="0"/>
                    </a:lnTo>
                    <a:lnTo>
                      <a:pt x="2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8" name="Freeform 344"/>
              <p:cNvSpPr>
                <a:spLocks/>
              </p:cNvSpPr>
              <p:nvPr/>
            </p:nvSpPr>
            <p:spPr bwMode="auto">
              <a:xfrm>
                <a:off x="2265" y="1138"/>
                <a:ext cx="18" cy="133"/>
              </a:xfrm>
              <a:custGeom>
                <a:avLst/>
                <a:gdLst/>
                <a:ahLst/>
                <a:cxnLst>
                  <a:cxn ang="0">
                    <a:pos x="8" y="268"/>
                  </a:cxn>
                  <a:cxn ang="0">
                    <a:pos x="18" y="25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58"/>
                  </a:cxn>
                  <a:cxn ang="0">
                    <a:pos x="8" y="250"/>
                  </a:cxn>
                  <a:cxn ang="0">
                    <a:pos x="8" y="268"/>
                  </a:cxn>
                  <a:cxn ang="0">
                    <a:pos x="18" y="268"/>
                  </a:cxn>
                  <a:cxn ang="0">
                    <a:pos x="18" y="258"/>
                  </a:cxn>
                  <a:cxn ang="0">
                    <a:pos x="8" y="268"/>
                  </a:cxn>
                </a:cxnLst>
                <a:rect l="0" t="0" r="r" b="b"/>
                <a:pathLst>
                  <a:path w="18" h="268">
                    <a:moveTo>
                      <a:pt x="8" y="268"/>
                    </a:moveTo>
                    <a:lnTo>
                      <a:pt x="18" y="25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8" y="250"/>
                    </a:lnTo>
                    <a:lnTo>
                      <a:pt x="8" y="268"/>
                    </a:lnTo>
                    <a:lnTo>
                      <a:pt x="18" y="268"/>
                    </a:lnTo>
                    <a:lnTo>
                      <a:pt x="18" y="258"/>
                    </a:lnTo>
                    <a:lnTo>
                      <a:pt x="8" y="2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9" name="Freeform 345"/>
              <p:cNvSpPr>
                <a:spLocks/>
              </p:cNvSpPr>
              <p:nvPr/>
            </p:nvSpPr>
            <p:spPr bwMode="auto">
              <a:xfrm>
                <a:off x="2063" y="1262"/>
                <a:ext cx="210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8"/>
                  </a:cxn>
                  <a:cxn ang="0">
                    <a:pos x="210" y="18"/>
                  </a:cxn>
                  <a:cxn ang="0">
                    <a:pos x="210" y="0"/>
                  </a:cxn>
                  <a:cxn ang="0">
                    <a:pos x="8" y="0"/>
                  </a:cxn>
                  <a:cxn ang="0">
                    <a:pos x="19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8"/>
                  </a:cxn>
                </a:cxnLst>
                <a:rect l="0" t="0" r="r" b="b"/>
                <a:pathLst>
                  <a:path w="210" h="18">
                    <a:moveTo>
                      <a:pt x="0" y="8"/>
                    </a:moveTo>
                    <a:lnTo>
                      <a:pt x="8" y="18"/>
                    </a:lnTo>
                    <a:lnTo>
                      <a:pt x="210" y="18"/>
                    </a:lnTo>
                    <a:lnTo>
                      <a:pt x="210" y="0"/>
                    </a:lnTo>
                    <a:lnTo>
                      <a:pt x="8" y="0"/>
                    </a:lnTo>
                    <a:lnTo>
                      <a:pt x="19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0" name="Freeform 346"/>
              <p:cNvSpPr>
                <a:spLocks/>
              </p:cNvSpPr>
              <p:nvPr/>
            </p:nvSpPr>
            <p:spPr bwMode="auto">
              <a:xfrm>
                <a:off x="2063" y="1133"/>
                <a:ext cx="19" cy="13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0" y="267"/>
                  </a:cxn>
                  <a:cxn ang="0">
                    <a:pos x="19" y="267"/>
                  </a:cxn>
                  <a:cxn ang="0">
                    <a:pos x="19" y="9"/>
                  </a:cxn>
                  <a:cxn ang="0">
                    <a:pos x="8" y="1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9" h="267">
                    <a:moveTo>
                      <a:pt x="8" y="0"/>
                    </a:moveTo>
                    <a:lnTo>
                      <a:pt x="0" y="9"/>
                    </a:lnTo>
                    <a:lnTo>
                      <a:pt x="0" y="267"/>
                    </a:lnTo>
                    <a:lnTo>
                      <a:pt x="19" y="267"/>
                    </a:lnTo>
                    <a:lnTo>
                      <a:pt x="19" y="9"/>
                    </a:lnTo>
                    <a:lnTo>
                      <a:pt x="8" y="1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1" name="Rectangle 347"/>
              <p:cNvSpPr>
                <a:spLocks noChangeArrowheads="1"/>
              </p:cNvSpPr>
              <p:nvPr/>
            </p:nvSpPr>
            <p:spPr bwMode="auto">
              <a:xfrm>
                <a:off x="1805" y="1210"/>
                <a:ext cx="645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2" name="Freeform 348"/>
              <p:cNvSpPr>
                <a:spLocks/>
              </p:cNvSpPr>
              <p:nvPr/>
            </p:nvSpPr>
            <p:spPr bwMode="auto">
              <a:xfrm>
                <a:off x="1805" y="1205"/>
                <a:ext cx="653" cy="9"/>
              </a:xfrm>
              <a:custGeom>
                <a:avLst/>
                <a:gdLst/>
                <a:ahLst/>
                <a:cxnLst>
                  <a:cxn ang="0">
                    <a:pos x="653" y="8"/>
                  </a:cxn>
                  <a:cxn ang="0">
                    <a:pos x="645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45" y="18"/>
                  </a:cxn>
                  <a:cxn ang="0">
                    <a:pos x="634" y="8"/>
                  </a:cxn>
                  <a:cxn ang="0">
                    <a:pos x="653" y="8"/>
                  </a:cxn>
                  <a:cxn ang="0">
                    <a:pos x="653" y="0"/>
                  </a:cxn>
                  <a:cxn ang="0">
                    <a:pos x="645" y="0"/>
                  </a:cxn>
                  <a:cxn ang="0">
                    <a:pos x="653" y="8"/>
                  </a:cxn>
                </a:cxnLst>
                <a:rect l="0" t="0" r="r" b="b"/>
                <a:pathLst>
                  <a:path w="653" h="18">
                    <a:moveTo>
                      <a:pt x="653" y="8"/>
                    </a:moveTo>
                    <a:lnTo>
                      <a:pt x="64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45" y="18"/>
                    </a:lnTo>
                    <a:lnTo>
                      <a:pt x="634" y="8"/>
                    </a:lnTo>
                    <a:lnTo>
                      <a:pt x="653" y="8"/>
                    </a:lnTo>
                    <a:lnTo>
                      <a:pt x="653" y="0"/>
                    </a:lnTo>
                    <a:lnTo>
                      <a:pt x="645" y="0"/>
                    </a:lnTo>
                    <a:lnTo>
                      <a:pt x="65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3" name="Freeform 349"/>
              <p:cNvSpPr>
                <a:spLocks/>
              </p:cNvSpPr>
              <p:nvPr/>
            </p:nvSpPr>
            <p:spPr bwMode="auto">
              <a:xfrm>
                <a:off x="2439" y="1210"/>
                <a:ext cx="19" cy="20"/>
              </a:xfrm>
              <a:custGeom>
                <a:avLst/>
                <a:gdLst/>
                <a:ahLst/>
                <a:cxnLst>
                  <a:cxn ang="0">
                    <a:pos x="11" y="41"/>
                  </a:cxn>
                  <a:cxn ang="0">
                    <a:pos x="19" y="3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11" y="23"/>
                  </a:cxn>
                  <a:cxn ang="0">
                    <a:pos x="11" y="41"/>
                  </a:cxn>
                  <a:cxn ang="0">
                    <a:pos x="19" y="41"/>
                  </a:cxn>
                  <a:cxn ang="0">
                    <a:pos x="19" y="32"/>
                  </a:cxn>
                  <a:cxn ang="0">
                    <a:pos x="11" y="41"/>
                  </a:cxn>
                </a:cxnLst>
                <a:rect l="0" t="0" r="r" b="b"/>
                <a:pathLst>
                  <a:path w="19" h="41">
                    <a:moveTo>
                      <a:pt x="11" y="41"/>
                    </a:moveTo>
                    <a:lnTo>
                      <a:pt x="19" y="3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19" y="41"/>
                    </a:lnTo>
                    <a:lnTo>
                      <a:pt x="19" y="32"/>
                    </a:lnTo>
                    <a:lnTo>
                      <a:pt x="1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4" name="Freeform 350"/>
              <p:cNvSpPr>
                <a:spLocks/>
              </p:cNvSpPr>
              <p:nvPr/>
            </p:nvSpPr>
            <p:spPr bwMode="auto">
              <a:xfrm>
                <a:off x="1795" y="1221"/>
                <a:ext cx="65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8"/>
                  </a:cxn>
                  <a:cxn ang="0">
                    <a:pos x="655" y="18"/>
                  </a:cxn>
                  <a:cxn ang="0">
                    <a:pos x="655" y="0"/>
                  </a:cxn>
                  <a:cxn ang="0">
                    <a:pos x="10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9"/>
                  </a:cxn>
                </a:cxnLst>
                <a:rect l="0" t="0" r="r" b="b"/>
                <a:pathLst>
                  <a:path w="655" h="18">
                    <a:moveTo>
                      <a:pt x="0" y="9"/>
                    </a:moveTo>
                    <a:lnTo>
                      <a:pt x="10" y="18"/>
                    </a:lnTo>
                    <a:lnTo>
                      <a:pt x="655" y="18"/>
                    </a:lnTo>
                    <a:lnTo>
                      <a:pt x="655" y="0"/>
                    </a:lnTo>
                    <a:lnTo>
                      <a:pt x="10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5" name="Freeform 351"/>
              <p:cNvSpPr>
                <a:spLocks/>
              </p:cNvSpPr>
              <p:nvPr/>
            </p:nvSpPr>
            <p:spPr bwMode="auto">
              <a:xfrm>
                <a:off x="1795" y="1205"/>
                <a:ext cx="19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0" y="40"/>
                  </a:cxn>
                  <a:cxn ang="0">
                    <a:pos x="19" y="40"/>
                  </a:cxn>
                  <a:cxn ang="0">
                    <a:pos x="19" y="8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0" y="0"/>
                  </a:cxn>
                </a:cxnLst>
                <a:rect l="0" t="0" r="r" b="b"/>
                <a:pathLst>
                  <a:path w="19" h="40">
                    <a:moveTo>
                      <a:pt x="10" y="0"/>
                    </a:moveTo>
                    <a:lnTo>
                      <a:pt x="0" y="8"/>
                    </a:lnTo>
                    <a:lnTo>
                      <a:pt x="0" y="40"/>
                    </a:lnTo>
                    <a:lnTo>
                      <a:pt x="19" y="40"/>
                    </a:lnTo>
                    <a:lnTo>
                      <a:pt x="19" y="8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6" name="Rectangle 352"/>
              <p:cNvSpPr>
                <a:spLocks noChangeArrowheads="1"/>
              </p:cNvSpPr>
              <p:nvPr/>
            </p:nvSpPr>
            <p:spPr bwMode="auto">
              <a:xfrm>
                <a:off x="2379" y="1221"/>
                <a:ext cx="43" cy="1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7" name="Freeform 353"/>
              <p:cNvSpPr>
                <a:spLocks/>
              </p:cNvSpPr>
              <p:nvPr/>
            </p:nvSpPr>
            <p:spPr bwMode="auto">
              <a:xfrm>
                <a:off x="2379" y="1217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3" y="18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3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8">
                    <a:moveTo>
                      <a:pt x="52" y="9"/>
                    </a:moveTo>
                    <a:lnTo>
                      <a:pt x="43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3" y="18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8" name="Freeform 354"/>
              <p:cNvSpPr>
                <a:spLocks/>
              </p:cNvSpPr>
              <p:nvPr/>
            </p:nvSpPr>
            <p:spPr bwMode="auto">
              <a:xfrm>
                <a:off x="2412" y="1221"/>
                <a:ext cx="19" cy="121"/>
              </a:xfrm>
              <a:custGeom>
                <a:avLst/>
                <a:gdLst/>
                <a:ahLst/>
                <a:cxnLst>
                  <a:cxn ang="0">
                    <a:pos x="10" y="242"/>
                  </a:cxn>
                  <a:cxn ang="0">
                    <a:pos x="19" y="23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33"/>
                  </a:cxn>
                  <a:cxn ang="0">
                    <a:pos x="10" y="224"/>
                  </a:cxn>
                  <a:cxn ang="0">
                    <a:pos x="10" y="242"/>
                  </a:cxn>
                  <a:cxn ang="0">
                    <a:pos x="19" y="242"/>
                  </a:cxn>
                  <a:cxn ang="0">
                    <a:pos x="19" y="233"/>
                  </a:cxn>
                  <a:cxn ang="0">
                    <a:pos x="10" y="242"/>
                  </a:cxn>
                </a:cxnLst>
                <a:rect l="0" t="0" r="r" b="b"/>
                <a:pathLst>
                  <a:path w="19" h="242">
                    <a:moveTo>
                      <a:pt x="10" y="242"/>
                    </a:moveTo>
                    <a:lnTo>
                      <a:pt x="19" y="23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10" y="224"/>
                    </a:lnTo>
                    <a:lnTo>
                      <a:pt x="10" y="242"/>
                    </a:lnTo>
                    <a:lnTo>
                      <a:pt x="19" y="242"/>
                    </a:lnTo>
                    <a:lnTo>
                      <a:pt x="19" y="233"/>
                    </a:lnTo>
                    <a:lnTo>
                      <a:pt x="10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9" name="Freeform 355"/>
              <p:cNvSpPr>
                <a:spLocks/>
              </p:cNvSpPr>
              <p:nvPr/>
            </p:nvSpPr>
            <p:spPr bwMode="auto">
              <a:xfrm>
                <a:off x="2369" y="1333"/>
                <a:ext cx="53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8"/>
                  </a:cxn>
                  <a:cxn ang="0">
                    <a:pos x="53" y="18"/>
                  </a:cxn>
                  <a:cxn ang="0">
                    <a:pos x="53" y="0"/>
                  </a:cxn>
                  <a:cxn ang="0">
                    <a:pos x="10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9"/>
                  </a:cxn>
                </a:cxnLst>
                <a:rect l="0" t="0" r="r" b="b"/>
                <a:pathLst>
                  <a:path w="53" h="18">
                    <a:moveTo>
                      <a:pt x="0" y="9"/>
                    </a:moveTo>
                    <a:lnTo>
                      <a:pt x="10" y="18"/>
                    </a:lnTo>
                    <a:lnTo>
                      <a:pt x="53" y="18"/>
                    </a:lnTo>
                    <a:lnTo>
                      <a:pt x="53" y="0"/>
                    </a:lnTo>
                    <a:lnTo>
                      <a:pt x="10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0" name="Freeform 356"/>
              <p:cNvSpPr>
                <a:spLocks/>
              </p:cNvSpPr>
              <p:nvPr/>
            </p:nvSpPr>
            <p:spPr bwMode="auto">
              <a:xfrm>
                <a:off x="2369" y="1217"/>
                <a:ext cx="19" cy="1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42"/>
                  </a:cxn>
                  <a:cxn ang="0">
                    <a:pos x="19" y="242"/>
                  </a:cxn>
                  <a:cxn ang="0">
                    <a:pos x="19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9" h="242">
                    <a:moveTo>
                      <a:pt x="10" y="0"/>
                    </a:moveTo>
                    <a:lnTo>
                      <a:pt x="0" y="9"/>
                    </a:lnTo>
                    <a:lnTo>
                      <a:pt x="0" y="242"/>
                    </a:lnTo>
                    <a:lnTo>
                      <a:pt x="19" y="242"/>
                    </a:lnTo>
                    <a:lnTo>
                      <a:pt x="19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1" name="Rectangle 357"/>
              <p:cNvSpPr>
                <a:spLocks noChangeArrowheads="1"/>
              </p:cNvSpPr>
              <p:nvPr/>
            </p:nvSpPr>
            <p:spPr bwMode="auto">
              <a:xfrm>
                <a:off x="2302" y="1223"/>
                <a:ext cx="42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2" name="Freeform 358"/>
              <p:cNvSpPr>
                <a:spLocks/>
              </p:cNvSpPr>
              <p:nvPr/>
            </p:nvSpPr>
            <p:spPr bwMode="auto">
              <a:xfrm>
                <a:off x="2302" y="1219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9">
                    <a:moveTo>
                      <a:pt x="52" y="9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3" name="Freeform 359"/>
              <p:cNvSpPr>
                <a:spLocks/>
              </p:cNvSpPr>
              <p:nvPr/>
            </p:nvSpPr>
            <p:spPr bwMode="auto">
              <a:xfrm>
                <a:off x="2335" y="1223"/>
                <a:ext cx="19" cy="118"/>
              </a:xfrm>
              <a:custGeom>
                <a:avLst/>
                <a:gdLst/>
                <a:ahLst/>
                <a:cxnLst>
                  <a:cxn ang="0">
                    <a:pos x="9" y="236"/>
                  </a:cxn>
                  <a:cxn ang="0">
                    <a:pos x="19" y="22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9" y="218"/>
                  </a:cxn>
                  <a:cxn ang="0">
                    <a:pos x="9" y="236"/>
                  </a:cxn>
                  <a:cxn ang="0">
                    <a:pos x="19" y="236"/>
                  </a:cxn>
                  <a:cxn ang="0">
                    <a:pos x="19" y="228"/>
                  </a:cxn>
                  <a:cxn ang="0">
                    <a:pos x="9" y="236"/>
                  </a:cxn>
                </a:cxnLst>
                <a:rect l="0" t="0" r="r" b="b"/>
                <a:pathLst>
                  <a:path w="19" h="236">
                    <a:moveTo>
                      <a:pt x="9" y="236"/>
                    </a:moveTo>
                    <a:lnTo>
                      <a:pt x="19" y="22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9" y="218"/>
                    </a:lnTo>
                    <a:lnTo>
                      <a:pt x="9" y="236"/>
                    </a:lnTo>
                    <a:lnTo>
                      <a:pt x="19" y="236"/>
                    </a:lnTo>
                    <a:lnTo>
                      <a:pt x="19" y="228"/>
                    </a:lnTo>
                    <a:lnTo>
                      <a:pt x="9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4" name="Freeform 360"/>
              <p:cNvSpPr>
                <a:spLocks/>
              </p:cNvSpPr>
              <p:nvPr/>
            </p:nvSpPr>
            <p:spPr bwMode="auto">
              <a:xfrm>
                <a:off x="2293" y="1332"/>
                <a:ext cx="51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18"/>
                  </a:cxn>
                  <a:cxn ang="0">
                    <a:pos x="51" y="18"/>
                  </a:cxn>
                  <a:cxn ang="0">
                    <a:pos x="51" y="0"/>
                  </a:cxn>
                  <a:cxn ang="0">
                    <a:pos x="9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0" y="10"/>
                  </a:cxn>
                </a:cxnLst>
                <a:rect l="0" t="0" r="r" b="b"/>
                <a:pathLst>
                  <a:path w="51" h="18">
                    <a:moveTo>
                      <a:pt x="0" y="10"/>
                    </a:moveTo>
                    <a:lnTo>
                      <a:pt x="9" y="18"/>
                    </a:lnTo>
                    <a:lnTo>
                      <a:pt x="51" y="18"/>
                    </a:lnTo>
                    <a:lnTo>
                      <a:pt x="51" y="0"/>
                    </a:lnTo>
                    <a:lnTo>
                      <a:pt x="9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5" name="Freeform 361"/>
              <p:cNvSpPr>
                <a:spLocks/>
              </p:cNvSpPr>
              <p:nvPr/>
            </p:nvSpPr>
            <p:spPr bwMode="auto">
              <a:xfrm>
                <a:off x="2293" y="1219"/>
                <a:ext cx="19" cy="11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9"/>
                  </a:cxn>
                  <a:cxn ang="0">
                    <a:pos x="9" y="19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9" y="0"/>
                  </a:cxn>
                </a:cxnLst>
                <a:rect l="0" t="0" r="r" b="b"/>
                <a:pathLst>
                  <a:path w="19" h="237">
                    <a:moveTo>
                      <a:pt x="9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9"/>
                    </a:lnTo>
                    <a:lnTo>
                      <a:pt x="9" y="1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6" name="Rectangle 362"/>
              <p:cNvSpPr>
                <a:spLocks noChangeArrowheads="1"/>
              </p:cNvSpPr>
              <p:nvPr/>
            </p:nvSpPr>
            <p:spPr bwMode="auto">
              <a:xfrm>
                <a:off x="2230" y="1223"/>
                <a:ext cx="42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7" name="Freeform 363"/>
              <p:cNvSpPr>
                <a:spLocks/>
              </p:cNvSpPr>
              <p:nvPr/>
            </p:nvSpPr>
            <p:spPr bwMode="auto">
              <a:xfrm>
                <a:off x="2230" y="1219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9">
                    <a:moveTo>
                      <a:pt x="52" y="9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8" name="Freeform 364"/>
              <p:cNvSpPr>
                <a:spLocks/>
              </p:cNvSpPr>
              <p:nvPr/>
            </p:nvSpPr>
            <p:spPr bwMode="auto">
              <a:xfrm>
                <a:off x="2263" y="1223"/>
                <a:ext cx="19" cy="118"/>
              </a:xfrm>
              <a:custGeom>
                <a:avLst/>
                <a:gdLst/>
                <a:ahLst/>
                <a:cxnLst>
                  <a:cxn ang="0">
                    <a:pos x="9" y="236"/>
                  </a:cxn>
                  <a:cxn ang="0">
                    <a:pos x="19" y="22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9" y="218"/>
                  </a:cxn>
                  <a:cxn ang="0">
                    <a:pos x="9" y="236"/>
                  </a:cxn>
                  <a:cxn ang="0">
                    <a:pos x="19" y="236"/>
                  </a:cxn>
                  <a:cxn ang="0">
                    <a:pos x="19" y="228"/>
                  </a:cxn>
                  <a:cxn ang="0">
                    <a:pos x="9" y="236"/>
                  </a:cxn>
                </a:cxnLst>
                <a:rect l="0" t="0" r="r" b="b"/>
                <a:pathLst>
                  <a:path w="19" h="236">
                    <a:moveTo>
                      <a:pt x="9" y="236"/>
                    </a:moveTo>
                    <a:lnTo>
                      <a:pt x="19" y="22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9" y="218"/>
                    </a:lnTo>
                    <a:lnTo>
                      <a:pt x="9" y="236"/>
                    </a:lnTo>
                    <a:lnTo>
                      <a:pt x="19" y="236"/>
                    </a:lnTo>
                    <a:lnTo>
                      <a:pt x="19" y="228"/>
                    </a:lnTo>
                    <a:lnTo>
                      <a:pt x="9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9" name="Freeform 365"/>
              <p:cNvSpPr>
                <a:spLocks/>
              </p:cNvSpPr>
              <p:nvPr/>
            </p:nvSpPr>
            <p:spPr bwMode="auto">
              <a:xfrm>
                <a:off x="2222" y="1332"/>
                <a:ext cx="50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18"/>
                  </a:cxn>
                  <a:cxn ang="0">
                    <a:pos x="50" y="18"/>
                  </a:cxn>
                  <a:cxn ang="0">
                    <a:pos x="50" y="0"/>
                  </a:cxn>
                  <a:cxn ang="0">
                    <a:pos x="8" y="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10"/>
                  </a:cxn>
                </a:cxnLst>
                <a:rect l="0" t="0" r="r" b="b"/>
                <a:pathLst>
                  <a:path w="50" h="18">
                    <a:moveTo>
                      <a:pt x="0" y="10"/>
                    </a:moveTo>
                    <a:lnTo>
                      <a:pt x="8" y="18"/>
                    </a:lnTo>
                    <a:lnTo>
                      <a:pt x="50" y="18"/>
                    </a:lnTo>
                    <a:lnTo>
                      <a:pt x="50" y="0"/>
                    </a:lnTo>
                    <a:lnTo>
                      <a:pt x="8" y="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0" name="Freeform 366"/>
              <p:cNvSpPr>
                <a:spLocks/>
              </p:cNvSpPr>
              <p:nvPr/>
            </p:nvSpPr>
            <p:spPr bwMode="auto">
              <a:xfrm>
                <a:off x="2222" y="1219"/>
                <a:ext cx="18" cy="11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18" y="237"/>
                  </a:cxn>
                  <a:cxn ang="0">
                    <a:pos x="18" y="9"/>
                  </a:cxn>
                  <a:cxn ang="0">
                    <a:pos x="8" y="1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8" h="237">
                    <a:moveTo>
                      <a:pt x="8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18" y="237"/>
                    </a:lnTo>
                    <a:lnTo>
                      <a:pt x="18" y="9"/>
                    </a:lnTo>
                    <a:lnTo>
                      <a:pt x="8" y="1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1" name="Rectangle 367"/>
              <p:cNvSpPr>
                <a:spLocks noChangeArrowheads="1"/>
              </p:cNvSpPr>
              <p:nvPr/>
            </p:nvSpPr>
            <p:spPr bwMode="auto">
              <a:xfrm>
                <a:off x="2150" y="1223"/>
                <a:ext cx="42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2" name="Freeform 368"/>
              <p:cNvSpPr>
                <a:spLocks/>
              </p:cNvSpPr>
              <p:nvPr/>
            </p:nvSpPr>
            <p:spPr bwMode="auto">
              <a:xfrm>
                <a:off x="2150" y="1219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9">
                    <a:moveTo>
                      <a:pt x="52" y="9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3" name="Freeform 369"/>
              <p:cNvSpPr>
                <a:spLocks/>
              </p:cNvSpPr>
              <p:nvPr/>
            </p:nvSpPr>
            <p:spPr bwMode="auto">
              <a:xfrm>
                <a:off x="2183" y="1223"/>
                <a:ext cx="19" cy="118"/>
              </a:xfrm>
              <a:custGeom>
                <a:avLst/>
                <a:gdLst/>
                <a:ahLst/>
                <a:cxnLst>
                  <a:cxn ang="0">
                    <a:pos x="9" y="236"/>
                  </a:cxn>
                  <a:cxn ang="0">
                    <a:pos x="19" y="22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9" y="218"/>
                  </a:cxn>
                  <a:cxn ang="0">
                    <a:pos x="9" y="236"/>
                  </a:cxn>
                  <a:cxn ang="0">
                    <a:pos x="19" y="236"/>
                  </a:cxn>
                  <a:cxn ang="0">
                    <a:pos x="19" y="228"/>
                  </a:cxn>
                  <a:cxn ang="0">
                    <a:pos x="9" y="236"/>
                  </a:cxn>
                </a:cxnLst>
                <a:rect l="0" t="0" r="r" b="b"/>
                <a:pathLst>
                  <a:path w="19" h="236">
                    <a:moveTo>
                      <a:pt x="9" y="236"/>
                    </a:moveTo>
                    <a:lnTo>
                      <a:pt x="19" y="22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9" y="218"/>
                    </a:lnTo>
                    <a:lnTo>
                      <a:pt x="9" y="236"/>
                    </a:lnTo>
                    <a:lnTo>
                      <a:pt x="19" y="236"/>
                    </a:lnTo>
                    <a:lnTo>
                      <a:pt x="19" y="228"/>
                    </a:lnTo>
                    <a:lnTo>
                      <a:pt x="9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4" name="Freeform 370"/>
              <p:cNvSpPr>
                <a:spLocks/>
              </p:cNvSpPr>
              <p:nvPr/>
            </p:nvSpPr>
            <p:spPr bwMode="auto">
              <a:xfrm>
                <a:off x="2140" y="1332"/>
                <a:ext cx="52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52" y="18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20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52" h="18">
                    <a:moveTo>
                      <a:pt x="0" y="10"/>
                    </a:moveTo>
                    <a:lnTo>
                      <a:pt x="10" y="18"/>
                    </a:lnTo>
                    <a:lnTo>
                      <a:pt x="52" y="18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5" name="Freeform 371"/>
              <p:cNvSpPr>
                <a:spLocks/>
              </p:cNvSpPr>
              <p:nvPr/>
            </p:nvSpPr>
            <p:spPr bwMode="auto">
              <a:xfrm>
                <a:off x="2140" y="1219"/>
                <a:ext cx="20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20" y="237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20" h="237">
                    <a:moveTo>
                      <a:pt x="10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20" y="237"/>
                    </a:lnTo>
                    <a:lnTo>
                      <a:pt x="20" y="9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6" name="Rectangle 372"/>
              <p:cNvSpPr>
                <a:spLocks noChangeArrowheads="1"/>
              </p:cNvSpPr>
              <p:nvPr/>
            </p:nvSpPr>
            <p:spPr bwMode="auto">
              <a:xfrm>
                <a:off x="2080" y="1223"/>
                <a:ext cx="42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7" name="Freeform 373"/>
              <p:cNvSpPr>
                <a:spLocks/>
              </p:cNvSpPr>
              <p:nvPr/>
            </p:nvSpPr>
            <p:spPr bwMode="auto">
              <a:xfrm>
                <a:off x="2080" y="1219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9">
                    <a:moveTo>
                      <a:pt x="52" y="9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8" name="Freeform 374"/>
              <p:cNvSpPr>
                <a:spLocks/>
              </p:cNvSpPr>
              <p:nvPr/>
            </p:nvSpPr>
            <p:spPr bwMode="auto">
              <a:xfrm>
                <a:off x="2113" y="1223"/>
                <a:ext cx="19" cy="118"/>
              </a:xfrm>
              <a:custGeom>
                <a:avLst/>
                <a:gdLst/>
                <a:ahLst/>
                <a:cxnLst>
                  <a:cxn ang="0">
                    <a:pos x="9" y="236"/>
                  </a:cxn>
                  <a:cxn ang="0">
                    <a:pos x="19" y="22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9" y="218"/>
                  </a:cxn>
                  <a:cxn ang="0">
                    <a:pos x="9" y="236"/>
                  </a:cxn>
                  <a:cxn ang="0">
                    <a:pos x="19" y="236"/>
                  </a:cxn>
                  <a:cxn ang="0">
                    <a:pos x="19" y="228"/>
                  </a:cxn>
                  <a:cxn ang="0">
                    <a:pos x="9" y="236"/>
                  </a:cxn>
                </a:cxnLst>
                <a:rect l="0" t="0" r="r" b="b"/>
                <a:pathLst>
                  <a:path w="19" h="236">
                    <a:moveTo>
                      <a:pt x="9" y="236"/>
                    </a:moveTo>
                    <a:lnTo>
                      <a:pt x="19" y="22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9" y="218"/>
                    </a:lnTo>
                    <a:lnTo>
                      <a:pt x="9" y="236"/>
                    </a:lnTo>
                    <a:lnTo>
                      <a:pt x="19" y="236"/>
                    </a:lnTo>
                    <a:lnTo>
                      <a:pt x="19" y="228"/>
                    </a:lnTo>
                    <a:lnTo>
                      <a:pt x="9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9" name="Freeform 375"/>
              <p:cNvSpPr>
                <a:spLocks/>
              </p:cNvSpPr>
              <p:nvPr/>
            </p:nvSpPr>
            <p:spPr bwMode="auto">
              <a:xfrm>
                <a:off x="2071" y="1332"/>
                <a:ext cx="51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18"/>
                  </a:cxn>
                  <a:cxn ang="0">
                    <a:pos x="51" y="18"/>
                  </a:cxn>
                  <a:cxn ang="0">
                    <a:pos x="51" y="0"/>
                  </a:cxn>
                  <a:cxn ang="0">
                    <a:pos x="9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0" y="10"/>
                  </a:cxn>
                </a:cxnLst>
                <a:rect l="0" t="0" r="r" b="b"/>
                <a:pathLst>
                  <a:path w="51" h="18">
                    <a:moveTo>
                      <a:pt x="0" y="10"/>
                    </a:moveTo>
                    <a:lnTo>
                      <a:pt x="9" y="18"/>
                    </a:lnTo>
                    <a:lnTo>
                      <a:pt x="51" y="18"/>
                    </a:lnTo>
                    <a:lnTo>
                      <a:pt x="51" y="0"/>
                    </a:lnTo>
                    <a:lnTo>
                      <a:pt x="9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0" name="Freeform 376"/>
              <p:cNvSpPr>
                <a:spLocks/>
              </p:cNvSpPr>
              <p:nvPr/>
            </p:nvSpPr>
            <p:spPr bwMode="auto">
              <a:xfrm>
                <a:off x="2071" y="1219"/>
                <a:ext cx="19" cy="11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9"/>
                  </a:cxn>
                  <a:cxn ang="0">
                    <a:pos x="9" y="19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9" y="0"/>
                  </a:cxn>
                </a:cxnLst>
                <a:rect l="0" t="0" r="r" b="b"/>
                <a:pathLst>
                  <a:path w="19" h="237">
                    <a:moveTo>
                      <a:pt x="9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9"/>
                    </a:lnTo>
                    <a:lnTo>
                      <a:pt x="9" y="1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1" name="Rectangle 377"/>
              <p:cNvSpPr>
                <a:spLocks noChangeArrowheads="1"/>
              </p:cNvSpPr>
              <p:nvPr/>
            </p:nvSpPr>
            <p:spPr bwMode="auto">
              <a:xfrm>
                <a:off x="2008" y="1223"/>
                <a:ext cx="42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2" name="Freeform 378"/>
              <p:cNvSpPr>
                <a:spLocks/>
              </p:cNvSpPr>
              <p:nvPr/>
            </p:nvSpPr>
            <p:spPr bwMode="auto">
              <a:xfrm>
                <a:off x="2008" y="1219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9">
                    <a:moveTo>
                      <a:pt x="52" y="9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3" name="Freeform 379"/>
              <p:cNvSpPr>
                <a:spLocks/>
              </p:cNvSpPr>
              <p:nvPr/>
            </p:nvSpPr>
            <p:spPr bwMode="auto">
              <a:xfrm>
                <a:off x="2041" y="1223"/>
                <a:ext cx="19" cy="118"/>
              </a:xfrm>
              <a:custGeom>
                <a:avLst/>
                <a:gdLst/>
                <a:ahLst/>
                <a:cxnLst>
                  <a:cxn ang="0">
                    <a:pos x="9" y="236"/>
                  </a:cxn>
                  <a:cxn ang="0">
                    <a:pos x="19" y="22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9" y="218"/>
                  </a:cxn>
                  <a:cxn ang="0">
                    <a:pos x="9" y="236"/>
                  </a:cxn>
                  <a:cxn ang="0">
                    <a:pos x="19" y="236"/>
                  </a:cxn>
                  <a:cxn ang="0">
                    <a:pos x="19" y="228"/>
                  </a:cxn>
                  <a:cxn ang="0">
                    <a:pos x="9" y="236"/>
                  </a:cxn>
                </a:cxnLst>
                <a:rect l="0" t="0" r="r" b="b"/>
                <a:pathLst>
                  <a:path w="19" h="236">
                    <a:moveTo>
                      <a:pt x="9" y="236"/>
                    </a:moveTo>
                    <a:lnTo>
                      <a:pt x="19" y="22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9" y="218"/>
                    </a:lnTo>
                    <a:lnTo>
                      <a:pt x="9" y="236"/>
                    </a:lnTo>
                    <a:lnTo>
                      <a:pt x="19" y="236"/>
                    </a:lnTo>
                    <a:lnTo>
                      <a:pt x="19" y="228"/>
                    </a:lnTo>
                    <a:lnTo>
                      <a:pt x="9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4" name="Freeform 380"/>
              <p:cNvSpPr>
                <a:spLocks/>
              </p:cNvSpPr>
              <p:nvPr/>
            </p:nvSpPr>
            <p:spPr bwMode="auto">
              <a:xfrm>
                <a:off x="2000" y="1332"/>
                <a:ext cx="50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18"/>
                  </a:cxn>
                  <a:cxn ang="0">
                    <a:pos x="50" y="18"/>
                  </a:cxn>
                  <a:cxn ang="0">
                    <a:pos x="50" y="0"/>
                  </a:cxn>
                  <a:cxn ang="0">
                    <a:pos x="8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10"/>
                  </a:cxn>
                </a:cxnLst>
                <a:rect l="0" t="0" r="r" b="b"/>
                <a:pathLst>
                  <a:path w="50" h="18">
                    <a:moveTo>
                      <a:pt x="0" y="10"/>
                    </a:moveTo>
                    <a:lnTo>
                      <a:pt x="8" y="18"/>
                    </a:lnTo>
                    <a:lnTo>
                      <a:pt x="50" y="18"/>
                    </a:lnTo>
                    <a:lnTo>
                      <a:pt x="50" y="0"/>
                    </a:lnTo>
                    <a:lnTo>
                      <a:pt x="8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5" name="Freeform 381"/>
              <p:cNvSpPr>
                <a:spLocks/>
              </p:cNvSpPr>
              <p:nvPr/>
            </p:nvSpPr>
            <p:spPr bwMode="auto">
              <a:xfrm>
                <a:off x="2000" y="1219"/>
                <a:ext cx="19" cy="11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9"/>
                  </a:cxn>
                  <a:cxn ang="0">
                    <a:pos x="8" y="1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9" h="237">
                    <a:moveTo>
                      <a:pt x="8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9"/>
                    </a:lnTo>
                    <a:lnTo>
                      <a:pt x="8" y="1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6" name="Rectangle 382"/>
              <p:cNvSpPr>
                <a:spLocks noChangeArrowheads="1"/>
              </p:cNvSpPr>
              <p:nvPr/>
            </p:nvSpPr>
            <p:spPr bwMode="auto">
              <a:xfrm>
                <a:off x="1938" y="1223"/>
                <a:ext cx="42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7" name="Freeform 383"/>
              <p:cNvSpPr>
                <a:spLocks/>
              </p:cNvSpPr>
              <p:nvPr/>
            </p:nvSpPr>
            <p:spPr bwMode="auto">
              <a:xfrm>
                <a:off x="1938" y="1219"/>
                <a:ext cx="50" cy="9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2" y="19"/>
                  </a:cxn>
                  <a:cxn ang="0">
                    <a:pos x="32" y="9"/>
                  </a:cxn>
                  <a:cxn ang="0">
                    <a:pos x="50" y="9"/>
                  </a:cxn>
                  <a:cxn ang="0">
                    <a:pos x="50" y="0"/>
                  </a:cxn>
                  <a:cxn ang="0">
                    <a:pos x="42" y="0"/>
                  </a:cxn>
                  <a:cxn ang="0">
                    <a:pos x="50" y="9"/>
                  </a:cxn>
                </a:cxnLst>
                <a:rect l="0" t="0" r="r" b="b"/>
                <a:pathLst>
                  <a:path w="50" h="19">
                    <a:moveTo>
                      <a:pt x="50" y="9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32" y="9"/>
                    </a:lnTo>
                    <a:lnTo>
                      <a:pt x="50" y="9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5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8" name="Freeform 384"/>
              <p:cNvSpPr>
                <a:spLocks/>
              </p:cNvSpPr>
              <p:nvPr/>
            </p:nvSpPr>
            <p:spPr bwMode="auto">
              <a:xfrm>
                <a:off x="1970" y="1223"/>
                <a:ext cx="18" cy="118"/>
              </a:xfrm>
              <a:custGeom>
                <a:avLst/>
                <a:gdLst/>
                <a:ahLst/>
                <a:cxnLst>
                  <a:cxn ang="0">
                    <a:pos x="10" y="236"/>
                  </a:cxn>
                  <a:cxn ang="0">
                    <a:pos x="18" y="2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10" y="218"/>
                  </a:cxn>
                  <a:cxn ang="0">
                    <a:pos x="10" y="236"/>
                  </a:cxn>
                  <a:cxn ang="0">
                    <a:pos x="18" y="236"/>
                  </a:cxn>
                  <a:cxn ang="0">
                    <a:pos x="18" y="228"/>
                  </a:cxn>
                  <a:cxn ang="0">
                    <a:pos x="10" y="236"/>
                  </a:cxn>
                </a:cxnLst>
                <a:rect l="0" t="0" r="r" b="b"/>
                <a:pathLst>
                  <a:path w="18" h="236">
                    <a:moveTo>
                      <a:pt x="10" y="236"/>
                    </a:moveTo>
                    <a:lnTo>
                      <a:pt x="18" y="22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10" y="218"/>
                    </a:lnTo>
                    <a:lnTo>
                      <a:pt x="10" y="236"/>
                    </a:lnTo>
                    <a:lnTo>
                      <a:pt x="18" y="236"/>
                    </a:lnTo>
                    <a:lnTo>
                      <a:pt x="18" y="228"/>
                    </a:lnTo>
                    <a:lnTo>
                      <a:pt x="10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9" name="Freeform 385"/>
              <p:cNvSpPr>
                <a:spLocks/>
              </p:cNvSpPr>
              <p:nvPr/>
            </p:nvSpPr>
            <p:spPr bwMode="auto">
              <a:xfrm>
                <a:off x="1928" y="1332"/>
                <a:ext cx="52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52" y="18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52" h="18">
                    <a:moveTo>
                      <a:pt x="0" y="10"/>
                    </a:moveTo>
                    <a:lnTo>
                      <a:pt x="10" y="18"/>
                    </a:lnTo>
                    <a:lnTo>
                      <a:pt x="52" y="18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0" name="Freeform 386"/>
              <p:cNvSpPr>
                <a:spLocks/>
              </p:cNvSpPr>
              <p:nvPr/>
            </p:nvSpPr>
            <p:spPr bwMode="auto">
              <a:xfrm>
                <a:off x="1928" y="1219"/>
                <a:ext cx="19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9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9" h="237">
                    <a:moveTo>
                      <a:pt x="10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9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1" name="Rectangle 387"/>
              <p:cNvSpPr>
                <a:spLocks noChangeArrowheads="1"/>
              </p:cNvSpPr>
              <p:nvPr/>
            </p:nvSpPr>
            <p:spPr bwMode="auto">
              <a:xfrm>
                <a:off x="1851" y="1223"/>
                <a:ext cx="40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2" name="Freeform 388"/>
              <p:cNvSpPr>
                <a:spLocks/>
              </p:cNvSpPr>
              <p:nvPr/>
            </p:nvSpPr>
            <p:spPr bwMode="auto">
              <a:xfrm>
                <a:off x="1851" y="1219"/>
                <a:ext cx="49" cy="9"/>
              </a:xfrm>
              <a:custGeom>
                <a:avLst/>
                <a:gdLst/>
                <a:ahLst/>
                <a:cxnLst>
                  <a:cxn ang="0">
                    <a:pos x="49" y="9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0" y="19"/>
                  </a:cxn>
                  <a:cxn ang="0">
                    <a:pos x="30" y="9"/>
                  </a:cxn>
                  <a:cxn ang="0">
                    <a:pos x="49" y="9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49" y="9"/>
                  </a:cxn>
                </a:cxnLst>
                <a:rect l="0" t="0" r="r" b="b"/>
                <a:pathLst>
                  <a:path w="49" h="19">
                    <a:moveTo>
                      <a:pt x="49" y="9"/>
                    </a:moveTo>
                    <a:lnTo>
                      <a:pt x="40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0" y="19"/>
                    </a:lnTo>
                    <a:lnTo>
                      <a:pt x="30" y="9"/>
                    </a:lnTo>
                    <a:lnTo>
                      <a:pt x="49" y="9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4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3" name="Freeform 389"/>
              <p:cNvSpPr>
                <a:spLocks/>
              </p:cNvSpPr>
              <p:nvPr/>
            </p:nvSpPr>
            <p:spPr bwMode="auto">
              <a:xfrm>
                <a:off x="1881" y="1223"/>
                <a:ext cx="19" cy="118"/>
              </a:xfrm>
              <a:custGeom>
                <a:avLst/>
                <a:gdLst/>
                <a:ahLst/>
                <a:cxnLst>
                  <a:cxn ang="0">
                    <a:pos x="10" y="236"/>
                  </a:cxn>
                  <a:cxn ang="0">
                    <a:pos x="19" y="22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10" y="218"/>
                  </a:cxn>
                  <a:cxn ang="0">
                    <a:pos x="10" y="236"/>
                  </a:cxn>
                  <a:cxn ang="0">
                    <a:pos x="19" y="236"/>
                  </a:cxn>
                  <a:cxn ang="0">
                    <a:pos x="19" y="228"/>
                  </a:cxn>
                  <a:cxn ang="0">
                    <a:pos x="10" y="236"/>
                  </a:cxn>
                </a:cxnLst>
                <a:rect l="0" t="0" r="r" b="b"/>
                <a:pathLst>
                  <a:path w="19" h="236">
                    <a:moveTo>
                      <a:pt x="10" y="236"/>
                    </a:moveTo>
                    <a:lnTo>
                      <a:pt x="19" y="22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10" y="218"/>
                    </a:lnTo>
                    <a:lnTo>
                      <a:pt x="10" y="236"/>
                    </a:lnTo>
                    <a:lnTo>
                      <a:pt x="19" y="236"/>
                    </a:lnTo>
                    <a:lnTo>
                      <a:pt x="19" y="228"/>
                    </a:lnTo>
                    <a:lnTo>
                      <a:pt x="10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4" name="Freeform 390"/>
              <p:cNvSpPr>
                <a:spLocks/>
              </p:cNvSpPr>
              <p:nvPr/>
            </p:nvSpPr>
            <p:spPr bwMode="auto">
              <a:xfrm>
                <a:off x="1841" y="1332"/>
                <a:ext cx="50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50" y="18"/>
                  </a:cxn>
                  <a:cxn ang="0">
                    <a:pos x="50" y="0"/>
                  </a:cxn>
                  <a:cxn ang="0">
                    <a:pos x="10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50" h="18">
                    <a:moveTo>
                      <a:pt x="0" y="10"/>
                    </a:moveTo>
                    <a:lnTo>
                      <a:pt x="10" y="18"/>
                    </a:lnTo>
                    <a:lnTo>
                      <a:pt x="50" y="18"/>
                    </a:lnTo>
                    <a:lnTo>
                      <a:pt x="50" y="0"/>
                    </a:lnTo>
                    <a:lnTo>
                      <a:pt x="10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5" name="Freeform 391"/>
              <p:cNvSpPr>
                <a:spLocks/>
              </p:cNvSpPr>
              <p:nvPr/>
            </p:nvSpPr>
            <p:spPr bwMode="auto">
              <a:xfrm>
                <a:off x="1841" y="1219"/>
                <a:ext cx="19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9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9" h="237">
                    <a:moveTo>
                      <a:pt x="10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9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6" name="Freeform 392"/>
              <p:cNvSpPr>
                <a:spLocks/>
              </p:cNvSpPr>
              <p:nvPr/>
            </p:nvSpPr>
            <p:spPr bwMode="auto">
              <a:xfrm>
                <a:off x="1447" y="1175"/>
                <a:ext cx="523" cy="266"/>
              </a:xfrm>
              <a:custGeom>
                <a:avLst/>
                <a:gdLst/>
                <a:ahLst/>
                <a:cxnLst>
                  <a:cxn ang="0">
                    <a:pos x="255" y="20"/>
                  </a:cxn>
                  <a:cxn ang="0">
                    <a:pos x="269" y="48"/>
                  </a:cxn>
                  <a:cxn ang="0">
                    <a:pos x="284" y="69"/>
                  </a:cxn>
                  <a:cxn ang="0">
                    <a:pos x="298" y="82"/>
                  </a:cxn>
                  <a:cxn ang="0">
                    <a:pos x="314" y="94"/>
                  </a:cxn>
                  <a:cxn ang="0">
                    <a:pos x="330" y="106"/>
                  </a:cxn>
                  <a:cxn ang="0">
                    <a:pos x="337" y="117"/>
                  </a:cxn>
                  <a:cxn ang="0">
                    <a:pos x="327" y="131"/>
                  </a:cxn>
                  <a:cxn ang="0">
                    <a:pos x="324" y="149"/>
                  </a:cxn>
                  <a:cxn ang="0">
                    <a:pos x="372" y="144"/>
                  </a:cxn>
                  <a:cxn ang="0">
                    <a:pos x="383" y="192"/>
                  </a:cxn>
                  <a:cxn ang="0">
                    <a:pos x="393" y="239"/>
                  </a:cxn>
                  <a:cxn ang="0">
                    <a:pos x="466" y="279"/>
                  </a:cxn>
                  <a:cxn ang="0">
                    <a:pos x="480" y="331"/>
                  </a:cxn>
                  <a:cxn ang="0">
                    <a:pos x="486" y="380"/>
                  </a:cxn>
                  <a:cxn ang="0">
                    <a:pos x="503" y="427"/>
                  </a:cxn>
                  <a:cxn ang="0">
                    <a:pos x="523" y="482"/>
                  </a:cxn>
                  <a:cxn ang="0">
                    <a:pos x="407" y="532"/>
                  </a:cxn>
                  <a:cxn ang="0">
                    <a:pos x="295" y="477"/>
                  </a:cxn>
                  <a:cxn ang="0">
                    <a:pos x="317" y="508"/>
                  </a:cxn>
                  <a:cxn ang="0">
                    <a:pos x="295" y="511"/>
                  </a:cxn>
                  <a:cxn ang="0">
                    <a:pos x="274" y="514"/>
                  </a:cxn>
                  <a:cxn ang="0">
                    <a:pos x="252" y="515"/>
                  </a:cxn>
                  <a:cxn ang="0">
                    <a:pos x="232" y="514"/>
                  </a:cxn>
                  <a:cxn ang="0">
                    <a:pos x="205" y="499"/>
                  </a:cxn>
                  <a:cxn ang="0">
                    <a:pos x="166" y="475"/>
                  </a:cxn>
                  <a:cxn ang="0">
                    <a:pos x="128" y="458"/>
                  </a:cxn>
                  <a:cxn ang="0">
                    <a:pos x="95" y="456"/>
                  </a:cxn>
                  <a:cxn ang="0">
                    <a:pos x="73" y="463"/>
                  </a:cxn>
                  <a:cxn ang="0">
                    <a:pos x="55" y="470"/>
                  </a:cxn>
                  <a:cxn ang="0">
                    <a:pos x="27" y="472"/>
                  </a:cxn>
                  <a:cxn ang="0">
                    <a:pos x="0" y="448"/>
                  </a:cxn>
                  <a:cxn ang="0">
                    <a:pos x="3" y="401"/>
                  </a:cxn>
                  <a:cxn ang="0">
                    <a:pos x="19" y="354"/>
                  </a:cxn>
                  <a:cxn ang="0">
                    <a:pos x="42" y="310"/>
                  </a:cxn>
                  <a:cxn ang="0">
                    <a:pos x="43" y="259"/>
                  </a:cxn>
                  <a:cxn ang="0">
                    <a:pos x="55" y="263"/>
                  </a:cxn>
                  <a:cxn ang="0">
                    <a:pos x="67" y="263"/>
                  </a:cxn>
                  <a:cxn ang="0">
                    <a:pos x="80" y="238"/>
                  </a:cxn>
                  <a:cxn ang="0">
                    <a:pos x="76" y="201"/>
                  </a:cxn>
                  <a:cxn ang="0">
                    <a:pos x="98" y="178"/>
                  </a:cxn>
                  <a:cxn ang="0">
                    <a:pos x="123" y="0"/>
                  </a:cxn>
                  <a:cxn ang="0">
                    <a:pos x="246" y="9"/>
                  </a:cxn>
                </a:cxnLst>
                <a:rect l="0" t="0" r="r" b="b"/>
                <a:pathLst>
                  <a:path w="523" h="532">
                    <a:moveTo>
                      <a:pt x="246" y="9"/>
                    </a:moveTo>
                    <a:lnTo>
                      <a:pt x="255" y="20"/>
                    </a:lnTo>
                    <a:lnTo>
                      <a:pt x="262" y="34"/>
                    </a:lnTo>
                    <a:lnTo>
                      <a:pt x="269" y="48"/>
                    </a:lnTo>
                    <a:lnTo>
                      <a:pt x="277" y="61"/>
                    </a:lnTo>
                    <a:lnTo>
                      <a:pt x="284" y="69"/>
                    </a:lnTo>
                    <a:lnTo>
                      <a:pt x="291" y="76"/>
                    </a:lnTo>
                    <a:lnTo>
                      <a:pt x="298" y="82"/>
                    </a:lnTo>
                    <a:lnTo>
                      <a:pt x="307" y="89"/>
                    </a:lnTo>
                    <a:lnTo>
                      <a:pt x="314" y="94"/>
                    </a:lnTo>
                    <a:lnTo>
                      <a:pt x="322" y="100"/>
                    </a:lnTo>
                    <a:lnTo>
                      <a:pt x="330" y="106"/>
                    </a:lnTo>
                    <a:lnTo>
                      <a:pt x="337" y="113"/>
                    </a:lnTo>
                    <a:lnTo>
                      <a:pt x="337" y="117"/>
                    </a:lnTo>
                    <a:lnTo>
                      <a:pt x="331" y="124"/>
                    </a:lnTo>
                    <a:lnTo>
                      <a:pt x="327" y="131"/>
                    </a:lnTo>
                    <a:lnTo>
                      <a:pt x="324" y="139"/>
                    </a:lnTo>
                    <a:lnTo>
                      <a:pt x="324" y="149"/>
                    </a:lnTo>
                    <a:lnTo>
                      <a:pt x="332" y="158"/>
                    </a:lnTo>
                    <a:lnTo>
                      <a:pt x="372" y="144"/>
                    </a:lnTo>
                    <a:lnTo>
                      <a:pt x="378" y="168"/>
                    </a:lnTo>
                    <a:lnTo>
                      <a:pt x="383" y="192"/>
                    </a:lnTo>
                    <a:lnTo>
                      <a:pt x="388" y="216"/>
                    </a:lnTo>
                    <a:lnTo>
                      <a:pt x="393" y="239"/>
                    </a:lnTo>
                    <a:lnTo>
                      <a:pt x="447" y="254"/>
                    </a:lnTo>
                    <a:lnTo>
                      <a:pt x="466" y="279"/>
                    </a:lnTo>
                    <a:lnTo>
                      <a:pt x="476" y="306"/>
                    </a:lnTo>
                    <a:lnTo>
                      <a:pt x="480" y="331"/>
                    </a:lnTo>
                    <a:lnTo>
                      <a:pt x="483" y="355"/>
                    </a:lnTo>
                    <a:lnTo>
                      <a:pt x="486" y="380"/>
                    </a:lnTo>
                    <a:lnTo>
                      <a:pt x="491" y="403"/>
                    </a:lnTo>
                    <a:lnTo>
                      <a:pt x="503" y="427"/>
                    </a:lnTo>
                    <a:lnTo>
                      <a:pt x="523" y="448"/>
                    </a:lnTo>
                    <a:lnTo>
                      <a:pt x="523" y="482"/>
                    </a:lnTo>
                    <a:lnTo>
                      <a:pt x="491" y="517"/>
                    </a:lnTo>
                    <a:lnTo>
                      <a:pt x="407" y="532"/>
                    </a:lnTo>
                    <a:lnTo>
                      <a:pt x="372" y="487"/>
                    </a:lnTo>
                    <a:lnTo>
                      <a:pt x="295" y="477"/>
                    </a:lnTo>
                    <a:lnTo>
                      <a:pt x="327" y="507"/>
                    </a:lnTo>
                    <a:lnTo>
                      <a:pt x="317" y="508"/>
                    </a:lnTo>
                    <a:lnTo>
                      <a:pt x="305" y="510"/>
                    </a:lnTo>
                    <a:lnTo>
                      <a:pt x="295" y="511"/>
                    </a:lnTo>
                    <a:lnTo>
                      <a:pt x="284" y="513"/>
                    </a:lnTo>
                    <a:lnTo>
                      <a:pt x="274" y="514"/>
                    </a:lnTo>
                    <a:lnTo>
                      <a:pt x="262" y="514"/>
                    </a:lnTo>
                    <a:lnTo>
                      <a:pt x="252" y="515"/>
                    </a:lnTo>
                    <a:lnTo>
                      <a:pt x="241" y="517"/>
                    </a:lnTo>
                    <a:lnTo>
                      <a:pt x="232" y="514"/>
                    </a:lnTo>
                    <a:lnTo>
                      <a:pt x="221" y="508"/>
                    </a:lnTo>
                    <a:lnTo>
                      <a:pt x="205" y="499"/>
                    </a:lnTo>
                    <a:lnTo>
                      <a:pt x="186" y="486"/>
                    </a:lnTo>
                    <a:lnTo>
                      <a:pt x="166" y="475"/>
                    </a:lnTo>
                    <a:lnTo>
                      <a:pt x="146" y="465"/>
                    </a:lnTo>
                    <a:lnTo>
                      <a:pt x="128" y="458"/>
                    </a:lnTo>
                    <a:lnTo>
                      <a:pt x="110" y="455"/>
                    </a:lnTo>
                    <a:lnTo>
                      <a:pt x="95" y="456"/>
                    </a:lnTo>
                    <a:lnTo>
                      <a:pt x="83" y="459"/>
                    </a:lnTo>
                    <a:lnTo>
                      <a:pt x="73" y="463"/>
                    </a:lnTo>
                    <a:lnTo>
                      <a:pt x="65" y="468"/>
                    </a:lnTo>
                    <a:lnTo>
                      <a:pt x="55" y="470"/>
                    </a:lnTo>
                    <a:lnTo>
                      <a:pt x="43" y="473"/>
                    </a:lnTo>
                    <a:lnTo>
                      <a:pt x="27" y="472"/>
                    </a:lnTo>
                    <a:lnTo>
                      <a:pt x="6" y="468"/>
                    </a:lnTo>
                    <a:lnTo>
                      <a:pt x="0" y="448"/>
                    </a:lnTo>
                    <a:lnTo>
                      <a:pt x="0" y="425"/>
                    </a:lnTo>
                    <a:lnTo>
                      <a:pt x="3" y="401"/>
                    </a:lnTo>
                    <a:lnTo>
                      <a:pt x="10" y="377"/>
                    </a:lnTo>
                    <a:lnTo>
                      <a:pt x="19" y="354"/>
                    </a:lnTo>
                    <a:lnTo>
                      <a:pt x="29" y="331"/>
                    </a:lnTo>
                    <a:lnTo>
                      <a:pt x="42" y="310"/>
                    </a:lnTo>
                    <a:lnTo>
                      <a:pt x="53" y="293"/>
                    </a:lnTo>
                    <a:lnTo>
                      <a:pt x="43" y="259"/>
                    </a:lnTo>
                    <a:lnTo>
                      <a:pt x="49" y="262"/>
                    </a:lnTo>
                    <a:lnTo>
                      <a:pt x="55" y="263"/>
                    </a:lnTo>
                    <a:lnTo>
                      <a:pt x="62" y="263"/>
                    </a:lnTo>
                    <a:lnTo>
                      <a:pt x="67" y="263"/>
                    </a:lnTo>
                    <a:lnTo>
                      <a:pt x="79" y="256"/>
                    </a:lnTo>
                    <a:lnTo>
                      <a:pt x="80" y="238"/>
                    </a:lnTo>
                    <a:lnTo>
                      <a:pt x="78" y="220"/>
                    </a:lnTo>
                    <a:lnTo>
                      <a:pt x="76" y="201"/>
                    </a:lnTo>
                    <a:lnTo>
                      <a:pt x="82" y="183"/>
                    </a:lnTo>
                    <a:lnTo>
                      <a:pt x="98" y="178"/>
                    </a:lnTo>
                    <a:lnTo>
                      <a:pt x="63" y="158"/>
                    </a:lnTo>
                    <a:lnTo>
                      <a:pt x="123" y="0"/>
                    </a:lnTo>
                    <a:lnTo>
                      <a:pt x="163" y="20"/>
                    </a:lnTo>
                    <a:lnTo>
                      <a:pt x="246" y="9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7" name="Freeform 393"/>
              <p:cNvSpPr>
                <a:spLocks/>
              </p:cNvSpPr>
              <p:nvPr/>
            </p:nvSpPr>
            <p:spPr bwMode="auto">
              <a:xfrm>
                <a:off x="1685" y="1177"/>
                <a:ext cx="54" cy="37"/>
              </a:xfrm>
              <a:custGeom>
                <a:avLst/>
                <a:gdLst/>
                <a:ahLst/>
                <a:cxnLst>
                  <a:cxn ang="0">
                    <a:pos x="54" y="64"/>
                  </a:cxn>
                  <a:cxn ang="0">
                    <a:pos x="43" y="50"/>
                  </a:cxn>
                  <a:cxn ang="0">
                    <a:pos x="33" y="34"/>
                  </a:cxn>
                  <a:cxn ang="0">
                    <a:pos x="24" y="17"/>
                  </a:cxn>
                  <a:cxn ang="0">
                    <a:pos x="16" y="0"/>
                  </a:cxn>
                  <a:cxn ang="0">
                    <a:pos x="0" y="9"/>
                  </a:cxn>
                  <a:cxn ang="0">
                    <a:pos x="7" y="23"/>
                  </a:cxn>
                  <a:cxn ang="0">
                    <a:pos x="18" y="41"/>
                  </a:cxn>
                  <a:cxn ang="0">
                    <a:pos x="31" y="61"/>
                  </a:cxn>
                  <a:cxn ang="0">
                    <a:pos x="41" y="75"/>
                  </a:cxn>
                  <a:cxn ang="0">
                    <a:pos x="54" y="64"/>
                  </a:cxn>
                </a:cxnLst>
                <a:rect l="0" t="0" r="r" b="b"/>
                <a:pathLst>
                  <a:path w="54" h="75">
                    <a:moveTo>
                      <a:pt x="54" y="64"/>
                    </a:moveTo>
                    <a:lnTo>
                      <a:pt x="43" y="50"/>
                    </a:lnTo>
                    <a:lnTo>
                      <a:pt x="33" y="34"/>
                    </a:lnTo>
                    <a:lnTo>
                      <a:pt x="24" y="17"/>
                    </a:lnTo>
                    <a:lnTo>
                      <a:pt x="16" y="0"/>
                    </a:lnTo>
                    <a:lnTo>
                      <a:pt x="0" y="9"/>
                    </a:lnTo>
                    <a:lnTo>
                      <a:pt x="7" y="23"/>
                    </a:lnTo>
                    <a:lnTo>
                      <a:pt x="18" y="41"/>
                    </a:lnTo>
                    <a:lnTo>
                      <a:pt x="31" y="61"/>
                    </a:lnTo>
                    <a:lnTo>
                      <a:pt x="41" y="75"/>
                    </a:lnTo>
                    <a:lnTo>
                      <a:pt x="5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8" name="Freeform 394"/>
              <p:cNvSpPr>
                <a:spLocks/>
              </p:cNvSpPr>
              <p:nvPr/>
            </p:nvSpPr>
            <p:spPr bwMode="auto">
              <a:xfrm>
                <a:off x="1726" y="1209"/>
                <a:ext cx="66" cy="31"/>
              </a:xfrm>
              <a:custGeom>
                <a:avLst/>
                <a:gdLst/>
                <a:ahLst/>
                <a:cxnLst>
                  <a:cxn ang="0">
                    <a:pos x="58" y="62"/>
                  </a:cxn>
                  <a:cxn ang="0">
                    <a:pos x="66" y="53"/>
                  </a:cxn>
                  <a:cxn ang="0">
                    <a:pos x="66" y="42"/>
                  </a:cxn>
                  <a:cxn ang="0">
                    <a:pos x="61" y="36"/>
                  </a:cxn>
                  <a:cxn ang="0">
                    <a:pos x="53" y="31"/>
                  </a:cxn>
                  <a:cxn ang="0">
                    <a:pos x="46" y="26"/>
                  </a:cxn>
                  <a:cxn ang="0">
                    <a:pos x="39" y="22"/>
                  </a:cxn>
                  <a:cxn ang="0">
                    <a:pos x="32" y="18"/>
                  </a:cxn>
                  <a:cxn ang="0">
                    <a:pos x="25" y="12"/>
                  </a:cxn>
                  <a:cxn ang="0">
                    <a:pos x="19" y="7"/>
                  </a:cxn>
                  <a:cxn ang="0">
                    <a:pos x="13" y="0"/>
                  </a:cxn>
                  <a:cxn ang="0">
                    <a:pos x="0" y="11"/>
                  </a:cxn>
                  <a:cxn ang="0">
                    <a:pos x="6" y="17"/>
                  </a:cxn>
                  <a:cxn ang="0">
                    <a:pos x="13" y="22"/>
                  </a:cxn>
                  <a:cxn ang="0">
                    <a:pos x="19" y="26"/>
                  </a:cxn>
                  <a:cxn ang="0">
                    <a:pos x="26" y="31"/>
                  </a:cxn>
                  <a:cxn ang="0">
                    <a:pos x="32" y="35"/>
                  </a:cxn>
                  <a:cxn ang="0">
                    <a:pos x="38" y="39"/>
                  </a:cxn>
                  <a:cxn ang="0">
                    <a:pos x="45" y="43"/>
                  </a:cxn>
                  <a:cxn ang="0">
                    <a:pos x="51" y="49"/>
                  </a:cxn>
                  <a:cxn ang="0">
                    <a:pos x="51" y="45"/>
                  </a:cxn>
                  <a:cxn ang="0">
                    <a:pos x="48" y="50"/>
                  </a:cxn>
                  <a:cxn ang="0">
                    <a:pos x="58" y="62"/>
                  </a:cxn>
                </a:cxnLst>
                <a:rect l="0" t="0" r="r" b="b"/>
                <a:pathLst>
                  <a:path w="66" h="62">
                    <a:moveTo>
                      <a:pt x="58" y="62"/>
                    </a:moveTo>
                    <a:lnTo>
                      <a:pt x="66" y="53"/>
                    </a:lnTo>
                    <a:lnTo>
                      <a:pt x="66" y="42"/>
                    </a:lnTo>
                    <a:lnTo>
                      <a:pt x="61" y="36"/>
                    </a:lnTo>
                    <a:lnTo>
                      <a:pt x="53" y="31"/>
                    </a:lnTo>
                    <a:lnTo>
                      <a:pt x="46" y="26"/>
                    </a:lnTo>
                    <a:lnTo>
                      <a:pt x="39" y="22"/>
                    </a:lnTo>
                    <a:lnTo>
                      <a:pt x="32" y="18"/>
                    </a:lnTo>
                    <a:lnTo>
                      <a:pt x="25" y="12"/>
                    </a:lnTo>
                    <a:lnTo>
                      <a:pt x="19" y="7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6" y="17"/>
                    </a:lnTo>
                    <a:lnTo>
                      <a:pt x="13" y="22"/>
                    </a:lnTo>
                    <a:lnTo>
                      <a:pt x="19" y="26"/>
                    </a:lnTo>
                    <a:lnTo>
                      <a:pt x="26" y="31"/>
                    </a:lnTo>
                    <a:lnTo>
                      <a:pt x="32" y="35"/>
                    </a:lnTo>
                    <a:lnTo>
                      <a:pt x="38" y="39"/>
                    </a:lnTo>
                    <a:lnTo>
                      <a:pt x="45" y="43"/>
                    </a:lnTo>
                    <a:lnTo>
                      <a:pt x="51" y="49"/>
                    </a:lnTo>
                    <a:lnTo>
                      <a:pt x="51" y="45"/>
                    </a:lnTo>
                    <a:lnTo>
                      <a:pt x="48" y="50"/>
                    </a:lnTo>
                    <a:lnTo>
                      <a:pt x="58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9" name="Freeform 395"/>
              <p:cNvSpPr>
                <a:spLocks/>
              </p:cNvSpPr>
              <p:nvPr/>
            </p:nvSpPr>
            <p:spPr bwMode="auto">
              <a:xfrm>
                <a:off x="1762" y="1234"/>
                <a:ext cx="22" cy="25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22" y="34"/>
                  </a:cxn>
                  <a:cxn ang="0">
                    <a:pos x="17" y="30"/>
                  </a:cxn>
                  <a:cxn ang="0">
                    <a:pos x="16" y="26"/>
                  </a:cxn>
                  <a:cxn ang="0">
                    <a:pos x="17" y="20"/>
                  </a:cxn>
                  <a:cxn ang="0">
                    <a:pos x="19" y="16"/>
                  </a:cxn>
                  <a:cxn ang="0">
                    <a:pos x="22" y="12"/>
                  </a:cxn>
                  <a:cxn ang="0">
                    <a:pos x="12" y="0"/>
                  </a:cxn>
                  <a:cxn ang="0">
                    <a:pos x="0" y="16"/>
                  </a:cxn>
                  <a:cxn ang="0">
                    <a:pos x="0" y="33"/>
                  </a:cxn>
                  <a:cxn ang="0">
                    <a:pos x="12" y="47"/>
                  </a:cxn>
                  <a:cxn ang="0">
                    <a:pos x="20" y="48"/>
                  </a:cxn>
                  <a:cxn ang="0">
                    <a:pos x="12" y="47"/>
                  </a:cxn>
                  <a:cxn ang="0">
                    <a:pos x="16" y="50"/>
                  </a:cxn>
                  <a:cxn ang="0">
                    <a:pos x="20" y="48"/>
                  </a:cxn>
                  <a:cxn ang="0">
                    <a:pos x="15" y="33"/>
                  </a:cxn>
                </a:cxnLst>
                <a:rect l="0" t="0" r="r" b="b"/>
                <a:pathLst>
                  <a:path w="22" h="50">
                    <a:moveTo>
                      <a:pt x="15" y="33"/>
                    </a:moveTo>
                    <a:lnTo>
                      <a:pt x="22" y="34"/>
                    </a:lnTo>
                    <a:lnTo>
                      <a:pt x="17" y="30"/>
                    </a:lnTo>
                    <a:lnTo>
                      <a:pt x="16" y="26"/>
                    </a:lnTo>
                    <a:lnTo>
                      <a:pt x="17" y="20"/>
                    </a:lnTo>
                    <a:lnTo>
                      <a:pt x="19" y="16"/>
                    </a:lnTo>
                    <a:lnTo>
                      <a:pt x="22" y="12"/>
                    </a:lnTo>
                    <a:lnTo>
                      <a:pt x="12" y="0"/>
                    </a:lnTo>
                    <a:lnTo>
                      <a:pt x="0" y="16"/>
                    </a:lnTo>
                    <a:lnTo>
                      <a:pt x="0" y="33"/>
                    </a:lnTo>
                    <a:lnTo>
                      <a:pt x="12" y="47"/>
                    </a:lnTo>
                    <a:lnTo>
                      <a:pt x="20" y="48"/>
                    </a:lnTo>
                    <a:lnTo>
                      <a:pt x="12" y="47"/>
                    </a:lnTo>
                    <a:lnTo>
                      <a:pt x="16" y="50"/>
                    </a:lnTo>
                    <a:lnTo>
                      <a:pt x="20" y="48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0" name="Freeform 396"/>
              <p:cNvSpPr>
                <a:spLocks/>
              </p:cNvSpPr>
              <p:nvPr/>
            </p:nvSpPr>
            <p:spPr bwMode="auto">
              <a:xfrm>
                <a:off x="1777" y="1241"/>
                <a:ext cx="51" cy="17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40" y="3"/>
                  </a:cxn>
                  <a:cxn ang="0">
                    <a:pos x="0" y="19"/>
                  </a:cxn>
                  <a:cxn ang="0">
                    <a:pos x="5" y="34"/>
                  </a:cxn>
                  <a:cxn ang="0">
                    <a:pos x="45" y="20"/>
                  </a:cxn>
                  <a:cxn ang="0">
                    <a:pos x="34" y="13"/>
                  </a:cxn>
                  <a:cxn ang="0">
                    <a:pos x="51" y="10"/>
                  </a:cxn>
                  <a:cxn ang="0">
                    <a:pos x="50" y="0"/>
                  </a:cxn>
                  <a:cxn ang="0">
                    <a:pos x="40" y="3"/>
                  </a:cxn>
                  <a:cxn ang="0">
                    <a:pos x="51" y="10"/>
                  </a:cxn>
                </a:cxnLst>
                <a:rect l="0" t="0" r="r" b="b"/>
                <a:pathLst>
                  <a:path w="51" h="34">
                    <a:moveTo>
                      <a:pt x="51" y="10"/>
                    </a:moveTo>
                    <a:lnTo>
                      <a:pt x="40" y="3"/>
                    </a:lnTo>
                    <a:lnTo>
                      <a:pt x="0" y="19"/>
                    </a:lnTo>
                    <a:lnTo>
                      <a:pt x="5" y="34"/>
                    </a:lnTo>
                    <a:lnTo>
                      <a:pt x="45" y="20"/>
                    </a:lnTo>
                    <a:lnTo>
                      <a:pt x="34" y="13"/>
                    </a:lnTo>
                    <a:lnTo>
                      <a:pt x="51" y="10"/>
                    </a:lnTo>
                    <a:lnTo>
                      <a:pt x="50" y="0"/>
                    </a:lnTo>
                    <a:lnTo>
                      <a:pt x="40" y="3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1" name="Freeform 397"/>
              <p:cNvSpPr>
                <a:spLocks/>
              </p:cNvSpPr>
              <p:nvPr/>
            </p:nvSpPr>
            <p:spPr bwMode="auto">
              <a:xfrm>
                <a:off x="1811" y="1246"/>
                <a:ext cx="26" cy="21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17" y="0"/>
                  </a:cxn>
                  <a:cxn ang="0">
                    <a:pos x="0" y="3"/>
                  </a:cxn>
                  <a:cxn ang="0">
                    <a:pos x="10" y="43"/>
                  </a:cxn>
                  <a:cxn ang="0">
                    <a:pos x="26" y="40"/>
                  </a:cxn>
                </a:cxnLst>
                <a:rect l="0" t="0" r="r" b="b"/>
                <a:pathLst>
                  <a:path w="26" h="43">
                    <a:moveTo>
                      <a:pt x="26" y="40"/>
                    </a:moveTo>
                    <a:lnTo>
                      <a:pt x="17" y="0"/>
                    </a:lnTo>
                    <a:lnTo>
                      <a:pt x="0" y="3"/>
                    </a:lnTo>
                    <a:lnTo>
                      <a:pt x="10" y="43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2" name="Freeform 398"/>
              <p:cNvSpPr>
                <a:spLocks/>
              </p:cNvSpPr>
              <p:nvPr/>
            </p:nvSpPr>
            <p:spPr bwMode="auto">
              <a:xfrm>
                <a:off x="1821" y="1266"/>
                <a:ext cx="27" cy="32"/>
              </a:xfrm>
              <a:custGeom>
                <a:avLst/>
                <a:gdLst/>
                <a:ahLst/>
                <a:cxnLst>
                  <a:cxn ang="0">
                    <a:pos x="20" y="49"/>
                  </a:cxn>
                  <a:cxn ang="0">
                    <a:pos x="27" y="56"/>
                  </a:cxn>
                  <a:cxn ang="0">
                    <a:pos x="16" y="0"/>
                  </a:cxn>
                  <a:cxn ang="0">
                    <a:pos x="0" y="3"/>
                  </a:cxn>
                  <a:cxn ang="0">
                    <a:pos x="10" y="59"/>
                  </a:cxn>
                  <a:cxn ang="0">
                    <a:pos x="17" y="65"/>
                  </a:cxn>
                  <a:cxn ang="0">
                    <a:pos x="10" y="59"/>
                  </a:cxn>
                  <a:cxn ang="0">
                    <a:pos x="10" y="63"/>
                  </a:cxn>
                  <a:cxn ang="0">
                    <a:pos x="17" y="65"/>
                  </a:cxn>
                  <a:cxn ang="0">
                    <a:pos x="20" y="49"/>
                  </a:cxn>
                </a:cxnLst>
                <a:rect l="0" t="0" r="r" b="b"/>
                <a:pathLst>
                  <a:path w="27" h="65">
                    <a:moveTo>
                      <a:pt x="20" y="49"/>
                    </a:moveTo>
                    <a:lnTo>
                      <a:pt x="27" y="56"/>
                    </a:lnTo>
                    <a:lnTo>
                      <a:pt x="16" y="0"/>
                    </a:lnTo>
                    <a:lnTo>
                      <a:pt x="0" y="3"/>
                    </a:lnTo>
                    <a:lnTo>
                      <a:pt x="10" y="59"/>
                    </a:lnTo>
                    <a:lnTo>
                      <a:pt x="17" y="65"/>
                    </a:lnTo>
                    <a:lnTo>
                      <a:pt x="10" y="59"/>
                    </a:lnTo>
                    <a:lnTo>
                      <a:pt x="10" y="63"/>
                    </a:lnTo>
                    <a:lnTo>
                      <a:pt x="17" y="65"/>
                    </a:ln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3" name="Freeform 399"/>
              <p:cNvSpPr>
                <a:spLocks/>
              </p:cNvSpPr>
              <p:nvPr/>
            </p:nvSpPr>
            <p:spPr bwMode="auto">
              <a:xfrm>
                <a:off x="1838" y="1291"/>
                <a:ext cx="63" cy="15"/>
              </a:xfrm>
              <a:custGeom>
                <a:avLst/>
                <a:gdLst/>
                <a:ahLst/>
                <a:cxnLst>
                  <a:cxn ang="0">
                    <a:pos x="63" y="18"/>
                  </a:cxn>
                  <a:cxn ang="0">
                    <a:pos x="59" y="16"/>
                  </a:cxn>
                  <a:cxn ang="0">
                    <a:pos x="53" y="14"/>
                  </a:cxn>
                  <a:cxn ang="0">
                    <a:pos x="44" y="11"/>
                  </a:cxn>
                  <a:cxn ang="0">
                    <a:pos x="34" y="8"/>
                  </a:cxn>
                  <a:cxn ang="0">
                    <a:pos x="24" y="6"/>
                  </a:cxn>
                  <a:cxn ang="0">
                    <a:pos x="16" y="3"/>
                  </a:cxn>
                  <a:cxn ang="0">
                    <a:pos x="9" y="1"/>
                  </a:cxn>
                  <a:cxn ang="0">
                    <a:pos x="3" y="0"/>
                  </a:cxn>
                  <a:cxn ang="0">
                    <a:pos x="0" y="16"/>
                  </a:cxn>
                  <a:cxn ang="0">
                    <a:pos x="55" y="31"/>
                  </a:cxn>
                  <a:cxn ang="0">
                    <a:pos x="47" y="27"/>
                  </a:cxn>
                  <a:cxn ang="0">
                    <a:pos x="63" y="18"/>
                  </a:cxn>
                  <a:cxn ang="0">
                    <a:pos x="62" y="17"/>
                  </a:cxn>
                  <a:cxn ang="0">
                    <a:pos x="60" y="16"/>
                  </a:cxn>
                  <a:cxn ang="0">
                    <a:pos x="57" y="16"/>
                  </a:cxn>
                  <a:cxn ang="0">
                    <a:pos x="56" y="14"/>
                  </a:cxn>
                  <a:cxn ang="0">
                    <a:pos x="63" y="18"/>
                  </a:cxn>
                </a:cxnLst>
                <a:rect l="0" t="0" r="r" b="b"/>
                <a:pathLst>
                  <a:path w="63" h="31">
                    <a:moveTo>
                      <a:pt x="63" y="18"/>
                    </a:moveTo>
                    <a:lnTo>
                      <a:pt x="59" y="16"/>
                    </a:lnTo>
                    <a:lnTo>
                      <a:pt x="53" y="14"/>
                    </a:lnTo>
                    <a:lnTo>
                      <a:pt x="44" y="11"/>
                    </a:lnTo>
                    <a:lnTo>
                      <a:pt x="34" y="8"/>
                    </a:lnTo>
                    <a:lnTo>
                      <a:pt x="24" y="6"/>
                    </a:lnTo>
                    <a:lnTo>
                      <a:pt x="16" y="3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55" y="31"/>
                    </a:lnTo>
                    <a:lnTo>
                      <a:pt x="47" y="27"/>
                    </a:lnTo>
                    <a:lnTo>
                      <a:pt x="63" y="18"/>
                    </a:lnTo>
                    <a:lnTo>
                      <a:pt x="62" y="17"/>
                    </a:lnTo>
                    <a:lnTo>
                      <a:pt x="60" y="16"/>
                    </a:lnTo>
                    <a:lnTo>
                      <a:pt x="57" y="16"/>
                    </a:lnTo>
                    <a:lnTo>
                      <a:pt x="56" y="14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4" name="Freeform 400"/>
              <p:cNvSpPr>
                <a:spLocks/>
              </p:cNvSpPr>
              <p:nvPr/>
            </p:nvSpPr>
            <p:spPr bwMode="auto">
              <a:xfrm>
                <a:off x="1885" y="1300"/>
                <a:ext cx="53" cy="36"/>
              </a:xfrm>
              <a:custGeom>
                <a:avLst/>
                <a:gdLst/>
                <a:ahLst/>
                <a:cxnLst>
                  <a:cxn ang="0">
                    <a:pos x="53" y="69"/>
                  </a:cxn>
                  <a:cxn ang="0">
                    <a:pos x="16" y="0"/>
                  </a:cxn>
                  <a:cxn ang="0">
                    <a:pos x="0" y="9"/>
                  </a:cxn>
                  <a:cxn ang="0">
                    <a:pos x="36" y="74"/>
                  </a:cxn>
                  <a:cxn ang="0">
                    <a:pos x="35" y="69"/>
                  </a:cxn>
                  <a:cxn ang="0">
                    <a:pos x="53" y="69"/>
                  </a:cxn>
                  <a:cxn ang="0">
                    <a:pos x="53" y="68"/>
                  </a:cxn>
                  <a:cxn ang="0">
                    <a:pos x="53" y="67"/>
                  </a:cxn>
                  <a:cxn ang="0">
                    <a:pos x="53" y="65"/>
                  </a:cxn>
                  <a:cxn ang="0">
                    <a:pos x="53" y="65"/>
                  </a:cxn>
                  <a:cxn ang="0">
                    <a:pos x="53" y="69"/>
                  </a:cxn>
                </a:cxnLst>
                <a:rect l="0" t="0" r="r" b="b"/>
                <a:pathLst>
                  <a:path w="53" h="74">
                    <a:moveTo>
                      <a:pt x="53" y="69"/>
                    </a:moveTo>
                    <a:lnTo>
                      <a:pt x="16" y="0"/>
                    </a:lnTo>
                    <a:lnTo>
                      <a:pt x="0" y="9"/>
                    </a:lnTo>
                    <a:lnTo>
                      <a:pt x="36" y="74"/>
                    </a:lnTo>
                    <a:lnTo>
                      <a:pt x="35" y="69"/>
                    </a:lnTo>
                    <a:lnTo>
                      <a:pt x="53" y="69"/>
                    </a:lnTo>
                    <a:lnTo>
                      <a:pt x="53" y="68"/>
                    </a:lnTo>
                    <a:lnTo>
                      <a:pt x="53" y="67"/>
                    </a:lnTo>
                    <a:lnTo>
                      <a:pt x="53" y="65"/>
                    </a:lnTo>
                    <a:lnTo>
                      <a:pt x="53" y="65"/>
                    </a:lnTo>
                    <a:lnTo>
                      <a:pt x="5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5" name="Freeform 401"/>
              <p:cNvSpPr>
                <a:spLocks/>
              </p:cNvSpPr>
              <p:nvPr/>
            </p:nvSpPr>
            <p:spPr bwMode="auto">
              <a:xfrm>
                <a:off x="1920" y="1334"/>
                <a:ext cx="18" cy="31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18" y="59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" y="62"/>
                  </a:cxn>
                  <a:cxn ang="0">
                    <a:pos x="0" y="59"/>
                  </a:cxn>
                  <a:cxn ang="0">
                    <a:pos x="0" y="61"/>
                  </a:cxn>
                  <a:cxn ang="0">
                    <a:pos x="1" y="62"/>
                  </a:cxn>
                  <a:cxn ang="0">
                    <a:pos x="18" y="57"/>
                  </a:cxn>
                </a:cxnLst>
                <a:rect l="0" t="0" r="r" b="b"/>
                <a:pathLst>
                  <a:path w="18" h="62">
                    <a:moveTo>
                      <a:pt x="18" y="57"/>
                    </a:moveTo>
                    <a:lnTo>
                      <a:pt x="18" y="59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" y="62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1" y="6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6" name="Freeform 402"/>
              <p:cNvSpPr>
                <a:spLocks/>
              </p:cNvSpPr>
              <p:nvPr/>
            </p:nvSpPr>
            <p:spPr bwMode="auto">
              <a:xfrm>
                <a:off x="1921" y="1362"/>
                <a:ext cx="32" cy="24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32" y="40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17" y="48"/>
                  </a:cxn>
                  <a:cxn ang="0">
                    <a:pos x="16" y="48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6" y="48"/>
                  </a:cxn>
                  <a:cxn ang="0">
                    <a:pos x="17" y="48"/>
                  </a:cxn>
                  <a:cxn ang="0">
                    <a:pos x="30" y="38"/>
                  </a:cxn>
                </a:cxnLst>
                <a:rect l="0" t="0" r="r" b="b"/>
                <a:pathLst>
                  <a:path w="32" h="48">
                    <a:moveTo>
                      <a:pt x="30" y="38"/>
                    </a:moveTo>
                    <a:lnTo>
                      <a:pt x="32" y="40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17" y="48"/>
                    </a:lnTo>
                    <a:lnTo>
                      <a:pt x="16" y="48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7" name="Freeform 403"/>
              <p:cNvSpPr>
                <a:spLocks/>
              </p:cNvSpPr>
              <p:nvPr/>
            </p:nvSpPr>
            <p:spPr bwMode="auto">
              <a:xfrm>
                <a:off x="1938" y="1381"/>
                <a:ext cx="42" cy="21"/>
              </a:xfrm>
              <a:custGeom>
                <a:avLst/>
                <a:gdLst/>
                <a:ahLst/>
                <a:cxnLst>
                  <a:cxn ang="0">
                    <a:pos x="42" y="35"/>
                  </a:cxn>
                  <a:cxn ang="0">
                    <a:pos x="13" y="0"/>
                  </a:cxn>
                  <a:cxn ang="0">
                    <a:pos x="0" y="10"/>
                  </a:cxn>
                  <a:cxn ang="0">
                    <a:pos x="25" y="40"/>
                  </a:cxn>
                  <a:cxn ang="0">
                    <a:pos x="23" y="35"/>
                  </a:cxn>
                  <a:cxn ang="0">
                    <a:pos x="42" y="35"/>
                  </a:cxn>
                  <a:cxn ang="0">
                    <a:pos x="42" y="33"/>
                  </a:cxn>
                  <a:cxn ang="0">
                    <a:pos x="40" y="32"/>
                  </a:cxn>
                  <a:cxn ang="0">
                    <a:pos x="40" y="31"/>
                  </a:cxn>
                  <a:cxn ang="0">
                    <a:pos x="39" y="29"/>
                  </a:cxn>
                  <a:cxn ang="0">
                    <a:pos x="42" y="35"/>
                  </a:cxn>
                </a:cxnLst>
                <a:rect l="0" t="0" r="r" b="b"/>
                <a:pathLst>
                  <a:path w="42" h="40">
                    <a:moveTo>
                      <a:pt x="42" y="35"/>
                    </a:moveTo>
                    <a:lnTo>
                      <a:pt x="13" y="0"/>
                    </a:lnTo>
                    <a:lnTo>
                      <a:pt x="0" y="10"/>
                    </a:lnTo>
                    <a:lnTo>
                      <a:pt x="25" y="40"/>
                    </a:lnTo>
                    <a:lnTo>
                      <a:pt x="23" y="35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0" y="32"/>
                    </a:lnTo>
                    <a:lnTo>
                      <a:pt x="40" y="31"/>
                    </a:lnTo>
                    <a:lnTo>
                      <a:pt x="39" y="29"/>
                    </a:lnTo>
                    <a:lnTo>
                      <a:pt x="4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8" name="Freeform 404"/>
              <p:cNvSpPr>
                <a:spLocks/>
              </p:cNvSpPr>
              <p:nvPr/>
            </p:nvSpPr>
            <p:spPr bwMode="auto">
              <a:xfrm>
                <a:off x="1961" y="1399"/>
                <a:ext cx="19" cy="20"/>
              </a:xfrm>
              <a:custGeom>
                <a:avLst/>
                <a:gdLst/>
                <a:ahLst/>
                <a:cxnLst>
                  <a:cxn ang="0">
                    <a:pos x="16" y="39"/>
                  </a:cxn>
                  <a:cxn ang="0">
                    <a:pos x="19" y="32"/>
                  </a:cxn>
                  <a:cxn ang="0">
                    <a:pos x="19" y="21"/>
                  </a:cxn>
                  <a:cxn ang="0">
                    <a:pos x="19" y="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2" y="29"/>
                  </a:cxn>
                  <a:cxn ang="0">
                    <a:pos x="16" y="39"/>
                  </a:cxn>
                  <a:cxn ang="0">
                    <a:pos x="17" y="39"/>
                  </a:cxn>
                  <a:cxn ang="0">
                    <a:pos x="17" y="38"/>
                  </a:cxn>
                  <a:cxn ang="0">
                    <a:pos x="19" y="35"/>
                  </a:cxn>
                  <a:cxn ang="0">
                    <a:pos x="19" y="34"/>
                  </a:cxn>
                  <a:cxn ang="0">
                    <a:pos x="16" y="39"/>
                  </a:cxn>
                </a:cxnLst>
                <a:rect l="0" t="0" r="r" b="b"/>
                <a:pathLst>
                  <a:path w="19" h="39">
                    <a:moveTo>
                      <a:pt x="16" y="39"/>
                    </a:moveTo>
                    <a:lnTo>
                      <a:pt x="19" y="32"/>
                    </a:lnTo>
                    <a:lnTo>
                      <a:pt x="19" y="21"/>
                    </a:lnTo>
                    <a:lnTo>
                      <a:pt x="19" y="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2" y="2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6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9" name="Freeform 405"/>
              <p:cNvSpPr>
                <a:spLocks/>
              </p:cNvSpPr>
              <p:nvPr/>
            </p:nvSpPr>
            <p:spPr bwMode="auto">
              <a:xfrm>
                <a:off x="1933" y="1414"/>
                <a:ext cx="44" cy="24"/>
              </a:xfrm>
              <a:custGeom>
                <a:avLst/>
                <a:gdLst/>
                <a:ahLst/>
                <a:cxnLst>
                  <a:cxn ang="0">
                    <a:pos x="7" y="48"/>
                  </a:cxn>
                  <a:cxn ang="0">
                    <a:pos x="15" y="43"/>
                  </a:cxn>
                  <a:cxn ang="0">
                    <a:pos x="25" y="31"/>
                  </a:cxn>
                  <a:cxn ang="0">
                    <a:pos x="37" y="19"/>
                  </a:cxn>
                  <a:cxn ang="0">
                    <a:pos x="44" y="10"/>
                  </a:cxn>
                  <a:cxn ang="0">
                    <a:pos x="30" y="0"/>
                  </a:cxn>
                  <a:cxn ang="0">
                    <a:pos x="0" y="34"/>
                  </a:cxn>
                  <a:cxn ang="0">
                    <a:pos x="5" y="31"/>
                  </a:cxn>
                  <a:cxn ang="0">
                    <a:pos x="7" y="48"/>
                  </a:cxn>
                  <a:cxn ang="0">
                    <a:pos x="8" y="48"/>
                  </a:cxn>
                  <a:cxn ang="0">
                    <a:pos x="11" y="47"/>
                  </a:cxn>
                  <a:cxn ang="0">
                    <a:pos x="12" y="47"/>
                  </a:cxn>
                  <a:cxn ang="0">
                    <a:pos x="12" y="45"/>
                  </a:cxn>
                  <a:cxn ang="0">
                    <a:pos x="7" y="48"/>
                  </a:cxn>
                </a:cxnLst>
                <a:rect l="0" t="0" r="r" b="b"/>
                <a:pathLst>
                  <a:path w="44" h="48">
                    <a:moveTo>
                      <a:pt x="7" y="48"/>
                    </a:moveTo>
                    <a:lnTo>
                      <a:pt x="15" y="43"/>
                    </a:lnTo>
                    <a:lnTo>
                      <a:pt x="25" y="31"/>
                    </a:lnTo>
                    <a:lnTo>
                      <a:pt x="37" y="19"/>
                    </a:lnTo>
                    <a:lnTo>
                      <a:pt x="44" y="10"/>
                    </a:lnTo>
                    <a:lnTo>
                      <a:pt x="30" y="0"/>
                    </a:lnTo>
                    <a:lnTo>
                      <a:pt x="0" y="34"/>
                    </a:lnTo>
                    <a:lnTo>
                      <a:pt x="5" y="31"/>
                    </a:lnTo>
                    <a:lnTo>
                      <a:pt x="7" y="48"/>
                    </a:lnTo>
                    <a:lnTo>
                      <a:pt x="8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0" name="Freeform 406"/>
              <p:cNvSpPr>
                <a:spLocks/>
              </p:cNvSpPr>
              <p:nvPr/>
            </p:nvSpPr>
            <p:spPr bwMode="auto">
              <a:xfrm>
                <a:off x="1848" y="1429"/>
                <a:ext cx="92" cy="1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6" y="31"/>
                  </a:cxn>
                  <a:cxn ang="0">
                    <a:pos x="16" y="31"/>
                  </a:cxn>
                  <a:cxn ang="0">
                    <a:pos x="29" y="30"/>
                  </a:cxn>
                  <a:cxn ang="0">
                    <a:pos x="45" y="27"/>
                  </a:cxn>
                  <a:cxn ang="0">
                    <a:pos x="59" y="24"/>
                  </a:cxn>
                  <a:cxn ang="0">
                    <a:pos x="73" y="22"/>
                  </a:cxn>
                  <a:cxn ang="0">
                    <a:pos x="85" y="19"/>
                  </a:cxn>
                  <a:cxn ang="0">
                    <a:pos x="92" y="17"/>
                  </a:cxn>
                  <a:cxn ang="0">
                    <a:pos x="90" y="0"/>
                  </a:cxn>
                  <a:cxn ang="0">
                    <a:pos x="4" y="17"/>
                  </a:cxn>
                  <a:cxn ang="0">
                    <a:pos x="13" y="19"/>
                  </a:cxn>
                  <a:cxn ang="0">
                    <a:pos x="0" y="30"/>
                  </a:cxn>
                  <a:cxn ang="0">
                    <a:pos x="3" y="34"/>
                  </a:cxn>
                  <a:cxn ang="0">
                    <a:pos x="7" y="33"/>
                  </a:cxn>
                  <a:cxn ang="0">
                    <a:pos x="0" y="30"/>
                  </a:cxn>
                </a:cxnLst>
                <a:rect l="0" t="0" r="r" b="b"/>
                <a:pathLst>
                  <a:path w="92" h="34">
                    <a:moveTo>
                      <a:pt x="0" y="30"/>
                    </a:moveTo>
                    <a:lnTo>
                      <a:pt x="6" y="31"/>
                    </a:lnTo>
                    <a:lnTo>
                      <a:pt x="16" y="31"/>
                    </a:lnTo>
                    <a:lnTo>
                      <a:pt x="29" y="30"/>
                    </a:lnTo>
                    <a:lnTo>
                      <a:pt x="45" y="27"/>
                    </a:lnTo>
                    <a:lnTo>
                      <a:pt x="59" y="24"/>
                    </a:lnTo>
                    <a:lnTo>
                      <a:pt x="73" y="22"/>
                    </a:lnTo>
                    <a:lnTo>
                      <a:pt x="85" y="19"/>
                    </a:lnTo>
                    <a:lnTo>
                      <a:pt x="92" y="17"/>
                    </a:lnTo>
                    <a:lnTo>
                      <a:pt x="90" y="0"/>
                    </a:lnTo>
                    <a:lnTo>
                      <a:pt x="4" y="17"/>
                    </a:lnTo>
                    <a:lnTo>
                      <a:pt x="13" y="19"/>
                    </a:lnTo>
                    <a:lnTo>
                      <a:pt x="0" y="30"/>
                    </a:lnTo>
                    <a:lnTo>
                      <a:pt x="3" y="34"/>
                    </a:lnTo>
                    <a:lnTo>
                      <a:pt x="7" y="33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1" name="Freeform 407"/>
              <p:cNvSpPr>
                <a:spLocks/>
              </p:cNvSpPr>
              <p:nvPr/>
            </p:nvSpPr>
            <p:spPr bwMode="auto">
              <a:xfrm>
                <a:off x="1812" y="1415"/>
                <a:ext cx="49" cy="29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0" y="13"/>
                  </a:cxn>
                  <a:cxn ang="0">
                    <a:pos x="36" y="58"/>
                  </a:cxn>
                  <a:cxn ang="0">
                    <a:pos x="49" y="47"/>
                  </a:cxn>
                  <a:cxn ang="0">
                    <a:pos x="15" y="2"/>
                  </a:cxn>
                  <a:cxn ang="0">
                    <a:pos x="7" y="0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16"/>
                  </a:cxn>
                </a:cxnLst>
                <a:rect l="0" t="0" r="r" b="b"/>
                <a:pathLst>
                  <a:path w="49" h="58">
                    <a:moveTo>
                      <a:pt x="7" y="16"/>
                    </a:moveTo>
                    <a:lnTo>
                      <a:pt x="0" y="13"/>
                    </a:lnTo>
                    <a:lnTo>
                      <a:pt x="36" y="58"/>
                    </a:lnTo>
                    <a:lnTo>
                      <a:pt x="49" y="47"/>
                    </a:lnTo>
                    <a:lnTo>
                      <a:pt x="15" y="2"/>
                    </a:lnTo>
                    <a:lnTo>
                      <a:pt x="7" y="0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2" name="Freeform 408"/>
              <p:cNvSpPr>
                <a:spLocks/>
              </p:cNvSpPr>
              <p:nvPr/>
            </p:nvSpPr>
            <p:spPr bwMode="auto">
              <a:xfrm>
                <a:off x="1718" y="1407"/>
                <a:ext cx="101" cy="16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24" y="19"/>
                  </a:cxn>
                  <a:cxn ang="0">
                    <a:pos x="101" y="31"/>
                  </a:cxn>
                  <a:cxn ang="0">
                    <a:pos x="101" y="15"/>
                  </a:cxn>
                  <a:cxn ang="0">
                    <a:pos x="24" y="4"/>
                  </a:cxn>
                  <a:cxn ang="0">
                    <a:pos x="20" y="17"/>
                  </a:cxn>
                  <a:cxn ang="0">
                    <a:pos x="24" y="4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30" y="7"/>
                  </a:cxn>
                </a:cxnLst>
                <a:rect l="0" t="0" r="r" b="b"/>
                <a:pathLst>
                  <a:path w="101" h="31">
                    <a:moveTo>
                      <a:pt x="30" y="7"/>
                    </a:moveTo>
                    <a:lnTo>
                      <a:pt x="24" y="19"/>
                    </a:lnTo>
                    <a:lnTo>
                      <a:pt x="101" y="31"/>
                    </a:lnTo>
                    <a:lnTo>
                      <a:pt x="101" y="15"/>
                    </a:lnTo>
                    <a:lnTo>
                      <a:pt x="24" y="4"/>
                    </a:lnTo>
                    <a:lnTo>
                      <a:pt x="20" y="17"/>
                    </a:lnTo>
                    <a:lnTo>
                      <a:pt x="24" y="4"/>
                    </a:lnTo>
                    <a:lnTo>
                      <a:pt x="0" y="0"/>
                    </a:lnTo>
                    <a:lnTo>
                      <a:pt x="20" y="17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3" name="Freeform 409"/>
              <p:cNvSpPr>
                <a:spLocks/>
              </p:cNvSpPr>
              <p:nvPr/>
            </p:nvSpPr>
            <p:spPr bwMode="auto">
              <a:xfrm>
                <a:off x="1738" y="1411"/>
                <a:ext cx="56" cy="22"/>
              </a:xfrm>
              <a:custGeom>
                <a:avLst/>
                <a:gdLst/>
                <a:ahLst/>
                <a:cxnLst>
                  <a:cxn ang="0">
                    <a:pos x="36" y="43"/>
                  </a:cxn>
                  <a:cxn ang="0">
                    <a:pos x="41" y="31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30" y="41"/>
                  </a:cxn>
                  <a:cxn ang="0">
                    <a:pos x="36" y="28"/>
                  </a:cxn>
                  <a:cxn ang="0">
                    <a:pos x="36" y="43"/>
                  </a:cxn>
                  <a:cxn ang="0">
                    <a:pos x="56" y="42"/>
                  </a:cxn>
                  <a:cxn ang="0">
                    <a:pos x="41" y="31"/>
                  </a:cxn>
                  <a:cxn ang="0">
                    <a:pos x="36" y="43"/>
                  </a:cxn>
                </a:cxnLst>
                <a:rect l="0" t="0" r="r" b="b"/>
                <a:pathLst>
                  <a:path w="56" h="43">
                    <a:moveTo>
                      <a:pt x="36" y="43"/>
                    </a:moveTo>
                    <a:lnTo>
                      <a:pt x="41" y="31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30" y="41"/>
                    </a:lnTo>
                    <a:lnTo>
                      <a:pt x="36" y="28"/>
                    </a:lnTo>
                    <a:lnTo>
                      <a:pt x="36" y="43"/>
                    </a:lnTo>
                    <a:lnTo>
                      <a:pt x="56" y="42"/>
                    </a:lnTo>
                    <a:lnTo>
                      <a:pt x="41" y="31"/>
                    </a:lnTo>
                    <a:lnTo>
                      <a:pt x="36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4" name="Freeform 410"/>
              <p:cNvSpPr>
                <a:spLocks/>
              </p:cNvSpPr>
              <p:nvPr/>
            </p:nvSpPr>
            <p:spPr bwMode="auto">
              <a:xfrm>
                <a:off x="1683" y="1425"/>
                <a:ext cx="91" cy="1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3" y="24"/>
                  </a:cxn>
                  <a:cxn ang="0">
                    <a:pos x="5" y="25"/>
                  </a:cxn>
                  <a:cxn ang="0">
                    <a:pos x="5" y="25"/>
                  </a:cxn>
                  <a:cxn ang="0">
                    <a:pos x="91" y="15"/>
                  </a:cxn>
                  <a:cxn ang="0">
                    <a:pos x="91" y="0"/>
                  </a:cxn>
                  <a:cxn ang="0">
                    <a:pos x="5" y="8"/>
                  </a:cxn>
                  <a:cxn ang="0">
                    <a:pos x="9" y="10"/>
                  </a:cxn>
                  <a:cxn ang="0">
                    <a:pos x="0" y="24"/>
                  </a:cxn>
                  <a:cxn ang="0">
                    <a:pos x="3" y="25"/>
                  </a:cxn>
                  <a:cxn ang="0">
                    <a:pos x="5" y="25"/>
                  </a:cxn>
                  <a:cxn ang="0">
                    <a:pos x="0" y="24"/>
                  </a:cxn>
                </a:cxnLst>
                <a:rect l="0" t="0" r="r" b="b"/>
                <a:pathLst>
                  <a:path w="91" h="25">
                    <a:moveTo>
                      <a:pt x="0" y="24"/>
                    </a:moveTo>
                    <a:lnTo>
                      <a:pt x="0" y="24"/>
                    </a:lnTo>
                    <a:lnTo>
                      <a:pt x="3" y="24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91" y="15"/>
                    </a:lnTo>
                    <a:lnTo>
                      <a:pt x="91" y="0"/>
                    </a:lnTo>
                    <a:lnTo>
                      <a:pt x="5" y="8"/>
                    </a:lnTo>
                    <a:lnTo>
                      <a:pt x="9" y="10"/>
                    </a:lnTo>
                    <a:lnTo>
                      <a:pt x="0" y="24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5" name="Freeform 411"/>
              <p:cNvSpPr>
                <a:spLocks/>
              </p:cNvSpPr>
              <p:nvPr/>
            </p:nvSpPr>
            <p:spPr bwMode="auto">
              <a:xfrm>
                <a:off x="1539" y="1399"/>
                <a:ext cx="153" cy="38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21" y="15"/>
                  </a:cxn>
                  <a:cxn ang="0">
                    <a:pos x="40" y="18"/>
                  </a:cxn>
                  <a:cxn ang="0">
                    <a:pos x="59" y="27"/>
                  </a:cxn>
                  <a:cxn ang="0">
                    <a:pos x="77" y="35"/>
                  </a:cxn>
                  <a:cxn ang="0">
                    <a:pos x="96" y="46"/>
                  </a:cxn>
                  <a:cxn ang="0">
                    <a:pos x="113" y="58"/>
                  </a:cxn>
                  <a:cxn ang="0">
                    <a:pos x="129" y="67"/>
                  </a:cxn>
                  <a:cxn ang="0">
                    <a:pos x="144" y="76"/>
                  </a:cxn>
                  <a:cxn ang="0">
                    <a:pos x="153" y="62"/>
                  </a:cxn>
                  <a:cxn ang="0">
                    <a:pos x="133" y="53"/>
                  </a:cxn>
                  <a:cxn ang="0">
                    <a:pos x="116" y="44"/>
                  </a:cxn>
                  <a:cxn ang="0">
                    <a:pos x="99" y="32"/>
                  </a:cxn>
                  <a:cxn ang="0">
                    <a:pos x="81" y="21"/>
                  </a:cxn>
                  <a:cxn ang="0">
                    <a:pos x="64" y="11"/>
                  </a:cxn>
                  <a:cxn ang="0">
                    <a:pos x="46" y="4"/>
                  </a:cxn>
                  <a:cxn ang="0">
                    <a:pos x="24" y="0"/>
                  </a:cxn>
                  <a:cxn ang="0">
                    <a:pos x="0" y="1"/>
                  </a:cxn>
                  <a:cxn ang="0">
                    <a:pos x="4" y="17"/>
                  </a:cxn>
                </a:cxnLst>
                <a:rect l="0" t="0" r="r" b="b"/>
                <a:pathLst>
                  <a:path w="153" h="76">
                    <a:moveTo>
                      <a:pt x="4" y="17"/>
                    </a:moveTo>
                    <a:lnTo>
                      <a:pt x="21" y="15"/>
                    </a:lnTo>
                    <a:lnTo>
                      <a:pt x="40" y="18"/>
                    </a:lnTo>
                    <a:lnTo>
                      <a:pt x="59" y="27"/>
                    </a:lnTo>
                    <a:lnTo>
                      <a:pt x="77" y="35"/>
                    </a:lnTo>
                    <a:lnTo>
                      <a:pt x="96" y="46"/>
                    </a:lnTo>
                    <a:lnTo>
                      <a:pt x="113" y="58"/>
                    </a:lnTo>
                    <a:lnTo>
                      <a:pt x="129" y="67"/>
                    </a:lnTo>
                    <a:lnTo>
                      <a:pt x="144" y="76"/>
                    </a:lnTo>
                    <a:lnTo>
                      <a:pt x="153" y="62"/>
                    </a:lnTo>
                    <a:lnTo>
                      <a:pt x="133" y="53"/>
                    </a:lnTo>
                    <a:lnTo>
                      <a:pt x="116" y="44"/>
                    </a:lnTo>
                    <a:lnTo>
                      <a:pt x="99" y="32"/>
                    </a:lnTo>
                    <a:lnTo>
                      <a:pt x="81" y="21"/>
                    </a:lnTo>
                    <a:lnTo>
                      <a:pt x="64" y="11"/>
                    </a:lnTo>
                    <a:lnTo>
                      <a:pt x="46" y="4"/>
                    </a:lnTo>
                    <a:lnTo>
                      <a:pt x="24" y="0"/>
                    </a:lnTo>
                    <a:lnTo>
                      <a:pt x="0" y="1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37" name="Freeform 413"/>
            <p:cNvSpPr>
              <a:spLocks/>
            </p:cNvSpPr>
            <p:nvPr/>
          </p:nvSpPr>
          <p:spPr bwMode="auto">
            <a:xfrm>
              <a:off x="2286001" y="2093913"/>
              <a:ext cx="163513" cy="152400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54" y="0"/>
                </a:cxn>
                <a:cxn ang="0">
                  <a:pos x="40" y="17"/>
                </a:cxn>
                <a:cxn ang="0">
                  <a:pos x="27" y="39"/>
                </a:cxn>
                <a:cxn ang="0">
                  <a:pos x="17" y="63"/>
                </a:cxn>
                <a:cxn ang="0">
                  <a:pos x="9" y="88"/>
                </a:cxn>
                <a:cxn ang="0">
                  <a:pos x="3" y="115"/>
                </a:cxn>
                <a:cxn ang="0">
                  <a:pos x="0" y="142"/>
                </a:cxn>
                <a:cxn ang="0">
                  <a:pos x="3" y="164"/>
                </a:cxn>
                <a:cxn ang="0">
                  <a:pos x="9" y="186"/>
                </a:cxn>
                <a:cxn ang="0">
                  <a:pos x="19" y="190"/>
                </a:cxn>
                <a:cxn ang="0">
                  <a:pos x="30" y="191"/>
                </a:cxn>
                <a:cxn ang="0">
                  <a:pos x="43" y="191"/>
                </a:cxn>
                <a:cxn ang="0">
                  <a:pos x="56" y="190"/>
                </a:cxn>
                <a:cxn ang="0">
                  <a:pos x="70" y="187"/>
                </a:cxn>
                <a:cxn ang="0">
                  <a:pos x="83" y="184"/>
                </a:cxn>
                <a:cxn ang="0">
                  <a:pos x="95" y="180"/>
                </a:cxn>
                <a:cxn ang="0">
                  <a:pos x="103" y="176"/>
                </a:cxn>
                <a:cxn ang="0">
                  <a:pos x="99" y="160"/>
                </a:cxn>
                <a:cxn ang="0">
                  <a:pos x="92" y="163"/>
                </a:cxn>
                <a:cxn ang="0">
                  <a:pos x="82" y="167"/>
                </a:cxn>
                <a:cxn ang="0">
                  <a:pos x="70" y="170"/>
                </a:cxn>
                <a:cxn ang="0">
                  <a:pos x="59" y="173"/>
                </a:cxn>
                <a:cxn ang="0">
                  <a:pos x="47" y="176"/>
                </a:cxn>
                <a:cxn ang="0">
                  <a:pos x="37" y="176"/>
                </a:cxn>
                <a:cxn ang="0">
                  <a:pos x="27" y="174"/>
                </a:cxn>
                <a:cxn ang="0">
                  <a:pos x="19" y="172"/>
                </a:cxn>
                <a:cxn ang="0">
                  <a:pos x="11" y="149"/>
                </a:cxn>
                <a:cxn ang="0">
                  <a:pos x="13" y="128"/>
                </a:cxn>
                <a:cxn ang="0">
                  <a:pos x="20" y="105"/>
                </a:cxn>
                <a:cxn ang="0">
                  <a:pos x="32" y="84"/>
                </a:cxn>
                <a:cxn ang="0">
                  <a:pos x="43" y="62"/>
                </a:cxn>
                <a:cxn ang="0">
                  <a:pos x="54" y="42"/>
                </a:cxn>
                <a:cxn ang="0">
                  <a:pos x="64" y="21"/>
                </a:cxn>
                <a:cxn ang="0">
                  <a:pos x="69" y="1"/>
                </a:cxn>
                <a:cxn ang="0">
                  <a:pos x="67" y="8"/>
                </a:cxn>
                <a:cxn ang="0">
                  <a:pos x="69" y="7"/>
                </a:cxn>
                <a:cxn ang="0">
                  <a:pos x="70" y="4"/>
                </a:cxn>
                <a:cxn ang="0">
                  <a:pos x="70" y="3"/>
                </a:cxn>
                <a:cxn ang="0">
                  <a:pos x="69" y="1"/>
                </a:cxn>
                <a:cxn ang="0">
                  <a:pos x="53" y="7"/>
                </a:cxn>
              </a:cxnLst>
              <a:rect l="0" t="0" r="r" b="b"/>
              <a:pathLst>
                <a:path w="103" h="191">
                  <a:moveTo>
                    <a:pt x="53" y="7"/>
                  </a:moveTo>
                  <a:lnTo>
                    <a:pt x="54" y="0"/>
                  </a:lnTo>
                  <a:lnTo>
                    <a:pt x="40" y="17"/>
                  </a:lnTo>
                  <a:lnTo>
                    <a:pt x="27" y="39"/>
                  </a:lnTo>
                  <a:lnTo>
                    <a:pt x="17" y="63"/>
                  </a:lnTo>
                  <a:lnTo>
                    <a:pt x="9" y="88"/>
                  </a:lnTo>
                  <a:lnTo>
                    <a:pt x="3" y="115"/>
                  </a:lnTo>
                  <a:lnTo>
                    <a:pt x="0" y="142"/>
                  </a:lnTo>
                  <a:lnTo>
                    <a:pt x="3" y="164"/>
                  </a:lnTo>
                  <a:lnTo>
                    <a:pt x="9" y="186"/>
                  </a:lnTo>
                  <a:lnTo>
                    <a:pt x="19" y="190"/>
                  </a:lnTo>
                  <a:lnTo>
                    <a:pt x="30" y="191"/>
                  </a:lnTo>
                  <a:lnTo>
                    <a:pt x="43" y="191"/>
                  </a:lnTo>
                  <a:lnTo>
                    <a:pt x="56" y="190"/>
                  </a:lnTo>
                  <a:lnTo>
                    <a:pt x="70" y="187"/>
                  </a:lnTo>
                  <a:lnTo>
                    <a:pt x="83" y="184"/>
                  </a:lnTo>
                  <a:lnTo>
                    <a:pt x="95" y="180"/>
                  </a:lnTo>
                  <a:lnTo>
                    <a:pt x="103" y="176"/>
                  </a:lnTo>
                  <a:lnTo>
                    <a:pt x="99" y="160"/>
                  </a:lnTo>
                  <a:lnTo>
                    <a:pt x="92" y="163"/>
                  </a:lnTo>
                  <a:lnTo>
                    <a:pt x="82" y="167"/>
                  </a:lnTo>
                  <a:lnTo>
                    <a:pt x="70" y="170"/>
                  </a:lnTo>
                  <a:lnTo>
                    <a:pt x="59" y="173"/>
                  </a:lnTo>
                  <a:lnTo>
                    <a:pt x="47" y="176"/>
                  </a:lnTo>
                  <a:lnTo>
                    <a:pt x="37" y="176"/>
                  </a:lnTo>
                  <a:lnTo>
                    <a:pt x="27" y="174"/>
                  </a:lnTo>
                  <a:lnTo>
                    <a:pt x="19" y="172"/>
                  </a:lnTo>
                  <a:lnTo>
                    <a:pt x="11" y="149"/>
                  </a:lnTo>
                  <a:lnTo>
                    <a:pt x="13" y="128"/>
                  </a:lnTo>
                  <a:lnTo>
                    <a:pt x="20" y="105"/>
                  </a:lnTo>
                  <a:lnTo>
                    <a:pt x="32" y="84"/>
                  </a:lnTo>
                  <a:lnTo>
                    <a:pt x="43" y="62"/>
                  </a:lnTo>
                  <a:lnTo>
                    <a:pt x="54" y="42"/>
                  </a:lnTo>
                  <a:lnTo>
                    <a:pt x="64" y="21"/>
                  </a:lnTo>
                  <a:lnTo>
                    <a:pt x="69" y="1"/>
                  </a:lnTo>
                  <a:lnTo>
                    <a:pt x="67" y="8"/>
                  </a:lnTo>
                  <a:lnTo>
                    <a:pt x="69" y="7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69" y="1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" name="Freeform 414"/>
            <p:cNvSpPr>
              <a:spLocks/>
            </p:cNvSpPr>
            <p:nvPr/>
          </p:nvSpPr>
          <p:spPr bwMode="auto">
            <a:xfrm>
              <a:off x="2339976" y="2057400"/>
              <a:ext cx="55563" cy="4286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8" y="20"/>
                </a:cxn>
                <a:cxn ang="0">
                  <a:pos x="19" y="54"/>
                </a:cxn>
                <a:cxn ang="0">
                  <a:pos x="35" y="48"/>
                </a:cxn>
                <a:cxn ang="0">
                  <a:pos x="23" y="14"/>
                </a:cxn>
                <a:cxn ang="0">
                  <a:pos x="13" y="24"/>
                </a:cxn>
                <a:cxn ang="0">
                  <a:pos x="19" y="9"/>
                </a:cxn>
                <a:cxn ang="0">
                  <a:pos x="0" y="0"/>
                </a:cxn>
                <a:cxn ang="0">
                  <a:pos x="8" y="20"/>
                </a:cxn>
                <a:cxn ang="0">
                  <a:pos x="19" y="9"/>
                </a:cxn>
              </a:cxnLst>
              <a:rect l="0" t="0" r="r" b="b"/>
              <a:pathLst>
                <a:path w="35" h="54">
                  <a:moveTo>
                    <a:pt x="19" y="9"/>
                  </a:moveTo>
                  <a:lnTo>
                    <a:pt x="8" y="20"/>
                  </a:lnTo>
                  <a:lnTo>
                    <a:pt x="19" y="54"/>
                  </a:lnTo>
                  <a:lnTo>
                    <a:pt x="35" y="48"/>
                  </a:lnTo>
                  <a:lnTo>
                    <a:pt x="23" y="14"/>
                  </a:lnTo>
                  <a:lnTo>
                    <a:pt x="13" y="24"/>
                  </a:lnTo>
                  <a:lnTo>
                    <a:pt x="19" y="9"/>
                  </a:lnTo>
                  <a:lnTo>
                    <a:pt x="0" y="0"/>
                  </a:lnTo>
                  <a:lnTo>
                    <a:pt x="8" y="2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" name="Freeform 415"/>
            <p:cNvSpPr>
              <a:spLocks/>
            </p:cNvSpPr>
            <p:nvPr/>
          </p:nvSpPr>
          <p:spPr bwMode="auto">
            <a:xfrm>
              <a:off x="2360613" y="2044700"/>
              <a:ext cx="77788" cy="36513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30" y="21"/>
                </a:cxn>
                <a:cxn ang="0">
                  <a:pos x="30" y="27"/>
                </a:cxn>
                <a:cxn ang="0">
                  <a:pos x="26" y="29"/>
                </a:cxn>
                <a:cxn ang="0">
                  <a:pos x="19" y="28"/>
                </a:cxn>
                <a:cxn ang="0">
                  <a:pos x="10" y="25"/>
                </a:cxn>
                <a:cxn ang="0">
                  <a:pos x="6" y="24"/>
                </a:cxn>
                <a:cxn ang="0">
                  <a:pos x="0" y="39"/>
                </a:cxn>
                <a:cxn ang="0">
                  <a:pos x="9" y="42"/>
                </a:cxn>
                <a:cxn ang="0">
                  <a:pos x="15" y="43"/>
                </a:cxn>
                <a:cxn ang="0">
                  <a:pos x="20" y="45"/>
                </a:cxn>
                <a:cxn ang="0">
                  <a:pos x="29" y="45"/>
                </a:cxn>
                <a:cxn ang="0">
                  <a:pos x="48" y="32"/>
                </a:cxn>
                <a:cxn ang="0">
                  <a:pos x="49" y="25"/>
                </a:cxn>
                <a:cxn ang="0">
                  <a:pos x="49" y="15"/>
                </a:cxn>
                <a:cxn ang="0">
                  <a:pos x="48" y="7"/>
                </a:cxn>
                <a:cxn ang="0">
                  <a:pos x="46" y="0"/>
                </a:cxn>
                <a:cxn ang="0">
                  <a:pos x="30" y="3"/>
                </a:cxn>
              </a:cxnLst>
              <a:rect l="0" t="0" r="r" b="b"/>
              <a:pathLst>
                <a:path w="49" h="45">
                  <a:moveTo>
                    <a:pt x="30" y="3"/>
                  </a:moveTo>
                  <a:lnTo>
                    <a:pt x="30" y="8"/>
                  </a:lnTo>
                  <a:lnTo>
                    <a:pt x="30" y="14"/>
                  </a:lnTo>
                  <a:lnTo>
                    <a:pt x="30" y="21"/>
                  </a:lnTo>
                  <a:lnTo>
                    <a:pt x="30" y="27"/>
                  </a:lnTo>
                  <a:lnTo>
                    <a:pt x="26" y="29"/>
                  </a:lnTo>
                  <a:lnTo>
                    <a:pt x="19" y="28"/>
                  </a:lnTo>
                  <a:lnTo>
                    <a:pt x="10" y="25"/>
                  </a:lnTo>
                  <a:lnTo>
                    <a:pt x="6" y="24"/>
                  </a:lnTo>
                  <a:lnTo>
                    <a:pt x="0" y="39"/>
                  </a:lnTo>
                  <a:lnTo>
                    <a:pt x="9" y="42"/>
                  </a:lnTo>
                  <a:lnTo>
                    <a:pt x="15" y="43"/>
                  </a:lnTo>
                  <a:lnTo>
                    <a:pt x="20" y="45"/>
                  </a:lnTo>
                  <a:lnTo>
                    <a:pt x="29" y="45"/>
                  </a:lnTo>
                  <a:lnTo>
                    <a:pt x="48" y="32"/>
                  </a:lnTo>
                  <a:lnTo>
                    <a:pt x="49" y="25"/>
                  </a:lnTo>
                  <a:lnTo>
                    <a:pt x="49" y="15"/>
                  </a:lnTo>
                  <a:lnTo>
                    <a:pt x="48" y="7"/>
                  </a:lnTo>
                  <a:lnTo>
                    <a:pt x="46" y="0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" name="Freeform 416"/>
            <p:cNvSpPr>
              <a:spLocks/>
            </p:cNvSpPr>
            <p:nvPr/>
          </p:nvSpPr>
          <p:spPr bwMode="auto">
            <a:xfrm>
              <a:off x="2403476" y="2000250"/>
              <a:ext cx="114300" cy="47625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9" y="2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2" y="23"/>
                </a:cxn>
                <a:cxn ang="0">
                  <a:pos x="0" y="34"/>
                </a:cxn>
                <a:cxn ang="0">
                  <a:pos x="2" y="44"/>
                </a:cxn>
                <a:cxn ang="0">
                  <a:pos x="3" y="60"/>
                </a:cxn>
                <a:cxn ang="0">
                  <a:pos x="19" y="57"/>
                </a:cxn>
                <a:cxn ang="0">
                  <a:pos x="16" y="29"/>
                </a:cxn>
                <a:cxn ang="0">
                  <a:pos x="22" y="19"/>
                </a:cxn>
                <a:cxn ang="0">
                  <a:pos x="31" y="16"/>
                </a:cxn>
                <a:cxn ang="0">
                  <a:pos x="35" y="0"/>
                </a:cxn>
                <a:cxn ang="0">
                  <a:pos x="31" y="16"/>
                </a:cxn>
                <a:cxn ang="0">
                  <a:pos x="72" y="22"/>
                </a:cxn>
                <a:cxn ang="0">
                  <a:pos x="35" y="0"/>
                </a:cxn>
                <a:cxn ang="0">
                  <a:pos x="26" y="16"/>
                </a:cxn>
              </a:cxnLst>
              <a:rect l="0" t="0" r="r" b="b"/>
              <a:pathLst>
                <a:path w="72" h="60">
                  <a:moveTo>
                    <a:pt x="26" y="16"/>
                  </a:move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2" y="44"/>
                  </a:lnTo>
                  <a:lnTo>
                    <a:pt x="3" y="60"/>
                  </a:lnTo>
                  <a:lnTo>
                    <a:pt x="19" y="57"/>
                  </a:lnTo>
                  <a:lnTo>
                    <a:pt x="16" y="29"/>
                  </a:lnTo>
                  <a:lnTo>
                    <a:pt x="22" y="19"/>
                  </a:lnTo>
                  <a:lnTo>
                    <a:pt x="31" y="16"/>
                  </a:lnTo>
                  <a:lnTo>
                    <a:pt x="35" y="0"/>
                  </a:lnTo>
                  <a:lnTo>
                    <a:pt x="31" y="16"/>
                  </a:lnTo>
                  <a:lnTo>
                    <a:pt x="72" y="22"/>
                  </a:lnTo>
                  <a:lnTo>
                    <a:pt x="35" y="0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" name="Freeform 417"/>
            <p:cNvSpPr>
              <a:spLocks/>
            </p:cNvSpPr>
            <p:nvPr/>
          </p:nvSpPr>
          <p:spPr bwMode="auto">
            <a:xfrm>
              <a:off x="2379663" y="1984375"/>
              <a:ext cx="79375" cy="2857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7" y="15"/>
                </a:cxn>
                <a:cxn ang="0">
                  <a:pos x="41" y="35"/>
                </a:cxn>
                <a:cxn ang="0">
                  <a:pos x="50" y="19"/>
                </a:cxn>
                <a:cxn ang="0">
                  <a:pos x="15" y="0"/>
                </a:cxn>
                <a:cxn ang="0">
                  <a:pos x="18" y="10"/>
                </a:cxn>
                <a:cxn ang="0">
                  <a:pos x="3" y="4"/>
                </a:cxn>
                <a:cxn ang="0">
                  <a:pos x="0" y="11"/>
                </a:cxn>
                <a:cxn ang="0">
                  <a:pos x="7" y="15"/>
                </a:cxn>
                <a:cxn ang="0">
                  <a:pos x="3" y="4"/>
                </a:cxn>
              </a:cxnLst>
              <a:rect l="0" t="0" r="r" b="b"/>
              <a:pathLst>
                <a:path w="50" h="35">
                  <a:moveTo>
                    <a:pt x="3" y="4"/>
                  </a:moveTo>
                  <a:lnTo>
                    <a:pt x="7" y="15"/>
                  </a:lnTo>
                  <a:lnTo>
                    <a:pt x="41" y="35"/>
                  </a:lnTo>
                  <a:lnTo>
                    <a:pt x="50" y="19"/>
                  </a:lnTo>
                  <a:lnTo>
                    <a:pt x="15" y="0"/>
                  </a:lnTo>
                  <a:lnTo>
                    <a:pt x="18" y="1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7" y="15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" name="Freeform 418"/>
            <p:cNvSpPr>
              <a:spLocks/>
            </p:cNvSpPr>
            <p:nvPr/>
          </p:nvSpPr>
          <p:spPr bwMode="auto">
            <a:xfrm>
              <a:off x="2384426" y="1855788"/>
              <a:ext cx="122238" cy="136525"/>
            </a:xfrm>
            <a:custGeom>
              <a:avLst/>
              <a:gdLst/>
              <a:ahLst/>
              <a:cxnLst>
                <a:cxn ang="0">
                  <a:pos x="73" y="5"/>
                </a:cxn>
                <a:cxn ang="0">
                  <a:pos x="60" y="10"/>
                </a:cxn>
                <a:cxn ang="0">
                  <a:pos x="0" y="168"/>
                </a:cxn>
                <a:cxn ang="0">
                  <a:pos x="15" y="174"/>
                </a:cxn>
                <a:cxn ang="0">
                  <a:pos x="77" y="14"/>
                </a:cxn>
                <a:cxn ang="0">
                  <a:pos x="64" y="20"/>
                </a:cxn>
                <a:cxn ang="0">
                  <a:pos x="73" y="5"/>
                </a:cxn>
                <a:cxn ang="0">
                  <a:pos x="64" y="0"/>
                </a:cxn>
                <a:cxn ang="0">
                  <a:pos x="60" y="10"/>
                </a:cxn>
                <a:cxn ang="0">
                  <a:pos x="73" y="5"/>
                </a:cxn>
              </a:cxnLst>
              <a:rect l="0" t="0" r="r" b="b"/>
              <a:pathLst>
                <a:path w="77" h="174">
                  <a:moveTo>
                    <a:pt x="73" y="5"/>
                  </a:moveTo>
                  <a:lnTo>
                    <a:pt x="60" y="10"/>
                  </a:lnTo>
                  <a:lnTo>
                    <a:pt x="0" y="168"/>
                  </a:lnTo>
                  <a:lnTo>
                    <a:pt x="15" y="174"/>
                  </a:lnTo>
                  <a:lnTo>
                    <a:pt x="77" y="14"/>
                  </a:lnTo>
                  <a:lnTo>
                    <a:pt x="64" y="20"/>
                  </a:lnTo>
                  <a:lnTo>
                    <a:pt x="73" y="5"/>
                  </a:lnTo>
                  <a:lnTo>
                    <a:pt x="64" y="0"/>
                  </a:lnTo>
                  <a:lnTo>
                    <a:pt x="60" y="10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" name="Freeform 419"/>
            <p:cNvSpPr>
              <a:spLocks/>
            </p:cNvSpPr>
            <p:nvPr/>
          </p:nvSpPr>
          <p:spPr bwMode="auto">
            <a:xfrm>
              <a:off x="2486026" y="1858963"/>
              <a:ext cx="77788" cy="28575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9" y="19"/>
                </a:cxn>
                <a:cxn ang="0">
                  <a:pos x="9" y="0"/>
                </a:cxn>
                <a:cxn ang="0">
                  <a:pos x="0" y="15"/>
                </a:cxn>
                <a:cxn ang="0">
                  <a:pos x="40" y="35"/>
                </a:cxn>
                <a:cxn ang="0">
                  <a:pos x="44" y="35"/>
                </a:cxn>
                <a:cxn ang="0">
                  <a:pos x="40" y="35"/>
                </a:cxn>
                <a:cxn ang="0">
                  <a:pos x="43" y="36"/>
                </a:cxn>
                <a:cxn ang="0">
                  <a:pos x="44" y="35"/>
                </a:cxn>
                <a:cxn ang="0">
                  <a:pos x="44" y="19"/>
                </a:cxn>
              </a:cxnLst>
              <a:rect l="0" t="0" r="r" b="b"/>
              <a:pathLst>
                <a:path w="49" h="36">
                  <a:moveTo>
                    <a:pt x="44" y="19"/>
                  </a:moveTo>
                  <a:lnTo>
                    <a:pt x="49" y="19"/>
                  </a:lnTo>
                  <a:lnTo>
                    <a:pt x="9" y="0"/>
                  </a:lnTo>
                  <a:lnTo>
                    <a:pt x="0" y="15"/>
                  </a:lnTo>
                  <a:lnTo>
                    <a:pt x="40" y="35"/>
                  </a:lnTo>
                  <a:lnTo>
                    <a:pt x="44" y="35"/>
                  </a:lnTo>
                  <a:lnTo>
                    <a:pt x="40" y="35"/>
                  </a:lnTo>
                  <a:lnTo>
                    <a:pt x="43" y="36"/>
                  </a:lnTo>
                  <a:lnTo>
                    <a:pt x="44" y="3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" name="Freeform 420"/>
            <p:cNvSpPr>
              <a:spLocks/>
            </p:cNvSpPr>
            <p:nvPr/>
          </p:nvSpPr>
          <p:spPr bwMode="auto">
            <a:xfrm>
              <a:off x="2555876" y="1865313"/>
              <a:ext cx="144463" cy="20638"/>
            </a:xfrm>
            <a:custGeom>
              <a:avLst/>
              <a:gdLst/>
              <a:ahLst/>
              <a:cxnLst>
                <a:cxn ang="0">
                  <a:pos x="91" y="4"/>
                </a:cxn>
                <a:cxn ang="0">
                  <a:pos x="83" y="1"/>
                </a:cxn>
                <a:cxn ang="0">
                  <a:pos x="0" y="11"/>
                </a:cxn>
                <a:cxn ang="0">
                  <a:pos x="0" y="27"/>
                </a:cxn>
                <a:cxn ang="0">
                  <a:pos x="83" y="17"/>
                </a:cxn>
                <a:cxn ang="0">
                  <a:pos x="75" y="13"/>
                </a:cxn>
                <a:cxn ang="0">
                  <a:pos x="91" y="4"/>
                </a:cxn>
                <a:cxn ang="0">
                  <a:pos x="88" y="0"/>
                </a:cxn>
                <a:cxn ang="0">
                  <a:pos x="83" y="1"/>
                </a:cxn>
                <a:cxn ang="0">
                  <a:pos x="91" y="4"/>
                </a:cxn>
              </a:cxnLst>
              <a:rect l="0" t="0" r="r" b="b"/>
              <a:pathLst>
                <a:path w="91" h="27">
                  <a:moveTo>
                    <a:pt x="91" y="4"/>
                  </a:moveTo>
                  <a:lnTo>
                    <a:pt x="83" y="1"/>
                  </a:lnTo>
                  <a:lnTo>
                    <a:pt x="0" y="11"/>
                  </a:lnTo>
                  <a:lnTo>
                    <a:pt x="0" y="27"/>
                  </a:lnTo>
                  <a:lnTo>
                    <a:pt x="83" y="17"/>
                  </a:lnTo>
                  <a:lnTo>
                    <a:pt x="75" y="13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1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" name="Rectangle 421"/>
            <p:cNvSpPr>
              <a:spLocks noChangeArrowheads="1"/>
            </p:cNvSpPr>
            <p:nvPr/>
          </p:nvSpPr>
          <p:spPr bwMode="auto">
            <a:xfrm>
              <a:off x="3852863" y="2124075"/>
              <a:ext cx="838200" cy="214313"/>
            </a:xfrm>
            <a:prstGeom prst="rect">
              <a:avLst/>
            </a:prstGeom>
            <a:solidFill>
              <a:srgbClr val="FFFF8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" name="Freeform 422"/>
            <p:cNvSpPr>
              <a:spLocks/>
            </p:cNvSpPr>
            <p:nvPr/>
          </p:nvSpPr>
          <p:spPr bwMode="auto">
            <a:xfrm>
              <a:off x="3852863" y="2116138"/>
              <a:ext cx="852488" cy="14288"/>
            </a:xfrm>
            <a:custGeom>
              <a:avLst/>
              <a:gdLst/>
              <a:ahLst/>
              <a:cxnLst>
                <a:cxn ang="0">
                  <a:pos x="537" y="9"/>
                </a:cxn>
                <a:cxn ang="0">
                  <a:pos x="52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528" y="18"/>
                </a:cxn>
                <a:cxn ang="0">
                  <a:pos x="518" y="9"/>
                </a:cxn>
                <a:cxn ang="0">
                  <a:pos x="537" y="9"/>
                </a:cxn>
                <a:cxn ang="0">
                  <a:pos x="537" y="0"/>
                </a:cxn>
                <a:cxn ang="0">
                  <a:pos x="528" y="0"/>
                </a:cxn>
                <a:cxn ang="0">
                  <a:pos x="537" y="9"/>
                </a:cxn>
              </a:cxnLst>
              <a:rect l="0" t="0" r="r" b="b"/>
              <a:pathLst>
                <a:path w="537" h="18">
                  <a:moveTo>
                    <a:pt x="537" y="9"/>
                  </a:moveTo>
                  <a:lnTo>
                    <a:pt x="52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28" y="18"/>
                  </a:lnTo>
                  <a:lnTo>
                    <a:pt x="518" y="9"/>
                  </a:lnTo>
                  <a:lnTo>
                    <a:pt x="537" y="9"/>
                  </a:lnTo>
                  <a:lnTo>
                    <a:pt x="537" y="0"/>
                  </a:lnTo>
                  <a:lnTo>
                    <a:pt x="528" y="0"/>
                  </a:lnTo>
                  <a:lnTo>
                    <a:pt x="53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" name="Freeform 423"/>
            <p:cNvSpPr>
              <a:spLocks/>
            </p:cNvSpPr>
            <p:nvPr/>
          </p:nvSpPr>
          <p:spPr bwMode="auto">
            <a:xfrm>
              <a:off x="4675188" y="2124075"/>
              <a:ext cx="30163" cy="222250"/>
            </a:xfrm>
            <a:custGeom>
              <a:avLst/>
              <a:gdLst/>
              <a:ahLst/>
              <a:cxnLst>
                <a:cxn ang="0">
                  <a:pos x="10" y="281"/>
                </a:cxn>
                <a:cxn ang="0">
                  <a:pos x="19" y="27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71"/>
                </a:cxn>
                <a:cxn ang="0">
                  <a:pos x="10" y="262"/>
                </a:cxn>
                <a:cxn ang="0">
                  <a:pos x="10" y="281"/>
                </a:cxn>
                <a:cxn ang="0">
                  <a:pos x="19" y="281"/>
                </a:cxn>
                <a:cxn ang="0">
                  <a:pos x="19" y="271"/>
                </a:cxn>
                <a:cxn ang="0">
                  <a:pos x="10" y="281"/>
                </a:cxn>
              </a:cxnLst>
              <a:rect l="0" t="0" r="r" b="b"/>
              <a:pathLst>
                <a:path w="19" h="281">
                  <a:moveTo>
                    <a:pt x="10" y="281"/>
                  </a:moveTo>
                  <a:lnTo>
                    <a:pt x="19" y="27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10" y="262"/>
                  </a:lnTo>
                  <a:lnTo>
                    <a:pt x="10" y="281"/>
                  </a:lnTo>
                  <a:lnTo>
                    <a:pt x="19" y="281"/>
                  </a:lnTo>
                  <a:lnTo>
                    <a:pt x="19" y="271"/>
                  </a:lnTo>
                  <a:lnTo>
                    <a:pt x="10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8" name="Freeform 424"/>
            <p:cNvSpPr>
              <a:spLocks/>
            </p:cNvSpPr>
            <p:nvPr/>
          </p:nvSpPr>
          <p:spPr bwMode="auto">
            <a:xfrm>
              <a:off x="3838576" y="2332038"/>
              <a:ext cx="852488" cy="1428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9"/>
                </a:cxn>
                <a:cxn ang="0">
                  <a:pos x="537" y="19"/>
                </a:cxn>
                <a:cxn ang="0">
                  <a:pos x="537" y="0"/>
                </a:cxn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9" y="19"/>
                </a:cxn>
                <a:cxn ang="0">
                  <a:pos x="0" y="9"/>
                </a:cxn>
              </a:cxnLst>
              <a:rect l="0" t="0" r="r" b="b"/>
              <a:pathLst>
                <a:path w="537" h="19">
                  <a:moveTo>
                    <a:pt x="0" y="9"/>
                  </a:moveTo>
                  <a:lnTo>
                    <a:pt x="9" y="19"/>
                  </a:lnTo>
                  <a:lnTo>
                    <a:pt x="537" y="19"/>
                  </a:lnTo>
                  <a:lnTo>
                    <a:pt x="537" y="0"/>
                  </a:lnTo>
                  <a:lnTo>
                    <a:pt x="9" y="0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9" name="Freeform 425"/>
            <p:cNvSpPr>
              <a:spLocks/>
            </p:cNvSpPr>
            <p:nvPr/>
          </p:nvSpPr>
          <p:spPr bwMode="auto">
            <a:xfrm>
              <a:off x="3838576" y="2116138"/>
              <a:ext cx="30163" cy="2222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9"/>
                </a:cxn>
                <a:cxn ang="0">
                  <a:pos x="0" y="280"/>
                </a:cxn>
                <a:cxn ang="0">
                  <a:pos x="19" y="280"/>
                </a:cxn>
                <a:cxn ang="0">
                  <a:pos x="19" y="9"/>
                </a:cxn>
                <a:cxn ang="0">
                  <a:pos x="9" y="18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19" h="280">
                  <a:moveTo>
                    <a:pt x="9" y="0"/>
                  </a:moveTo>
                  <a:lnTo>
                    <a:pt x="0" y="9"/>
                  </a:lnTo>
                  <a:lnTo>
                    <a:pt x="0" y="280"/>
                  </a:lnTo>
                  <a:lnTo>
                    <a:pt x="19" y="280"/>
                  </a:lnTo>
                  <a:lnTo>
                    <a:pt x="19" y="9"/>
                  </a:lnTo>
                  <a:lnTo>
                    <a:pt x="9" y="1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0" name="Rectangle 426"/>
            <p:cNvSpPr>
              <a:spLocks noChangeArrowheads="1"/>
            </p:cNvSpPr>
            <p:nvPr/>
          </p:nvSpPr>
          <p:spPr bwMode="auto">
            <a:xfrm>
              <a:off x="3822701" y="2166938"/>
              <a:ext cx="882650" cy="17463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1" name="Freeform 427"/>
            <p:cNvSpPr>
              <a:spLocks/>
            </p:cNvSpPr>
            <p:nvPr/>
          </p:nvSpPr>
          <p:spPr bwMode="auto">
            <a:xfrm>
              <a:off x="3822701" y="2160588"/>
              <a:ext cx="898525" cy="14288"/>
            </a:xfrm>
            <a:custGeom>
              <a:avLst/>
              <a:gdLst/>
              <a:ahLst/>
              <a:cxnLst>
                <a:cxn ang="0">
                  <a:pos x="566" y="8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556" y="18"/>
                </a:cxn>
                <a:cxn ang="0">
                  <a:pos x="547" y="8"/>
                </a:cxn>
                <a:cxn ang="0">
                  <a:pos x="566" y="8"/>
                </a:cxn>
                <a:cxn ang="0">
                  <a:pos x="566" y="0"/>
                </a:cxn>
                <a:cxn ang="0">
                  <a:pos x="556" y="0"/>
                </a:cxn>
                <a:cxn ang="0">
                  <a:pos x="566" y="8"/>
                </a:cxn>
              </a:cxnLst>
              <a:rect l="0" t="0" r="r" b="b"/>
              <a:pathLst>
                <a:path w="566" h="18">
                  <a:moveTo>
                    <a:pt x="566" y="8"/>
                  </a:moveTo>
                  <a:lnTo>
                    <a:pt x="55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56" y="18"/>
                  </a:lnTo>
                  <a:lnTo>
                    <a:pt x="547" y="8"/>
                  </a:lnTo>
                  <a:lnTo>
                    <a:pt x="566" y="8"/>
                  </a:lnTo>
                  <a:lnTo>
                    <a:pt x="566" y="0"/>
                  </a:lnTo>
                  <a:lnTo>
                    <a:pt x="556" y="0"/>
                  </a:lnTo>
                  <a:lnTo>
                    <a:pt x="56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2" name="Freeform 428"/>
            <p:cNvSpPr>
              <a:spLocks/>
            </p:cNvSpPr>
            <p:nvPr/>
          </p:nvSpPr>
          <p:spPr bwMode="auto">
            <a:xfrm>
              <a:off x="4691063" y="2166938"/>
              <a:ext cx="30163" cy="25400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19" y="2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9" y="14"/>
                </a:cxn>
                <a:cxn ang="0">
                  <a:pos x="9" y="33"/>
                </a:cxn>
                <a:cxn ang="0">
                  <a:pos x="19" y="33"/>
                </a:cxn>
                <a:cxn ang="0">
                  <a:pos x="19" y="23"/>
                </a:cxn>
                <a:cxn ang="0">
                  <a:pos x="9" y="33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19" y="2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9" y="14"/>
                  </a:lnTo>
                  <a:lnTo>
                    <a:pt x="9" y="33"/>
                  </a:lnTo>
                  <a:lnTo>
                    <a:pt x="19" y="33"/>
                  </a:lnTo>
                  <a:lnTo>
                    <a:pt x="19" y="2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3" name="Freeform 429"/>
            <p:cNvSpPr>
              <a:spLocks/>
            </p:cNvSpPr>
            <p:nvPr/>
          </p:nvSpPr>
          <p:spPr bwMode="auto">
            <a:xfrm>
              <a:off x="3808413" y="2178050"/>
              <a:ext cx="896938" cy="1428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9"/>
                </a:cxn>
                <a:cxn ang="0">
                  <a:pos x="565" y="19"/>
                </a:cxn>
                <a:cxn ang="0">
                  <a:pos x="565" y="0"/>
                </a:cxn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9" y="19"/>
                </a:cxn>
                <a:cxn ang="0">
                  <a:pos x="0" y="9"/>
                </a:cxn>
              </a:cxnLst>
              <a:rect l="0" t="0" r="r" b="b"/>
              <a:pathLst>
                <a:path w="565" h="19">
                  <a:moveTo>
                    <a:pt x="0" y="9"/>
                  </a:moveTo>
                  <a:lnTo>
                    <a:pt x="9" y="19"/>
                  </a:lnTo>
                  <a:lnTo>
                    <a:pt x="565" y="19"/>
                  </a:lnTo>
                  <a:lnTo>
                    <a:pt x="565" y="0"/>
                  </a:lnTo>
                  <a:lnTo>
                    <a:pt x="9" y="0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4" name="Freeform 430"/>
            <p:cNvSpPr>
              <a:spLocks/>
            </p:cNvSpPr>
            <p:nvPr/>
          </p:nvSpPr>
          <p:spPr bwMode="auto">
            <a:xfrm>
              <a:off x="3808413" y="2160588"/>
              <a:ext cx="30163" cy="238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8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19" y="8"/>
                </a:cxn>
                <a:cxn ang="0">
                  <a:pos x="9" y="18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9" y="0"/>
                </a:cxn>
              </a:cxnLst>
              <a:rect l="0" t="0" r="r" b="b"/>
              <a:pathLst>
                <a:path w="19" h="31">
                  <a:moveTo>
                    <a:pt x="9" y="0"/>
                  </a:moveTo>
                  <a:lnTo>
                    <a:pt x="0" y="8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9" y="1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5" name="Rectangle 431"/>
            <p:cNvSpPr>
              <a:spLocks noChangeArrowheads="1"/>
            </p:cNvSpPr>
            <p:nvPr/>
          </p:nvSpPr>
          <p:spPr bwMode="auto">
            <a:xfrm>
              <a:off x="3832226" y="2217738"/>
              <a:ext cx="879475" cy="1905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6" name="Freeform 432"/>
            <p:cNvSpPr>
              <a:spLocks/>
            </p:cNvSpPr>
            <p:nvPr/>
          </p:nvSpPr>
          <p:spPr bwMode="auto">
            <a:xfrm>
              <a:off x="3832226" y="2211388"/>
              <a:ext cx="895350" cy="14288"/>
            </a:xfrm>
            <a:custGeom>
              <a:avLst/>
              <a:gdLst/>
              <a:ahLst/>
              <a:cxnLst>
                <a:cxn ang="0">
                  <a:pos x="564" y="9"/>
                </a:cxn>
                <a:cxn ang="0">
                  <a:pos x="554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554" y="18"/>
                </a:cxn>
                <a:cxn ang="0">
                  <a:pos x="545" y="9"/>
                </a:cxn>
                <a:cxn ang="0">
                  <a:pos x="564" y="9"/>
                </a:cxn>
                <a:cxn ang="0">
                  <a:pos x="564" y="0"/>
                </a:cxn>
                <a:cxn ang="0">
                  <a:pos x="554" y="0"/>
                </a:cxn>
                <a:cxn ang="0">
                  <a:pos x="564" y="9"/>
                </a:cxn>
              </a:cxnLst>
              <a:rect l="0" t="0" r="r" b="b"/>
              <a:pathLst>
                <a:path w="564" h="18">
                  <a:moveTo>
                    <a:pt x="564" y="9"/>
                  </a:moveTo>
                  <a:lnTo>
                    <a:pt x="55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54" y="18"/>
                  </a:lnTo>
                  <a:lnTo>
                    <a:pt x="545" y="9"/>
                  </a:lnTo>
                  <a:lnTo>
                    <a:pt x="564" y="9"/>
                  </a:lnTo>
                  <a:lnTo>
                    <a:pt x="564" y="0"/>
                  </a:lnTo>
                  <a:lnTo>
                    <a:pt x="554" y="0"/>
                  </a:lnTo>
                  <a:lnTo>
                    <a:pt x="56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7" name="Freeform 433"/>
            <p:cNvSpPr>
              <a:spLocks/>
            </p:cNvSpPr>
            <p:nvPr/>
          </p:nvSpPr>
          <p:spPr bwMode="auto">
            <a:xfrm>
              <a:off x="4697413" y="2217738"/>
              <a:ext cx="30163" cy="26988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19" y="24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9" y="15"/>
                </a:cxn>
                <a:cxn ang="0">
                  <a:pos x="9" y="33"/>
                </a:cxn>
                <a:cxn ang="0">
                  <a:pos x="19" y="33"/>
                </a:cxn>
                <a:cxn ang="0">
                  <a:pos x="19" y="24"/>
                </a:cxn>
                <a:cxn ang="0">
                  <a:pos x="9" y="33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19" y="24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9" y="33"/>
                  </a:lnTo>
                  <a:lnTo>
                    <a:pt x="19" y="33"/>
                  </a:lnTo>
                  <a:lnTo>
                    <a:pt x="19" y="2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8" name="Freeform 434"/>
            <p:cNvSpPr>
              <a:spLocks/>
            </p:cNvSpPr>
            <p:nvPr/>
          </p:nvSpPr>
          <p:spPr bwMode="auto">
            <a:xfrm>
              <a:off x="3817938" y="2230438"/>
              <a:ext cx="893763" cy="1428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8"/>
                </a:cxn>
                <a:cxn ang="0">
                  <a:pos x="563" y="18"/>
                </a:cxn>
                <a:cxn ang="0">
                  <a:pos x="563" y="0"/>
                </a:cxn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9" y="18"/>
                </a:cxn>
                <a:cxn ang="0">
                  <a:pos x="0" y="9"/>
                </a:cxn>
              </a:cxnLst>
              <a:rect l="0" t="0" r="r" b="b"/>
              <a:pathLst>
                <a:path w="563" h="18">
                  <a:moveTo>
                    <a:pt x="0" y="9"/>
                  </a:moveTo>
                  <a:lnTo>
                    <a:pt x="9" y="18"/>
                  </a:lnTo>
                  <a:lnTo>
                    <a:pt x="563" y="18"/>
                  </a:lnTo>
                  <a:lnTo>
                    <a:pt x="563" y="0"/>
                  </a:lnTo>
                  <a:lnTo>
                    <a:pt x="9" y="0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9" name="Freeform 435"/>
            <p:cNvSpPr>
              <a:spLocks/>
            </p:cNvSpPr>
            <p:nvPr/>
          </p:nvSpPr>
          <p:spPr bwMode="auto">
            <a:xfrm>
              <a:off x="3817938" y="2211388"/>
              <a:ext cx="30163" cy="254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9"/>
                </a:cxn>
                <a:cxn ang="0">
                  <a:pos x="0" y="33"/>
                </a:cxn>
                <a:cxn ang="0">
                  <a:pos x="19" y="33"/>
                </a:cxn>
                <a:cxn ang="0">
                  <a:pos x="19" y="9"/>
                </a:cxn>
                <a:cxn ang="0">
                  <a:pos x="9" y="18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19" h="33">
                  <a:moveTo>
                    <a:pt x="9" y="0"/>
                  </a:moveTo>
                  <a:lnTo>
                    <a:pt x="0" y="9"/>
                  </a:lnTo>
                  <a:lnTo>
                    <a:pt x="0" y="33"/>
                  </a:lnTo>
                  <a:lnTo>
                    <a:pt x="19" y="33"/>
                  </a:lnTo>
                  <a:lnTo>
                    <a:pt x="19" y="9"/>
                  </a:lnTo>
                  <a:lnTo>
                    <a:pt x="9" y="1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0" name="Rectangle 436"/>
            <p:cNvSpPr>
              <a:spLocks noChangeArrowheads="1"/>
            </p:cNvSpPr>
            <p:nvPr/>
          </p:nvSpPr>
          <p:spPr bwMode="auto">
            <a:xfrm>
              <a:off x="3822701" y="2268538"/>
              <a:ext cx="882650" cy="17463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1" name="Freeform 437"/>
            <p:cNvSpPr>
              <a:spLocks/>
            </p:cNvSpPr>
            <p:nvPr/>
          </p:nvSpPr>
          <p:spPr bwMode="auto">
            <a:xfrm>
              <a:off x="3822701" y="2262188"/>
              <a:ext cx="898525" cy="14288"/>
            </a:xfrm>
            <a:custGeom>
              <a:avLst/>
              <a:gdLst/>
              <a:ahLst/>
              <a:cxnLst>
                <a:cxn ang="0">
                  <a:pos x="566" y="8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556" y="18"/>
                </a:cxn>
                <a:cxn ang="0">
                  <a:pos x="547" y="8"/>
                </a:cxn>
                <a:cxn ang="0">
                  <a:pos x="566" y="8"/>
                </a:cxn>
                <a:cxn ang="0">
                  <a:pos x="566" y="0"/>
                </a:cxn>
                <a:cxn ang="0">
                  <a:pos x="556" y="0"/>
                </a:cxn>
                <a:cxn ang="0">
                  <a:pos x="566" y="8"/>
                </a:cxn>
              </a:cxnLst>
              <a:rect l="0" t="0" r="r" b="b"/>
              <a:pathLst>
                <a:path w="566" h="18">
                  <a:moveTo>
                    <a:pt x="566" y="8"/>
                  </a:moveTo>
                  <a:lnTo>
                    <a:pt x="55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56" y="18"/>
                  </a:lnTo>
                  <a:lnTo>
                    <a:pt x="547" y="8"/>
                  </a:lnTo>
                  <a:lnTo>
                    <a:pt x="566" y="8"/>
                  </a:lnTo>
                  <a:lnTo>
                    <a:pt x="566" y="0"/>
                  </a:lnTo>
                  <a:lnTo>
                    <a:pt x="556" y="0"/>
                  </a:lnTo>
                  <a:lnTo>
                    <a:pt x="56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2" name="Freeform 438"/>
            <p:cNvSpPr>
              <a:spLocks/>
            </p:cNvSpPr>
            <p:nvPr/>
          </p:nvSpPr>
          <p:spPr bwMode="auto">
            <a:xfrm>
              <a:off x="4691063" y="2268538"/>
              <a:ext cx="30163" cy="25400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19" y="2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9" y="14"/>
                </a:cxn>
                <a:cxn ang="0">
                  <a:pos x="9" y="33"/>
                </a:cxn>
                <a:cxn ang="0">
                  <a:pos x="19" y="33"/>
                </a:cxn>
                <a:cxn ang="0">
                  <a:pos x="19" y="23"/>
                </a:cxn>
                <a:cxn ang="0">
                  <a:pos x="9" y="33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19" y="2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9" y="14"/>
                  </a:lnTo>
                  <a:lnTo>
                    <a:pt x="9" y="33"/>
                  </a:lnTo>
                  <a:lnTo>
                    <a:pt x="19" y="33"/>
                  </a:lnTo>
                  <a:lnTo>
                    <a:pt x="19" y="2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3" name="Freeform 439"/>
            <p:cNvSpPr>
              <a:spLocks/>
            </p:cNvSpPr>
            <p:nvPr/>
          </p:nvSpPr>
          <p:spPr bwMode="auto">
            <a:xfrm>
              <a:off x="3808413" y="2279650"/>
              <a:ext cx="896938" cy="1428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9"/>
                </a:cxn>
                <a:cxn ang="0">
                  <a:pos x="565" y="19"/>
                </a:cxn>
                <a:cxn ang="0">
                  <a:pos x="565" y="0"/>
                </a:cxn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9" y="19"/>
                </a:cxn>
                <a:cxn ang="0">
                  <a:pos x="0" y="9"/>
                </a:cxn>
              </a:cxnLst>
              <a:rect l="0" t="0" r="r" b="b"/>
              <a:pathLst>
                <a:path w="565" h="19">
                  <a:moveTo>
                    <a:pt x="0" y="9"/>
                  </a:moveTo>
                  <a:lnTo>
                    <a:pt x="9" y="19"/>
                  </a:lnTo>
                  <a:lnTo>
                    <a:pt x="565" y="19"/>
                  </a:lnTo>
                  <a:lnTo>
                    <a:pt x="565" y="0"/>
                  </a:lnTo>
                  <a:lnTo>
                    <a:pt x="9" y="0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4" name="Freeform 440"/>
            <p:cNvSpPr>
              <a:spLocks/>
            </p:cNvSpPr>
            <p:nvPr/>
          </p:nvSpPr>
          <p:spPr bwMode="auto">
            <a:xfrm>
              <a:off x="3808413" y="2262188"/>
              <a:ext cx="30163" cy="238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8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19" y="8"/>
                </a:cxn>
                <a:cxn ang="0">
                  <a:pos x="9" y="18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9" y="0"/>
                </a:cxn>
              </a:cxnLst>
              <a:rect l="0" t="0" r="r" b="b"/>
              <a:pathLst>
                <a:path w="19" h="31">
                  <a:moveTo>
                    <a:pt x="9" y="0"/>
                  </a:moveTo>
                  <a:lnTo>
                    <a:pt x="0" y="8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9" y="1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5" name="Rectangle 441"/>
            <p:cNvSpPr>
              <a:spLocks noChangeArrowheads="1"/>
            </p:cNvSpPr>
            <p:nvPr/>
          </p:nvSpPr>
          <p:spPr bwMode="auto">
            <a:xfrm>
              <a:off x="3817938" y="2120900"/>
              <a:ext cx="879475" cy="17463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6" name="Freeform 442"/>
            <p:cNvSpPr>
              <a:spLocks/>
            </p:cNvSpPr>
            <p:nvPr/>
          </p:nvSpPr>
          <p:spPr bwMode="auto">
            <a:xfrm>
              <a:off x="3817938" y="2112963"/>
              <a:ext cx="893763" cy="14288"/>
            </a:xfrm>
            <a:custGeom>
              <a:avLst/>
              <a:gdLst/>
              <a:ahLst/>
              <a:cxnLst>
                <a:cxn ang="0">
                  <a:pos x="563" y="10"/>
                </a:cxn>
                <a:cxn ang="0">
                  <a:pos x="554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554" y="19"/>
                </a:cxn>
                <a:cxn ang="0">
                  <a:pos x="544" y="10"/>
                </a:cxn>
                <a:cxn ang="0">
                  <a:pos x="563" y="10"/>
                </a:cxn>
                <a:cxn ang="0">
                  <a:pos x="563" y="0"/>
                </a:cxn>
                <a:cxn ang="0">
                  <a:pos x="554" y="0"/>
                </a:cxn>
                <a:cxn ang="0">
                  <a:pos x="563" y="10"/>
                </a:cxn>
              </a:cxnLst>
              <a:rect l="0" t="0" r="r" b="b"/>
              <a:pathLst>
                <a:path w="563" h="19">
                  <a:moveTo>
                    <a:pt x="563" y="10"/>
                  </a:moveTo>
                  <a:lnTo>
                    <a:pt x="55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554" y="19"/>
                  </a:lnTo>
                  <a:lnTo>
                    <a:pt x="544" y="10"/>
                  </a:lnTo>
                  <a:lnTo>
                    <a:pt x="563" y="10"/>
                  </a:lnTo>
                  <a:lnTo>
                    <a:pt x="563" y="0"/>
                  </a:lnTo>
                  <a:lnTo>
                    <a:pt x="554" y="0"/>
                  </a:lnTo>
                  <a:lnTo>
                    <a:pt x="56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7" name="Freeform 443"/>
            <p:cNvSpPr>
              <a:spLocks/>
            </p:cNvSpPr>
            <p:nvPr/>
          </p:nvSpPr>
          <p:spPr bwMode="auto">
            <a:xfrm>
              <a:off x="4681538" y="2120900"/>
              <a:ext cx="30163" cy="23813"/>
            </a:xfrm>
            <a:custGeom>
              <a:avLst/>
              <a:gdLst/>
              <a:ahLst/>
              <a:cxnLst>
                <a:cxn ang="0">
                  <a:pos x="10" y="31"/>
                </a:cxn>
                <a:cxn ang="0">
                  <a:pos x="19" y="2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10" y="13"/>
                </a:cxn>
                <a:cxn ang="0">
                  <a:pos x="10" y="31"/>
                </a:cxn>
                <a:cxn ang="0">
                  <a:pos x="19" y="31"/>
                </a:cxn>
                <a:cxn ang="0">
                  <a:pos x="19" y="23"/>
                </a:cxn>
                <a:cxn ang="0">
                  <a:pos x="10" y="31"/>
                </a:cxn>
              </a:cxnLst>
              <a:rect l="0" t="0" r="r" b="b"/>
              <a:pathLst>
                <a:path w="19" h="31">
                  <a:moveTo>
                    <a:pt x="10" y="31"/>
                  </a:moveTo>
                  <a:lnTo>
                    <a:pt x="19" y="2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0" y="13"/>
                  </a:lnTo>
                  <a:lnTo>
                    <a:pt x="10" y="31"/>
                  </a:lnTo>
                  <a:lnTo>
                    <a:pt x="19" y="31"/>
                  </a:lnTo>
                  <a:lnTo>
                    <a:pt x="19" y="23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8" name="Freeform 444"/>
            <p:cNvSpPr>
              <a:spLocks/>
            </p:cNvSpPr>
            <p:nvPr/>
          </p:nvSpPr>
          <p:spPr bwMode="auto">
            <a:xfrm>
              <a:off x="3802063" y="2130425"/>
              <a:ext cx="895350" cy="142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18"/>
                </a:cxn>
                <a:cxn ang="0">
                  <a:pos x="564" y="18"/>
                </a:cxn>
                <a:cxn ang="0">
                  <a:pos x="564" y="0"/>
                </a:cxn>
                <a:cxn ang="0">
                  <a:pos x="10" y="0"/>
                </a:cxn>
                <a:cxn ang="0">
                  <a:pos x="19" y="1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10" y="18"/>
                </a:cxn>
                <a:cxn ang="0">
                  <a:pos x="0" y="10"/>
                </a:cxn>
              </a:cxnLst>
              <a:rect l="0" t="0" r="r" b="b"/>
              <a:pathLst>
                <a:path w="564" h="18">
                  <a:moveTo>
                    <a:pt x="0" y="10"/>
                  </a:moveTo>
                  <a:lnTo>
                    <a:pt x="10" y="18"/>
                  </a:lnTo>
                  <a:lnTo>
                    <a:pt x="564" y="18"/>
                  </a:lnTo>
                  <a:lnTo>
                    <a:pt x="564" y="0"/>
                  </a:lnTo>
                  <a:lnTo>
                    <a:pt x="10" y="0"/>
                  </a:lnTo>
                  <a:lnTo>
                    <a:pt x="19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9" name="Freeform 445"/>
            <p:cNvSpPr>
              <a:spLocks/>
            </p:cNvSpPr>
            <p:nvPr/>
          </p:nvSpPr>
          <p:spPr bwMode="auto">
            <a:xfrm>
              <a:off x="3802063" y="2112963"/>
              <a:ext cx="30163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0" y="33"/>
                </a:cxn>
                <a:cxn ang="0">
                  <a:pos x="19" y="33"/>
                </a:cxn>
                <a:cxn ang="0">
                  <a:pos x="19" y="10"/>
                </a:cxn>
                <a:cxn ang="0">
                  <a:pos x="10" y="19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0" y="0"/>
                </a:cxn>
              </a:cxnLst>
              <a:rect l="0" t="0" r="r" b="b"/>
              <a:pathLst>
                <a:path w="19" h="33">
                  <a:moveTo>
                    <a:pt x="10" y="0"/>
                  </a:moveTo>
                  <a:lnTo>
                    <a:pt x="0" y="10"/>
                  </a:lnTo>
                  <a:lnTo>
                    <a:pt x="0" y="33"/>
                  </a:lnTo>
                  <a:lnTo>
                    <a:pt x="19" y="33"/>
                  </a:lnTo>
                  <a:lnTo>
                    <a:pt x="19" y="10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0" name="Freeform 446"/>
            <p:cNvSpPr>
              <a:spLocks/>
            </p:cNvSpPr>
            <p:nvPr/>
          </p:nvSpPr>
          <p:spPr bwMode="auto">
            <a:xfrm>
              <a:off x="3795713" y="2338388"/>
              <a:ext cx="962025" cy="1460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68" y="0"/>
                </a:cxn>
                <a:cxn ang="0">
                  <a:pos x="606" y="184"/>
                </a:cxn>
                <a:cxn ang="0">
                  <a:pos x="0" y="184"/>
                </a:cxn>
                <a:cxn ang="0">
                  <a:pos x="36" y="0"/>
                </a:cxn>
              </a:cxnLst>
              <a:rect l="0" t="0" r="r" b="b"/>
              <a:pathLst>
                <a:path w="606" h="184">
                  <a:moveTo>
                    <a:pt x="36" y="0"/>
                  </a:moveTo>
                  <a:lnTo>
                    <a:pt x="568" y="0"/>
                  </a:lnTo>
                  <a:lnTo>
                    <a:pt x="606" y="184"/>
                  </a:lnTo>
                  <a:lnTo>
                    <a:pt x="0" y="18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1" name="Freeform 447"/>
            <p:cNvSpPr>
              <a:spLocks/>
            </p:cNvSpPr>
            <p:nvPr/>
          </p:nvSpPr>
          <p:spPr bwMode="auto">
            <a:xfrm>
              <a:off x="3852863" y="2332038"/>
              <a:ext cx="855663" cy="14288"/>
            </a:xfrm>
            <a:custGeom>
              <a:avLst/>
              <a:gdLst/>
              <a:ahLst/>
              <a:cxnLst>
                <a:cxn ang="0">
                  <a:pos x="539" y="7"/>
                </a:cxn>
                <a:cxn ang="0">
                  <a:pos x="532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532" y="19"/>
                </a:cxn>
                <a:cxn ang="0">
                  <a:pos x="524" y="10"/>
                </a:cxn>
                <a:cxn ang="0">
                  <a:pos x="539" y="7"/>
                </a:cxn>
                <a:cxn ang="0">
                  <a:pos x="538" y="0"/>
                </a:cxn>
                <a:cxn ang="0">
                  <a:pos x="532" y="0"/>
                </a:cxn>
                <a:cxn ang="0">
                  <a:pos x="539" y="7"/>
                </a:cxn>
              </a:cxnLst>
              <a:rect l="0" t="0" r="r" b="b"/>
              <a:pathLst>
                <a:path w="539" h="19">
                  <a:moveTo>
                    <a:pt x="539" y="7"/>
                  </a:moveTo>
                  <a:lnTo>
                    <a:pt x="53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532" y="19"/>
                  </a:lnTo>
                  <a:lnTo>
                    <a:pt x="524" y="10"/>
                  </a:lnTo>
                  <a:lnTo>
                    <a:pt x="539" y="7"/>
                  </a:lnTo>
                  <a:lnTo>
                    <a:pt x="538" y="0"/>
                  </a:lnTo>
                  <a:lnTo>
                    <a:pt x="532" y="0"/>
                  </a:lnTo>
                  <a:lnTo>
                    <a:pt x="53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2" name="Freeform 448"/>
            <p:cNvSpPr>
              <a:spLocks/>
            </p:cNvSpPr>
            <p:nvPr/>
          </p:nvSpPr>
          <p:spPr bwMode="auto">
            <a:xfrm>
              <a:off x="4684713" y="2336800"/>
              <a:ext cx="88900" cy="153988"/>
            </a:xfrm>
            <a:custGeom>
              <a:avLst/>
              <a:gdLst/>
              <a:ahLst/>
              <a:cxnLst>
                <a:cxn ang="0">
                  <a:pos x="46" y="195"/>
                </a:cxn>
                <a:cxn ang="0">
                  <a:pos x="54" y="185"/>
                </a:cxn>
                <a:cxn ang="0">
                  <a:pos x="15" y="0"/>
                </a:cxn>
                <a:cxn ang="0">
                  <a:pos x="0" y="3"/>
                </a:cxn>
                <a:cxn ang="0">
                  <a:pos x="37" y="188"/>
                </a:cxn>
                <a:cxn ang="0">
                  <a:pos x="46" y="176"/>
                </a:cxn>
                <a:cxn ang="0">
                  <a:pos x="46" y="195"/>
                </a:cxn>
                <a:cxn ang="0">
                  <a:pos x="56" y="195"/>
                </a:cxn>
                <a:cxn ang="0">
                  <a:pos x="54" y="185"/>
                </a:cxn>
                <a:cxn ang="0">
                  <a:pos x="46" y="195"/>
                </a:cxn>
              </a:cxnLst>
              <a:rect l="0" t="0" r="r" b="b"/>
              <a:pathLst>
                <a:path w="56" h="195">
                  <a:moveTo>
                    <a:pt x="46" y="195"/>
                  </a:moveTo>
                  <a:lnTo>
                    <a:pt x="54" y="185"/>
                  </a:lnTo>
                  <a:lnTo>
                    <a:pt x="15" y="0"/>
                  </a:lnTo>
                  <a:lnTo>
                    <a:pt x="0" y="3"/>
                  </a:lnTo>
                  <a:lnTo>
                    <a:pt x="37" y="188"/>
                  </a:lnTo>
                  <a:lnTo>
                    <a:pt x="46" y="176"/>
                  </a:lnTo>
                  <a:lnTo>
                    <a:pt x="46" y="195"/>
                  </a:lnTo>
                  <a:lnTo>
                    <a:pt x="56" y="195"/>
                  </a:lnTo>
                  <a:lnTo>
                    <a:pt x="54" y="185"/>
                  </a:lnTo>
                  <a:lnTo>
                    <a:pt x="46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3" name="Freeform 449"/>
            <p:cNvSpPr>
              <a:spLocks/>
            </p:cNvSpPr>
            <p:nvPr/>
          </p:nvSpPr>
          <p:spPr bwMode="auto">
            <a:xfrm>
              <a:off x="3779838" y="2476500"/>
              <a:ext cx="977900" cy="1428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0" y="19"/>
                </a:cxn>
                <a:cxn ang="0">
                  <a:pos x="616" y="19"/>
                </a:cxn>
                <a:cxn ang="0">
                  <a:pos x="616" y="0"/>
                </a:cxn>
                <a:cxn ang="0">
                  <a:pos x="10" y="0"/>
                </a:cxn>
                <a:cxn ang="0">
                  <a:pos x="18" y="12"/>
                </a:cxn>
                <a:cxn ang="0">
                  <a:pos x="1" y="9"/>
                </a:cxn>
                <a:cxn ang="0">
                  <a:pos x="0" y="19"/>
                </a:cxn>
                <a:cxn ang="0">
                  <a:pos x="10" y="19"/>
                </a:cxn>
                <a:cxn ang="0">
                  <a:pos x="1" y="9"/>
                </a:cxn>
              </a:cxnLst>
              <a:rect l="0" t="0" r="r" b="b"/>
              <a:pathLst>
                <a:path w="616" h="19">
                  <a:moveTo>
                    <a:pt x="1" y="9"/>
                  </a:moveTo>
                  <a:lnTo>
                    <a:pt x="10" y="19"/>
                  </a:lnTo>
                  <a:lnTo>
                    <a:pt x="616" y="19"/>
                  </a:lnTo>
                  <a:lnTo>
                    <a:pt x="616" y="0"/>
                  </a:lnTo>
                  <a:lnTo>
                    <a:pt x="10" y="0"/>
                  </a:lnTo>
                  <a:lnTo>
                    <a:pt x="18" y="12"/>
                  </a:lnTo>
                  <a:lnTo>
                    <a:pt x="1" y="9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4" name="Freeform 450"/>
            <p:cNvSpPr>
              <a:spLocks/>
            </p:cNvSpPr>
            <p:nvPr/>
          </p:nvSpPr>
          <p:spPr bwMode="auto">
            <a:xfrm>
              <a:off x="3781426" y="2332038"/>
              <a:ext cx="84138" cy="1539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7" y="7"/>
                </a:cxn>
                <a:cxn ang="0">
                  <a:pos x="0" y="192"/>
                </a:cxn>
                <a:cxn ang="0">
                  <a:pos x="17" y="195"/>
                </a:cxn>
                <a:cxn ang="0">
                  <a:pos x="53" y="10"/>
                </a:cxn>
                <a:cxn ang="0">
                  <a:pos x="45" y="19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37" y="7"/>
                </a:cxn>
                <a:cxn ang="0">
                  <a:pos x="45" y="0"/>
                </a:cxn>
              </a:cxnLst>
              <a:rect l="0" t="0" r="r" b="b"/>
              <a:pathLst>
                <a:path w="53" h="195">
                  <a:moveTo>
                    <a:pt x="45" y="0"/>
                  </a:moveTo>
                  <a:lnTo>
                    <a:pt x="37" y="7"/>
                  </a:lnTo>
                  <a:lnTo>
                    <a:pt x="0" y="192"/>
                  </a:lnTo>
                  <a:lnTo>
                    <a:pt x="17" y="195"/>
                  </a:lnTo>
                  <a:lnTo>
                    <a:pt x="53" y="10"/>
                  </a:lnTo>
                  <a:lnTo>
                    <a:pt x="45" y="19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7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5" name="Freeform 451"/>
            <p:cNvSpPr>
              <a:spLocks/>
            </p:cNvSpPr>
            <p:nvPr/>
          </p:nvSpPr>
          <p:spPr bwMode="auto">
            <a:xfrm>
              <a:off x="3992563" y="1847850"/>
              <a:ext cx="82550" cy="381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" y="12"/>
                </a:cxn>
                <a:cxn ang="0">
                  <a:pos x="9" y="5"/>
                </a:cxn>
                <a:cxn ang="0">
                  <a:pos x="18" y="1"/>
                </a:cxn>
                <a:cxn ang="0">
                  <a:pos x="28" y="0"/>
                </a:cxn>
                <a:cxn ang="0">
                  <a:pos x="38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2" y="23"/>
                </a:cxn>
                <a:cxn ang="0">
                  <a:pos x="49" y="36"/>
                </a:cxn>
                <a:cxn ang="0">
                  <a:pos x="42" y="43"/>
                </a:cxn>
                <a:cxn ang="0">
                  <a:pos x="33" y="47"/>
                </a:cxn>
                <a:cxn ang="0">
                  <a:pos x="25" y="49"/>
                </a:cxn>
                <a:cxn ang="0">
                  <a:pos x="16" y="46"/>
                </a:cxn>
                <a:cxn ang="0">
                  <a:pos x="8" y="40"/>
                </a:cxn>
                <a:cxn ang="0">
                  <a:pos x="2" y="33"/>
                </a:cxn>
                <a:cxn ang="0">
                  <a:pos x="0" y="23"/>
                </a:cxn>
              </a:cxnLst>
              <a:rect l="0" t="0" r="r" b="b"/>
              <a:pathLst>
                <a:path w="52" h="49">
                  <a:moveTo>
                    <a:pt x="0" y="23"/>
                  </a:moveTo>
                  <a:lnTo>
                    <a:pt x="3" y="12"/>
                  </a:lnTo>
                  <a:lnTo>
                    <a:pt x="9" y="5"/>
                  </a:lnTo>
                  <a:lnTo>
                    <a:pt x="18" y="1"/>
                  </a:lnTo>
                  <a:lnTo>
                    <a:pt x="28" y="0"/>
                  </a:lnTo>
                  <a:lnTo>
                    <a:pt x="38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2" y="23"/>
                  </a:lnTo>
                  <a:lnTo>
                    <a:pt x="49" y="36"/>
                  </a:lnTo>
                  <a:lnTo>
                    <a:pt x="42" y="43"/>
                  </a:lnTo>
                  <a:lnTo>
                    <a:pt x="33" y="47"/>
                  </a:lnTo>
                  <a:lnTo>
                    <a:pt x="25" y="49"/>
                  </a:lnTo>
                  <a:lnTo>
                    <a:pt x="16" y="46"/>
                  </a:lnTo>
                  <a:lnTo>
                    <a:pt x="8" y="40"/>
                  </a:lnTo>
                  <a:lnTo>
                    <a:pt x="2" y="3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6" name="Freeform 452"/>
            <p:cNvSpPr>
              <a:spLocks/>
            </p:cNvSpPr>
            <p:nvPr/>
          </p:nvSpPr>
          <p:spPr bwMode="auto">
            <a:xfrm>
              <a:off x="3979863" y="1838325"/>
              <a:ext cx="53975" cy="285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1" y="6"/>
                </a:cxn>
                <a:cxn ang="0">
                  <a:pos x="11" y="13"/>
                </a:cxn>
                <a:cxn ang="0">
                  <a:pos x="4" y="21"/>
                </a:cxn>
                <a:cxn ang="0">
                  <a:pos x="0" y="35"/>
                </a:cxn>
                <a:cxn ang="0">
                  <a:pos x="18" y="35"/>
                </a:cxn>
                <a:cxn ang="0">
                  <a:pos x="23" y="23"/>
                </a:cxn>
                <a:cxn ang="0">
                  <a:pos x="34" y="19"/>
                </a:cxn>
                <a:cxn ang="0">
                  <a:pos x="34" y="0"/>
                </a:cxn>
              </a:cxnLst>
              <a:rect l="0" t="0" r="r" b="b"/>
              <a:pathLst>
                <a:path w="34" h="35">
                  <a:moveTo>
                    <a:pt x="34" y="0"/>
                  </a:moveTo>
                  <a:lnTo>
                    <a:pt x="21" y="6"/>
                  </a:lnTo>
                  <a:lnTo>
                    <a:pt x="11" y="13"/>
                  </a:lnTo>
                  <a:lnTo>
                    <a:pt x="4" y="21"/>
                  </a:lnTo>
                  <a:lnTo>
                    <a:pt x="0" y="35"/>
                  </a:lnTo>
                  <a:lnTo>
                    <a:pt x="18" y="35"/>
                  </a:lnTo>
                  <a:lnTo>
                    <a:pt x="23" y="23"/>
                  </a:lnTo>
                  <a:lnTo>
                    <a:pt x="34" y="1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7" name="Freeform 453"/>
            <p:cNvSpPr>
              <a:spLocks/>
            </p:cNvSpPr>
            <p:nvPr/>
          </p:nvSpPr>
          <p:spPr bwMode="auto">
            <a:xfrm>
              <a:off x="4033838" y="1838325"/>
              <a:ext cx="57150" cy="28575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32" y="23"/>
                </a:cxn>
                <a:cxn ang="0">
                  <a:pos x="25" y="12"/>
                </a:cxn>
                <a:cxn ang="0">
                  <a:pos x="13" y="5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4" y="23"/>
                </a:cxn>
                <a:cxn ang="0">
                  <a:pos x="17" y="35"/>
                </a:cxn>
                <a:cxn ang="0">
                  <a:pos x="36" y="35"/>
                </a:cxn>
              </a:cxnLst>
              <a:rect l="0" t="0" r="r" b="b"/>
              <a:pathLst>
                <a:path w="36" h="35">
                  <a:moveTo>
                    <a:pt x="36" y="35"/>
                  </a:moveTo>
                  <a:lnTo>
                    <a:pt x="32" y="23"/>
                  </a:lnTo>
                  <a:lnTo>
                    <a:pt x="25" y="12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4" y="23"/>
                  </a:lnTo>
                  <a:lnTo>
                    <a:pt x="17" y="35"/>
                  </a:lnTo>
                  <a:lnTo>
                    <a:pt x="36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8" name="Freeform 454"/>
            <p:cNvSpPr>
              <a:spLocks/>
            </p:cNvSpPr>
            <p:nvPr/>
          </p:nvSpPr>
          <p:spPr bwMode="auto">
            <a:xfrm>
              <a:off x="4033838" y="1866900"/>
              <a:ext cx="57150" cy="269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3" y="31"/>
                </a:cxn>
                <a:cxn ang="0">
                  <a:pos x="25" y="23"/>
                </a:cxn>
                <a:cxn ang="0">
                  <a:pos x="32" y="13"/>
                </a:cxn>
                <a:cxn ang="0">
                  <a:pos x="36" y="0"/>
                </a:cxn>
                <a:cxn ang="0">
                  <a:pos x="17" y="0"/>
                </a:cxn>
                <a:cxn ang="0">
                  <a:pos x="14" y="13"/>
                </a:cxn>
                <a:cxn ang="0">
                  <a:pos x="0" y="17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13" y="31"/>
                  </a:lnTo>
                  <a:lnTo>
                    <a:pt x="25" y="23"/>
                  </a:lnTo>
                  <a:lnTo>
                    <a:pt x="32" y="13"/>
                  </a:lnTo>
                  <a:lnTo>
                    <a:pt x="36" y="0"/>
                  </a:lnTo>
                  <a:lnTo>
                    <a:pt x="17" y="0"/>
                  </a:lnTo>
                  <a:lnTo>
                    <a:pt x="14" y="13"/>
                  </a:lnTo>
                  <a:lnTo>
                    <a:pt x="0" y="1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9" name="Freeform 455"/>
            <p:cNvSpPr>
              <a:spLocks/>
            </p:cNvSpPr>
            <p:nvPr/>
          </p:nvSpPr>
          <p:spPr bwMode="auto">
            <a:xfrm>
              <a:off x="3979863" y="1866900"/>
              <a:ext cx="53975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5"/>
                </a:cxn>
                <a:cxn ang="0">
                  <a:pos x="11" y="23"/>
                </a:cxn>
                <a:cxn ang="0">
                  <a:pos x="20" y="30"/>
                </a:cxn>
                <a:cxn ang="0">
                  <a:pos x="34" y="36"/>
                </a:cxn>
                <a:cxn ang="0">
                  <a:pos x="34" y="17"/>
                </a:cxn>
                <a:cxn ang="0">
                  <a:pos x="23" y="13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34" h="36">
                  <a:moveTo>
                    <a:pt x="0" y="0"/>
                  </a:moveTo>
                  <a:lnTo>
                    <a:pt x="4" y="15"/>
                  </a:lnTo>
                  <a:lnTo>
                    <a:pt x="11" y="23"/>
                  </a:lnTo>
                  <a:lnTo>
                    <a:pt x="20" y="30"/>
                  </a:lnTo>
                  <a:lnTo>
                    <a:pt x="34" y="36"/>
                  </a:lnTo>
                  <a:lnTo>
                    <a:pt x="34" y="17"/>
                  </a:lnTo>
                  <a:lnTo>
                    <a:pt x="23" y="13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2" name="Куб 461"/>
          <p:cNvSpPr/>
          <p:nvPr/>
        </p:nvSpPr>
        <p:spPr>
          <a:xfrm rot="524595">
            <a:off x="2392106" y="3207664"/>
            <a:ext cx="1833062" cy="596472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250 * 200</a:t>
            </a:r>
            <a:endParaRPr lang="ru-RU" sz="2800" b="1" dirty="0"/>
          </a:p>
        </p:txBody>
      </p:sp>
      <p:sp>
        <p:nvSpPr>
          <p:cNvPr id="463" name="Куб 462"/>
          <p:cNvSpPr/>
          <p:nvPr/>
        </p:nvSpPr>
        <p:spPr>
          <a:xfrm rot="524595">
            <a:off x="1887716" y="4354410"/>
            <a:ext cx="1886303" cy="649301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150 * 200</a:t>
            </a:r>
            <a:endParaRPr lang="ru-RU" sz="2800" b="1" dirty="0"/>
          </a:p>
        </p:txBody>
      </p:sp>
      <p:sp>
        <p:nvSpPr>
          <p:cNvPr id="464" name="Куб 463"/>
          <p:cNvSpPr/>
          <p:nvPr/>
        </p:nvSpPr>
        <p:spPr>
          <a:xfrm rot="524595">
            <a:off x="2107418" y="3779907"/>
            <a:ext cx="1843920" cy="611317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20180 : 10</a:t>
            </a:r>
            <a:endParaRPr lang="ru-RU" sz="2400" b="1" dirty="0"/>
          </a:p>
        </p:txBody>
      </p:sp>
      <p:sp>
        <p:nvSpPr>
          <p:cNvPr id="465" name="Куб 464"/>
          <p:cNvSpPr/>
          <p:nvPr/>
        </p:nvSpPr>
        <p:spPr>
          <a:xfrm rot="524595">
            <a:off x="1465727" y="5574665"/>
            <a:ext cx="1910733" cy="632871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80 * 600</a:t>
            </a:r>
            <a:endParaRPr lang="ru-RU" sz="2800" b="1" dirty="0"/>
          </a:p>
        </p:txBody>
      </p:sp>
      <p:sp>
        <p:nvSpPr>
          <p:cNvPr id="466" name="Куб 465"/>
          <p:cNvSpPr/>
          <p:nvPr/>
        </p:nvSpPr>
        <p:spPr>
          <a:xfrm rot="524595">
            <a:off x="1677274" y="4999516"/>
            <a:ext cx="1910733" cy="596472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/>
              <a:t>000 : 200</a:t>
            </a:r>
            <a:endParaRPr lang="ru-RU" sz="2400" b="1" dirty="0"/>
          </a:p>
        </p:txBody>
      </p:sp>
      <p:sp>
        <p:nvSpPr>
          <p:cNvPr id="467" name="Куб 466"/>
          <p:cNvSpPr/>
          <p:nvPr/>
        </p:nvSpPr>
        <p:spPr>
          <a:xfrm rot="524595">
            <a:off x="2611872" y="2569436"/>
            <a:ext cx="1900959" cy="673400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35000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Куб 468"/>
          <p:cNvSpPr/>
          <p:nvPr/>
        </p:nvSpPr>
        <p:spPr>
          <a:xfrm rot="21357668" flipH="1">
            <a:off x="6306834" y="6143384"/>
            <a:ext cx="1963193" cy="646282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300 * 20</a:t>
            </a:r>
            <a:endParaRPr lang="ru-RU" sz="2800" b="1" dirty="0"/>
          </a:p>
        </p:txBody>
      </p:sp>
      <p:sp>
        <p:nvSpPr>
          <p:cNvPr id="478" name="Куб 477"/>
          <p:cNvSpPr/>
          <p:nvPr/>
        </p:nvSpPr>
        <p:spPr>
          <a:xfrm rot="21357668" flipH="1">
            <a:off x="6095161" y="5572538"/>
            <a:ext cx="1963193" cy="571249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50150 : 10</a:t>
            </a:r>
            <a:endParaRPr lang="ru-RU" sz="2800" b="1" dirty="0"/>
          </a:p>
        </p:txBody>
      </p:sp>
      <p:sp>
        <p:nvSpPr>
          <p:cNvPr id="479" name="Куб 478"/>
          <p:cNvSpPr/>
          <p:nvPr/>
        </p:nvSpPr>
        <p:spPr>
          <a:xfrm rot="21357668" flipH="1">
            <a:off x="5875740" y="4997619"/>
            <a:ext cx="1963193" cy="576281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900 * 300</a:t>
            </a:r>
            <a:endParaRPr lang="ru-RU" sz="2800" b="1" dirty="0"/>
          </a:p>
        </p:txBody>
      </p:sp>
      <p:sp>
        <p:nvSpPr>
          <p:cNvPr id="480" name="Куб 479"/>
          <p:cNvSpPr/>
          <p:nvPr/>
        </p:nvSpPr>
        <p:spPr>
          <a:xfrm rot="21357668" flipH="1">
            <a:off x="5521016" y="3711648"/>
            <a:ext cx="1963193" cy="646282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 * 400</a:t>
            </a:r>
            <a:endParaRPr lang="ru-RU" sz="2800" b="1" dirty="0"/>
          </a:p>
        </p:txBody>
      </p:sp>
      <p:sp>
        <p:nvSpPr>
          <p:cNvPr id="481" name="Куб 480"/>
          <p:cNvSpPr/>
          <p:nvPr/>
        </p:nvSpPr>
        <p:spPr>
          <a:xfrm rot="21357668" flipH="1">
            <a:off x="5663892" y="4354590"/>
            <a:ext cx="1963193" cy="646282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32000 : 800</a:t>
            </a:r>
          </a:p>
        </p:txBody>
      </p:sp>
      <p:sp>
        <p:nvSpPr>
          <p:cNvPr id="482" name="Куб 481"/>
          <p:cNvSpPr/>
          <p:nvPr/>
        </p:nvSpPr>
        <p:spPr>
          <a:xfrm rot="21357668" flipH="1">
            <a:off x="5161305" y="2567119"/>
            <a:ext cx="1917415" cy="573064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81000 </a:t>
            </a:r>
            <a:r>
              <a:rPr lang="ru-RU" sz="2400" b="1" dirty="0" smtClean="0"/>
              <a:t>: 900</a:t>
            </a:r>
            <a:endParaRPr lang="ru-RU" sz="2400" b="1" dirty="0"/>
          </a:p>
        </p:txBody>
      </p:sp>
      <p:sp>
        <p:nvSpPr>
          <p:cNvPr id="483" name="Куб 482"/>
          <p:cNvSpPr/>
          <p:nvPr/>
        </p:nvSpPr>
        <p:spPr>
          <a:xfrm rot="21357668" flipH="1">
            <a:off x="5380737" y="3139869"/>
            <a:ext cx="1927477" cy="573772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54000 : 60</a:t>
            </a:r>
            <a:endParaRPr lang="ru-RU" sz="2800" b="1" dirty="0"/>
          </a:p>
        </p:txBody>
      </p:sp>
      <p:pic>
        <p:nvPicPr>
          <p:cNvPr id="1026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8215306" y="4071942"/>
            <a:ext cx="928694" cy="714380"/>
          </a:xfrm>
          <a:prstGeom prst="rect">
            <a:avLst/>
          </a:prstGeom>
          <a:noFill/>
        </p:spPr>
      </p:pic>
      <p:pic>
        <p:nvPicPr>
          <p:cNvPr id="1027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3500438"/>
            <a:ext cx="928662" cy="514396"/>
          </a:xfrm>
          <a:prstGeom prst="rect">
            <a:avLst/>
          </a:prstGeom>
          <a:noFill/>
        </p:spPr>
      </p:pic>
      <p:pic>
        <p:nvPicPr>
          <p:cNvPr id="475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3143240" y="6072182"/>
            <a:ext cx="1071538" cy="785818"/>
          </a:xfrm>
          <a:prstGeom prst="rect">
            <a:avLst/>
          </a:prstGeom>
          <a:noFill/>
        </p:spPr>
      </p:pic>
      <p:pic>
        <p:nvPicPr>
          <p:cNvPr id="1032" name="Picture 8" descr="C:\Documents and Settings\мама\Мои документы\казибошки-2\Book_opf_files\Ris.22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001024" y="5096430"/>
            <a:ext cx="1142976" cy="1761570"/>
          </a:xfrm>
          <a:prstGeom prst="rect">
            <a:avLst/>
          </a:prstGeom>
          <a:noFill/>
        </p:spPr>
      </p:pic>
      <p:pic>
        <p:nvPicPr>
          <p:cNvPr id="2" name="Picture 9" descr="C:\Documents and Settings\мама\Мои документы\казибошки-2\Book_opf_files\Braj-19RGB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97191"/>
            <a:ext cx="1357290" cy="1760809"/>
          </a:xfrm>
          <a:prstGeom prst="rect">
            <a:avLst/>
          </a:prstGeom>
          <a:noFill/>
        </p:spPr>
      </p:pic>
      <p:pic>
        <p:nvPicPr>
          <p:cNvPr id="484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142844" y="3357562"/>
            <a:ext cx="928694" cy="714380"/>
          </a:xfrm>
          <a:prstGeom prst="rect">
            <a:avLst/>
          </a:prstGeom>
          <a:noFill/>
        </p:spPr>
      </p:pic>
      <p:pic>
        <p:nvPicPr>
          <p:cNvPr id="485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4071934" y="6143620"/>
            <a:ext cx="1143008" cy="714380"/>
          </a:xfrm>
          <a:prstGeom prst="rect">
            <a:avLst/>
          </a:prstGeom>
          <a:noFill/>
        </p:spPr>
      </p:pic>
      <p:pic>
        <p:nvPicPr>
          <p:cNvPr id="486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4929190" y="4857760"/>
            <a:ext cx="857256" cy="714380"/>
          </a:xfrm>
          <a:prstGeom prst="rect">
            <a:avLst/>
          </a:prstGeom>
          <a:noFill/>
        </p:spPr>
      </p:pic>
      <p:pic>
        <p:nvPicPr>
          <p:cNvPr id="487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8143868" y="2714620"/>
            <a:ext cx="1000132" cy="714380"/>
          </a:xfrm>
          <a:prstGeom prst="rect">
            <a:avLst/>
          </a:prstGeom>
          <a:noFill/>
        </p:spPr>
      </p:pic>
      <p:pic>
        <p:nvPicPr>
          <p:cNvPr id="488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0" y="2357430"/>
            <a:ext cx="714380" cy="714380"/>
          </a:xfrm>
          <a:prstGeom prst="rect">
            <a:avLst/>
          </a:prstGeom>
          <a:noFill/>
        </p:spPr>
      </p:pic>
      <p:pic>
        <p:nvPicPr>
          <p:cNvPr id="490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928802"/>
            <a:ext cx="857224" cy="514395"/>
          </a:xfrm>
          <a:prstGeom prst="rect">
            <a:avLst/>
          </a:prstGeom>
          <a:noFill/>
        </p:spPr>
      </p:pic>
      <p:pic>
        <p:nvPicPr>
          <p:cNvPr id="491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057480"/>
            <a:ext cx="785818" cy="657272"/>
          </a:xfrm>
          <a:prstGeom prst="rect">
            <a:avLst/>
          </a:prstGeom>
          <a:noFill/>
        </p:spPr>
      </p:pic>
      <p:pic>
        <p:nvPicPr>
          <p:cNvPr id="492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643314"/>
            <a:ext cx="857256" cy="514396"/>
          </a:xfrm>
          <a:prstGeom prst="rect">
            <a:avLst/>
          </a:prstGeom>
          <a:noFill/>
        </p:spPr>
      </p:pic>
      <p:pic>
        <p:nvPicPr>
          <p:cNvPr id="493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644" y="2000240"/>
            <a:ext cx="1071570" cy="657272"/>
          </a:xfrm>
          <a:prstGeom prst="rect">
            <a:avLst/>
          </a:prstGeom>
          <a:noFill/>
        </p:spPr>
      </p:pic>
      <p:pic>
        <p:nvPicPr>
          <p:cNvPr id="494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4818"/>
            <a:ext cx="1000132" cy="657272"/>
          </a:xfrm>
          <a:prstGeom prst="rect">
            <a:avLst/>
          </a:prstGeom>
          <a:noFill/>
        </p:spPr>
      </p:pic>
      <p:pic>
        <p:nvPicPr>
          <p:cNvPr id="495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486348"/>
            <a:ext cx="928694" cy="657272"/>
          </a:xfrm>
          <a:prstGeom prst="rect">
            <a:avLst/>
          </a:prstGeom>
          <a:noFill/>
        </p:spPr>
      </p:pic>
      <p:sp>
        <p:nvSpPr>
          <p:cNvPr id="489" name="TextBox 488"/>
          <p:cNvSpPr txBox="1"/>
          <p:nvPr/>
        </p:nvSpPr>
        <p:spPr>
          <a:xfrm>
            <a:off x="7358082" y="320035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6000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6987365" y="1928802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5015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98" name="TextBox 497"/>
          <p:cNvSpPr txBox="1"/>
          <p:nvPr/>
        </p:nvSpPr>
        <p:spPr>
          <a:xfrm>
            <a:off x="0" y="242886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70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1285852" y="364331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80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500" name="TextBox 499"/>
          <p:cNvSpPr txBox="1"/>
          <p:nvPr/>
        </p:nvSpPr>
        <p:spPr>
          <a:xfrm>
            <a:off x="8343781" y="357187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900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02" name="TextBox 501"/>
          <p:cNvSpPr txBox="1"/>
          <p:nvPr/>
        </p:nvSpPr>
        <p:spPr>
          <a:xfrm>
            <a:off x="7930206" y="2086032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270000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5000628" y="500063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40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8143868" y="292893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20000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8358182" y="421481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90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3143240" y="6286496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48000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3571868" y="55007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Times New Roman" pitchFamily="18" charset="0"/>
              </a:rPr>
              <a:t>100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0" y="435769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30000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142844" y="3500438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2018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4143372" y="6286520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50000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96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4200488"/>
            <a:ext cx="1000132" cy="657272"/>
          </a:xfrm>
          <a:prstGeom prst="rect">
            <a:avLst/>
          </a:prstGeom>
          <a:noFill/>
        </p:spPr>
      </p:pic>
      <p:sp>
        <p:nvSpPr>
          <p:cNvPr id="501" name="TextBox 500"/>
          <p:cNvSpPr txBox="1"/>
          <p:nvPr/>
        </p:nvSpPr>
        <p:spPr>
          <a:xfrm>
            <a:off x="-32" y="434336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30000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11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142844" y="3357562"/>
            <a:ext cx="928694" cy="714380"/>
          </a:xfrm>
          <a:prstGeom prst="rect">
            <a:avLst/>
          </a:prstGeom>
          <a:noFill/>
        </p:spPr>
      </p:pic>
      <p:sp>
        <p:nvSpPr>
          <p:cNvPr id="512" name="TextBox 511"/>
          <p:cNvSpPr txBox="1"/>
          <p:nvPr/>
        </p:nvSpPr>
        <p:spPr>
          <a:xfrm>
            <a:off x="142844" y="3500438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2018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13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-32" y="2357430"/>
            <a:ext cx="714380" cy="714380"/>
          </a:xfrm>
          <a:prstGeom prst="rect">
            <a:avLst/>
          </a:prstGeom>
          <a:noFill/>
        </p:spPr>
      </p:pic>
      <p:sp>
        <p:nvSpPr>
          <p:cNvPr id="514" name="TextBox 513"/>
          <p:cNvSpPr txBox="1"/>
          <p:nvPr/>
        </p:nvSpPr>
        <p:spPr>
          <a:xfrm>
            <a:off x="-32" y="242886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70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15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486372"/>
            <a:ext cx="928694" cy="657272"/>
          </a:xfrm>
          <a:prstGeom prst="rect">
            <a:avLst/>
          </a:prstGeom>
          <a:noFill/>
        </p:spPr>
      </p:pic>
      <p:sp>
        <p:nvSpPr>
          <p:cNvPr id="516" name="TextBox 515"/>
          <p:cNvSpPr txBox="1"/>
          <p:nvPr/>
        </p:nvSpPr>
        <p:spPr>
          <a:xfrm>
            <a:off x="3571868" y="550072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Times New Roman" pitchFamily="18" charset="0"/>
              </a:rPr>
              <a:t>100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17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3143272" y="6072206"/>
            <a:ext cx="1071538" cy="785818"/>
          </a:xfrm>
          <a:prstGeom prst="rect">
            <a:avLst/>
          </a:prstGeom>
          <a:noFill/>
        </p:spPr>
      </p:pic>
      <p:pic>
        <p:nvPicPr>
          <p:cNvPr id="518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4071934" y="6143644"/>
            <a:ext cx="1143008" cy="714380"/>
          </a:xfrm>
          <a:prstGeom prst="rect">
            <a:avLst/>
          </a:prstGeom>
          <a:noFill/>
        </p:spPr>
      </p:pic>
      <p:sp>
        <p:nvSpPr>
          <p:cNvPr id="519" name="TextBox 518"/>
          <p:cNvSpPr txBox="1"/>
          <p:nvPr/>
        </p:nvSpPr>
        <p:spPr>
          <a:xfrm>
            <a:off x="3143272" y="6286520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48000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20" name="TextBox 519"/>
          <p:cNvSpPr txBox="1"/>
          <p:nvPr/>
        </p:nvSpPr>
        <p:spPr>
          <a:xfrm>
            <a:off x="4143372" y="628654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50000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21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8215306" y="4071942"/>
            <a:ext cx="928694" cy="714380"/>
          </a:xfrm>
          <a:prstGeom prst="rect">
            <a:avLst/>
          </a:prstGeom>
          <a:noFill/>
        </p:spPr>
      </p:pic>
      <p:pic>
        <p:nvPicPr>
          <p:cNvPr id="522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3500438"/>
            <a:ext cx="928662" cy="514396"/>
          </a:xfrm>
          <a:prstGeom prst="rect">
            <a:avLst/>
          </a:prstGeom>
          <a:noFill/>
        </p:spPr>
      </p:pic>
      <p:pic>
        <p:nvPicPr>
          <p:cNvPr id="523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4929190" y="4857760"/>
            <a:ext cx="857256" cy="714380"/>
          </a:xfrm>
          <a:prstGeom prst="rect">
            <a:avLst/>
          </a:prstGeom>
          <a:noFill/>
        </p:spPr>
      </p:pic>
      <p:pic>
        <p:nvPicPr>
          <p:cNvPr id="524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8143868" y="2714620"/>
            <a:ext cx="1000132" cy="714380"/>
          </a:xfrm>
          <a:prstGeom prst="rect">
            <a:avLst/>
          </a:prstGeom>
          <a:noFill/>
        </p:spPr>
      </p:pic>
      <p:pic>
        <p:nvPicPr>
          <p:cNvPr id="525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928802"/>
            <a:ext cx="857224" cy="514395"/>
          </a:xfrm>
          <a:prstGeom prst="rect">
            <a:avLst/>
          </a:prstGeom>
          <a:noFill/>
        </p:spPr>
      </p:pic>
      <p:pic>
        <p:nvPicPr>
          <p:cNvPr id="526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644" y="2000240"/>
            <a:ext cx="1071570" cy="657272"/>
          </a:xfrm>
          <a:prstGeom prst="rect">
            <a:avLst/>
          </a:prstGeom>
          <a:noFill/>
        </p:spPr>
      </p:pic>
      <p:sp>
        <p:nvSpPr>
          <p:cNvPr id="527" name="TextBox 526"/>
          <p:cNvSpPr txBox="1"/>
          <p:nvPr/>
        </p:nvSpPr>
        <p:spPr>
          <a:xfrm>
            <a:off x="6987365" y="1928802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5015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28" name="TextBox 527"/>
          <p:cNvSpPr txBox="1"/>
          <p:nvPr/>
        </p:nvSpPr>
        <p:spPr>
          <a:xfrm>
            <a:off x="8343781" y="357187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900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7930206" y="2086032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270000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5000628" y="500063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40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8143868" y="292893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20000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8358182" y="421481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90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55412E-6 L 0.07934 -0.04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075 0.365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34 -0.04607 L 0.08733 -0.14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-0.10486 " pathEditMode="relative" ptsTypes="AA">
                                      <p:cBhvr>
                                        <p:cTn id="22" dur="2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33 -0.14051 L 0.10295 -0.234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-0.07361 " pathEditMode="relative" ptsTypes="AA">
                                      <p:cBhvr>
                                        <p:cTn id="36" dur="2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95 -0.23496 L 0.13455 -0.350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5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1 0 " pathEditMode="relative" ptsTypes="AA">
                                      <p:cBhvr>
                                        <p:cTn id="50" dur="2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55 -0.35046 L 0.15018 -0.4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0.04213 " pathEditMode="relative" ptsTypes="AA">
                                      <p:cBhvr>
                                        <p:cTn id="64" dur="2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18 -0.40301 L 0.18177 -0.487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4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47 -0.45139 " pathEditMode="relative" ptsTypes="AA">
                                      <p:cBhvr>
                                        <p:cTn id="78" dur="2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77 -0.48704 L 0.32344 -0.5921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5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14 0.02107 " pathEditMode="relative" ptsTypes="AA">
                                      <p:cBhvr>
                                        <p:cTn id="92" dur="2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5156 -0.0671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0.43033 " pathEditMode="relative" ptsTypes="AA">
                                      <p:cBhvr>
                                        <p:cTn id="102" dur="2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-0.06713 L -0.07517 -0.1719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5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51435 " pathEditMode="relative" ptsTypes="AA">
                                      <p:cBhvr>
                                        <p:cTn id="116" dur="2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7 -0.17199 L -0.10677 -0.2456 " pathEditMode="relative" ptsTypes="AA">
                                      <p:cBhvr>
                                        <p:cTn id="12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42014 " pathEditMode="relative" ptsTypes="AA">
                                      <p:cBhvr>
                                        <p:cTn id="130" dur="2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77 -0.2456 L -0.12257 -0.3400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4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108 -0.10509 " pathEditMode="relative" ptsTypes="AA">
                                      <p:cBhvr>
                                        <p:cTn id="144" dur="2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7 -0.34005 L -0.13819 -0.43449 " pathEditMode="relative" ptsTypes="AA">
                                      <p:cBhvr>
                                        <p:cTn id="1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611 0.10486 " pathEditMode="relative" ptsTypes="AA">
                                      <p:cBhvr>
                                        <p:cTn id="158" dur="2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9 -0.43449 L -0.16181 -0.52894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4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2795 -0.0754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38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8 -0.52894 L -0.27204 -0.60255 " pathEditMode="relative" ptsTypes="AA">
                                      <p:cBhvr>
                                        <p:cTn id="18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191 -0.25208 " pathEditMode="relative" ptsTypes="AA">
                                      <p:cBhvr>
                                        <p:cTn id="186" dur="2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"/>
                  </p:tgtEl>
                </p:cond>
              </p:nextCondLst>
            </p:seq>
          </p:childTnLst>
        </p:cTn>
      </p:par>
    </p:tnLst>
    <p:bldLst>
      <p:bldP spid="489" grpId="0"/>
      <p:bldP spid="497" grpId="0"/>
      <p:bldP spid="498" grpId="0"/>
      <p:bldP spid="499" grpId="0"/>
      <p:bldP spid="500" grpId="0"/>
      <p:bldP spid="502" grpId="0"/>
      <p:bldP spid="503" grpId="0"/>
      <p:bldP spid="504" grpId="0"/>
      <p:bldP spid="505" grpId="0"/>
      <p:bldP spid="506" grpId="0"/>
      <p:bldP spid="507" grpId="0"/>
      <p:bldP spid="508" grpId="0"/>
      <p:bldP spid="509" grpId="0"/>
      <p:bldP spid="510" grpId="0"/>
      <p:bldP spid="501" grpId="0"/>
      <p:bldP spid="512" grpId="0"/>
      <p:bldP spid="514" grpId="0"/>
      <p:bldP spid="516" grpId="0"/>
      <p:bldP spid="519" grpId="0"/>
      <p:bldP spid="520" grpId="0"/>
      <p:bldP spid="527" grpId="0"/>
      <p:bldP spid="528" grpId="0"/>
      <p:bldP spid="529" grpId="0"/>
      <p:bldP spid="530" grpId="0"/>
      <p:bldP spid="531" grpId="0"/>
      <p:bldP spid="53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386</Words>
  <Application>Microsoft Office PowerPoint</Application>
  <PresentationFormat>Экран (4:3)</PresentationFormat>
  <Paragraphs>226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14</cp:revision>
  <dcterms:created xsi:type="dcterms:W3CDTF">2012-04-09T17:26:00Z</dcterms:created>
  <dcterms:modified xsi:type="dcterms:W3CDTF">2012-04-09T20:00:20Z</dcterms:modified>
</cp:coreProperties>
</file>