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5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63BD5-2AB6-4F8A-A642-3482C90CDF1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51CDA-AC54-4AA8-88BB-03DF40B1D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643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51CDA-AC54-4AA8-88BB-03DF40B1D3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5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062664" cy="2808312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Моральный  долг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427477"/>
            <a:ext cx="4824536" cy="234888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Подготовил: Филимонов  Иван  4А  класс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2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Патриотический долг</a:t>
            </a:r>
            <a:endParaRPr lang="ru-RU" b="1" dirty="0"/>
          </a:p>
        </p:txBody>
      </p:sp>
      <p:pic>
        <p:nvPicPr>
          <p:cNvPr id="1026" name="Picture 2" descr="C:\Users\днс\Desktop\мораль\0_60c66_7a59a8ab_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292077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Desktop\мораль\1198361011_4009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025" y="2852936"/>
            <a:ext cx="3808778" cy="268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09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4041648" cy="1362456"/>
          </a:xfrm>
        </p:spPr>
        <p:txBody>
          <a:bodyPr/>
          <a:lstStyle/>
          <a:p>
            <a:r>
              <a:rPr lang="ru-RU" sz="5400" dirty="0" smtClean="0">
                <a:solidFill>
                  <a:srgbClr val="FF3300"/>
                </a:solidFill>
              </a:rPr>
              <a:t/>
            </a:r>
            <a:br>
              <a:rPr lang="ru-RU" sz="5400" dirty="0" smtClean="0">
                <a:solidFill>
                  <a:srgbClr val="FF3300"/>
                </a:solidFill>
              </a:rPr>
            </a:br>
            <a:r>
              <a:rPr lang="ru-RU" sz="5400" dirty="0">
                <a:solidFill>
                  <a:srgbClr val="FF3300"/>
                </a:solidFill>
              </a:rPr>
              <a:t/>
            </a:r>
            <a:br>
              <a:rPr lang="ru-RU" sz="5400" dirty="0">
                <a:solidFill>
                  <a:srgbClr val="FF3300"/>
                </a:solidFill>
              </a:rPr>
            </a:br>
            <a:r>
              <a:rPr lang="ru-RU" sz="5400" dirty="0" smtClean="0">
                <a:solidFill>
                  <a:srgbClr val="FF3300"/>
                </a:solidFill>
              </a:rPr>
              <a:t/>
            </a:r>
            <a:br>
              <a:rPr lang="ru-RU" sz="5400" dirty="0" smtClean="0">
                <a:solidFill>
                  <a:srgbClr val="FF3300"/>
                </a:solidFill>
              </a:rPr>
            </a:br>
            <a:r>
              <a:rPr lang="ru-RU" sz="5400" dirty="0">
                <a:solidFill>
                  <a:srgbClr val="FF3300"/>
                </a:solidFill>
              </a:rPr>
              <a:t/>
            </a:r>
            <a:br>
              <a:rPr lang="ru-RU" sz="5400" dirty="0">
                <a:solidFill>
                  <a:srgbClr val="FF3300"/>
                </a:solidFill>
              </a:rPr>
            </a:br>
            <a:r>
              <a:rPr lang="ru-RU" sz="5400" dirty="0" smtClean="0">
                <a:solidFill>
                  <a:srgbClr val="FF3300"/>
                </a:solidFill>
              </a:rPr>
              <a:t/>
            </a:r>
            <a:br>
              <a:rPr lang="ru-RU" sz="5400" dirty="0" smtClean="0">
                <a:solidFill>
                  <a:srgbClr val="FF3300"/>
                </a:solidFill>
              </a:rPr>
            </a:br>
            <a:r>
              <a:rPr lang="ru-RU" sz="5400" dirty="0">
                <a:solidFill>
                  <a:srgbClr val="FF3300"/>
                </a:solidFill>
              </a:rPr>
              <a:t/>
            </a:r>
            <a:br>
              <a:rPr lang="ru-RU" sz="5400" dirty="0">
                <a:solidFill>
                  <a:srgbClr val="FF3300"/>
                </a:solidFill>
              </a:rPr>
            </a:b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159461"/>
            <a:ext cx="8352928" cy="210004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3600" dirty="0"/>
              <a:t>Самое  главное   в  моральном  долге- это  не слепое  выполнение  </a:t>
            </a:r>
            <a:r>
              <a:rPr lang="ru-RU" sz="3600" dirty="0" smtClean="0"/>
              <a:t>существующих в обществе норм и требований, а сознательное и добровольное следование им.</a:t>
            </a:r>
            <a:endParaRPr lang="ru-RU" sz="3600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124744"/>
            <a:ext cx="4950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3300"/>
                </a:solidFill>
              </a:rPr>
              <a:t>Д</a:t>
            </a:r>
            <a:r>
              <a:rPr lang="ru-RU" sz="4800" dirty="0"/>
              <a:t>обро</a:t>
            </a:r>
            <a:br>
              <a:rPr lang="ru-RU" sz="4800" dirty="0"/>
            </a:br>
            <a:r>
              <a:rPr lang="ru-RU" sz="4800" dirty="0">
                <a:solidFill>
                  <a:srgbClr val="FF3300"/>
                </a:solidFill>
              </a:rPr>
              <a:t>О</a:t>
            </a:r>
            <a:r>
              <a:rPr lang="ru-RU" sz="4800" dirty="0"/>
              <a:t>тветственность</a:t>
            </a:r>
            <a:br>
              <a:rPr lang="ru-RU" sz="4800" dirty="0"/>
            </a:br>
            <a:r>
              <a:rPr lang="ru-RU" sz="4800" dirty="0">
                <a:solidFill>
                  <a:srgbClr val="FF3300"/>
                </a:solidFill>
              </a:rPr>
              <a:t>Л</a:t>
            </a:r>
            <a:r>
              <a:rPr lang="ru-RU" sz="4800" dirty="0"/>
              <a:t>юбовь</a:t>
            </a:r>
            <a:br>
              <a:rPr lang="ru-RU" sz="4800" dirty="0"/>
            </a:br>
            <a:r>
              <a:rPr lang="ru-RU" sz="4800" dirty="0">
                <a:solidFill>
                  <a:srgbClr val="FF3300"/>
                </a:solidFill>
              </a:rPr>
              <a:t>Г</a:t>
            </a:r>
            <a:r>
              <a:rPr lang="ru-RU" sz="4800" dirty="0"/>
              <a:t>ероизм</a:t>
            </a:r>
          </a:p>
        </p:txBody>
      </p:sp>
    </p:spTree>
    <p:extLst>
      <p:ext uri="{BB962C8B-B14F-4D97-AF65-F5344CB8AC3E}">
        <p14:creationId xmlns:p14="http://schemas.microsoft.com/office/powerpoint/2010/main" val="2835794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836712"/>
            <a:ext cx="8208912" cy="5289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Моральный  </a:t>
            </a:r>
            <a:r>
              <a:rPr lang="ru-RU" sz="2800" dirty="0" smtClean="0">
                <a:solidFill>
                  <a:srgbClr val="FF0000"/>
                </a:solidFill>
              </a:rPr>
              <a:t>долг- </a:t>
            </a:r>
            <a:r>
              <a:rPr lang="ru-RU" sz="2800" dirty="0" smtClean="0"/>
              <a:t>это  осознание  человеком  необходимости  исполнения  моральных  норм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>
                <a:solidFill>
                  <a:srgbClr val="FF3300"/>
                </a:solidFill>
              </a:rPr>
              <a:t>Моральный долг</a:t>
            </a:r>
            <a:r>
              <a:rPr lang="ru-RU" sz="2800" dirty="0"/>
              <a:t> – выполнение существующих в обществе норм не по принуждению, а на основе своих убеждений. Принимая свой долг, человек добровольно принимает на себя свои обязанности по отношению к другим, поэтому моральный долг называют </a:t>
            </a:r>
            <a:r>
              <a:rPr lang="ru-RU" sz="2800" dirty="0">
                <a:solidFill>
                  <a:srgbClr val="FF3300"/>
                </a:solidFill>
              </a:rPr>
              <a:t>моральной обязанностью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02700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Исполнять установленные в обществе моральные нормы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888558" cy="388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284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Уважать других людей и их права</a:t>
            </a:r>
            <a:endParaRPr lang="ru-RU" dirty="0"/>
          </a:p>
        </p:txBody>
      </p:sp>
      <p:pic>
        <p:nvPicPr>
          <p:cNvPr id="4098" name="Picture 2" descr="C:\Users\днс\Desktop\мораль\48469212_together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78858"/>
            <a:ext cx="35560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Desktop\мораль\67696633_1291997109_prava_chelove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51625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Бескорыстно помогать другим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0"/>
          <a:stretch/>
        </p:blipFill>
        <p:spPr bwMode="auto">
          <a:xfrm>
            <a:off x="4572000" y="4138346"/>
            <a:ext cx="4163355" cy="239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днс\Desktop\мораль\x_0bf716c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22" b="21977"/>
          <a:stretch/>
        </p:blipFill>
        <p:spPr bwMode="auto">
          <a:xfrm>
            <a:off x="467544" y="3573016"/>
            <a:ext cx="3679056" cy="29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нс\Desktop\мораль\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4" b="15703"/>
          <a:stretch/>
        </p:blipFill>
        <p:spPr bwMode="auto">
          <a:xfrm>
            <a:off x="755576" y="1884173"/>
            <a:ext cx="7620000" cy="212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9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/>
              <a:t>Благодарность</a:t>
            </a:r>
            <a:endParaRPr lang="ru-RU" dirty="0"/>
          </a:p>
        </p:txBody>
      </p:sp>
      <p:pic>
        <p:nvPicPr>
          <p:cNvPr id="6146" name="Picture 2" descr="C:\Users\днс\Desktop\мораль\x_9eca7ea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33495"/>
            <a:ext cx="4602480" cy="34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нс\Desktop\мораль\x_b098a0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9425"/>
            <a:ext cx="4273752" cy="312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1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Родительский долг</a:t>
            </a:r>
            <a:endParaRPr lang="ru-RU" dirty="0"/>
          </a:p>
        </p:txBody>
      </p:sp>
      <p:pic>
        <p:nvPicPr>
          <p:cNvPr id="5122" name="Picture 2" descr="C:\Users\днс\Desktop\мораль\1326222571_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77053"/>
            <a:ext cx="5486400" cy="41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5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Забота о больных и стариках</a:t>
            </a:r>
            <a:endParaRPr lang="ru-RU" dirty="0"/>
          </a:p>
        </p:txBody>
      </p:sp>
      <p:pic>
        <p:nvPicPr>
          <p:cNvPr id="3074" name="Picture 2" descr="C:\Users\днс\Desktop\мораль\001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3817"/>
            <a:ext cx="3810000" cy="28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нс\Desktop\мораль\rostov_b_409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" t="4660" r="3164" b="3428"/>
          <a:stretch/>
        </p:blipFill>
        <p:spPr bwMode="auto">
          <a:xfrm>
            <a:off x="5078186" y="3102429"/>
            <a:ext cx="3543300" cy="350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042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Профессиональный долг</a:t>
            </a:r>
            <a:endParaRPr lang="ru-RU" dirty="0"/>
          </a:p>
        </p:txBody>
      </p:sp>
      <p:pic>
        <p:nvPicPr>
          <p:cNvPr id="4" name="Picture 4" descr="82e52a1bb434863429fbe697f3a8c292_b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572000" cy="3044952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нс\Desktop\мораль\0_65ff6_6596108a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5240" r="2884" b="14070"/>
          <a:stretch/>
        </p:blipFill>
        <p:spPr bwMode="auto">
          <a:xfrm>
            <a:off x="4788024" y="3774238"/>
            <a:ext cx="4107803" cy="308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6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110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Моральный  долг</vt:lpstr>
      <vt:lpstr>Презентация PowerPoint</vt:lpstr>
      <vt:lpstr>Исполнять установленные в обществе моральные нормы</vt:lpstr>
      <vt:lpstr>Уважать других людей и их права</vt:lpstr>
      <vt:lpstr>Бескорыстно помогать другим</vt:lpstr>
      <vt:lpstr>Благодарность</vt:lpstr>
      <vt:lpstr>Родительский долг</vt:lpstr>
      <vt:lpstr>Забота о больных и стариках</vt:lpstr>
      <vt:lpstr>Профессиональный долг</vt:lpstr>
      <vt:lpstr>Патриотический долг</vt:lpstr>
      <vt:lpstr>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Моральный  долг</dc:title>
  <dc:creator>Ирина Ф.</dc:creator>
  <cp:lastModifiedBy>днс</cp:lastModifiedBy>
  <cp:revision>15</cp:revision>
  <dcterms:created xsi:type="dcterms:W3CDTF">2012-12-23T12:56:04Z</dcterms:created>
  <dcterms:modified xsi:type="dcterms:W3CDTF">2012-12-23T15:31:08Z</dcterms:modified>
</cp:coreProperties>
</file>