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4" r:id="rId26"/>
    <p:sldId id="286" r:id="rId27"/>
    <p:sldId id="288" r:id="rId28"/>
    <p:sldId id="278" r:id="rId29"/>
    <p:sldId id="279" r:id="rId30"/>
    <p:sldId id="280" r:id="rId31"/>
    <p:sldId id="281" r:id="rId32"/>
    <p:sldId id="285" r:id="rId33"/>
    <p:sldId id="287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33400"/>
            <a:ext cx="8430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Архитектурные памятники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Липецкой области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культура л.о\12971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514600"/>
            <a:ext cx="2538413" cy="3810000"/>
          </a:xfrm>
          <a:prstGeom prst="rect">
            <a:avLst/>
          </a:prstGeom>
          <a:noFill/>
        </p:spPr>
      </p:pic>
      <p:pic>
        <p:nvPicPr>
          <p:cNvPr id="1027" name="Picture 3" descr="C:\Users\USER\Desktop\культура л.о\богородицкий задонский монастырь 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552950" cy="3038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43400" y="5410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omic Sans MS" pitchFamily="66" charset="0"/>
              </a:rPr>
              <a:t>Олейникова</a:t>
            </a:r>
            <a:r>
              <a:rPr lang="ru-RU" b="1" dirty="0" smtClean="0">
                <a:latin typeface="Comic Sans MS" pitchFamily="66" charset="0"/>
              </a:rPr>
              <a:t> О.В.,</a:t>
            </a:r>
          </a:p>
          <a:p>
            <a:r>
              <a:rPr lang="ru-RU" b="1" dirty="0" smtClean="0"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Comic Sans MS" pitchFamily="66" charset="0"/>
              </a:rPr>
              <a:t>МБОУ СОШ №3</a:t>
            </a:r>
          </a:p>
          <a:p>
            <a:r>
              <a:rPr lang="ru-RU" b="1" dirty="0" smtClean="0">
                <a:latin typeface="Comic Sans MS" pitchFamily="66" charset="0"/>
              </a:rPr>
              <a:t>г.Лебедянь</a:t>
            </a:r>
          </a:p>
          <a:p>
            <a:r>
              <a:rPr lang="ru-RU" b="1" dirty="0" smtClean="0">
                <a:latin typeface="Comic Sans MS" pitchFamily="66" charset="0"/>
              </a:rPr>
              <a:t>2012 г.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ультура л.о\троекуровский монастыр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4327"/>
            <a:ext cx="4724400" cy="53944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76800" y="228600"/>
            <a:ext cx="403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История </a:t>
            </a:r>
            <a:r>
              <a:rPr lang="ru-RU" sz="1400" b="1" dirty="0" err="1" smtClean="0">
                <a:solidFill>
                  <a:srgbClr val="FF0000"/>
                </a:solidFill>
              </a:rPr>
              <a:t>Троекуровского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Свято-Димитриевского</a:t>
            </a:r>
            <a:r>
              <a:rPr lang="ru-RU" sz="1400" b="1" dirty="0" smtClean="0">
                <a:solidFill>
                  <a:srgbClr val="FF0000"/>
                </a:solidFill>
              </a:rPr>
              <a:t> женского монастыря </a:t>
            </a:r>
            <a:r>
              <a:rPr lang="ru-RU" sz="1400" dirty="0" smtClean="0"/>
              <a:t>начинается с того момента, когда угодник Божий преподобный </a:t>
            </a:r>
            <a:r>
              <a:rPr lang="ru-RU" sz="1400" dirty="0" err="1" smtClean="0"/>
              <a:t>Иларион</a:t>
            </a:r>
            <a:r>
              <a:rPr lang="ru-RU" sz="1400" dirty="0" smtClean="0"/>
              <a:t> </a:t>
            </a:r>
            <a:r>
              <a:rPr lang="ru-RU" sz="1400" dirty="0" err="1" smtClean="0"/>
              <a:t>Троекуровский</a:t>
            </a:r>
            <a:r>
              <a:rPr lang="ru-RU" sz="1400" dirty="0" smtClean="0"/>
              <a:t> согласился на предложение помещика села Троекурово Ивана Ивановича Раевского в 1824 году поселиться в его имении в специально устроенной для него келье близ </a:t>
            </a:r>
            <a:r>
              <a:rPr lang="ru-RU" sz="1400" dirty="0" err="1" smtClean="0"/>
              <a:t>Димитриевского</a:t>
            </a:r>
            <a:r>
              <a:rPr lang="ru-RU" sz="1400" dirty="0" smtClean="0"/>
              <a:t> храма. С этого времени и до конца своих дней подвижник жил в Троекурово, а народная молва стала именовать его самого </a:t>
            </a:r>
            <a:r>
              <a:rPr lang="ru-RU" sz="1400" dirty="0" err="1" smtClean="0"/>
              <a:t>Троекуровским</a:t>
            </a:r>
            <a:r>
              <a:rPr lang="ru-RU" sz="1400" dirty="0" smtClean="0"/>
              <a:t> затворником. После революции </a:t>
            </a:r>
            <a:r>
              <a:rPr lang="ru-RU" sz="1400" dirty="0" err="1" smtClean="0"/>
              <a:t>Троекуровский</a:t>
            </a:r>
            <a:r>
              <a:rPr lang="ru-RU" sz="1400" dirty="0" smtClean="0"/>
              <a:t> монастырь постигла судьба всех русских православных обителей. В 1930 г. местные власти окончательно закрыли обитель, однако многие сестры до конца своих дней прожили на территории монастыря, основная часть которого в советское время была приспособлена под предприятие по переработке плодов и ягод. 13 июля 1999 года состоялось обретение честных мощей </a:t>
            </a:r>
            <a:r>
              <a:rPr lang="ru-RU" sz="1400" dirty="0" err="1" smtClean="0"/>
              <a:t>Илариона</a:t>
            </a:r>
            <a:r>
              <a:rPr lang="ru-RU" sz="1400" dirty="0" smtClean="0"/>
              <a:t> </a:t>
            </a:r>
            <a:r>
              <a:rPr lang="ru-RU" sz="1400" dirty="0" err="1" smtClean="0"/>
              <a:t>Троекуровского</a:t>
            </a:r>
            <a:r>
              <a:rPr lang="ru-RU" sz="1400" dirty="0" smtClean="0"/>
              <a:t>. Они были перенесены в </a:t>
            </a:r>
            <a:r>
              <a:rPr lang="ru-RU" sz="1400" dirty="0" err="1" smtClean="0"/>
              <a:t>Михаило-Архангельский</a:t>
            </a:r>
            <a:r>
              <a:rPr lang="ru-RU" sz="1400" dirty="0" smtClean="0"/>
              <a:t> храм, где покоятся и в настоящее время, вновь являя чудеса чудотворений и исцелений.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ультура л.о\троекуровский монастырь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6.radikal.ru/i154/1007/5c/0f385df8a7d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00600" y="381000"/>
            <a:ext cx="436722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Задонском районе Церковь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 имя Троицы </a:t>
            </a:r>
            <a:r>
              <a:rPr lang="ru-RU" b="1" dirty="0" err="1" smtClean="0">
                <a:solidFill>
                  <a:srgbClr val="FF0000"/>
                </a:solidFill>
              </a:rPr>
              <a:t>Живоначальной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Построена в 1884-1897 годах. Автор </a:t>
            </a:r>
          </a:p>
          <a:p>
            <a:r>
              <a:rPr lang="ru-RU" dirty="0" smtClean="0"/>
              <a:t>проекта - воронежский губернский </a:t>
            </a:r>
          </a:p>
          <a:p>
            <a:r>
              <a:rPr lang="ru-RU" dirty="0" smtClean="0"/>
              <a:t>архитектор А.А. Кюи. Эклектика </a:t>
            </a:r>
          </a:p>
          <a:p>
            <a:r>
              <a:rPr lang="ru-RU" dirty="0" smtClean="0"/>
              <a:t>с использованием мотивов </a:t>
            </a:r>
          </a:p>
          <a:p>
            <a:r>
              <a:rPr lang="ru-RU" dirty="0" smtClean="0"/>
              <a:t>псевдорусского и </a:t>
            </a:r>
            <a:r>
              <a:rPr lang="ru-RU" dirty="0" err="1" smtClean="0"/>
              <a:t>псевдовизантийского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стилей. Троицкая церковь была соборным</a:t>
            </a:r>
          </a:p>
          <a:p>
            <a:r>
              <a:rPr lang="ru-RU" dirty="0" smtClean="0"/>
              <a:t> храмом Свято-Троицкого </a:t>
            </a:r>
            <a:r>
              <a:rPr lang="ru-RU" dirty="0" err="1" smtClean="0"/>
              <a:t>Тихоновского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женского монастыря, учреждённого </a:t>
            </a:r>
          </a:p>
          <a:p>
            <a:r>
              <a:rPr lang="ru-RU" dirty="0" smtClean="0"/>
              <a:t>в 1888 году и закрытого в конце </a:t>
            </a:r>
          </a:p>
          <a:p>
            <a:r>
              <a:rPr lang="ru-RU" dirty="0" smtClean="0"/>
              <a:t>1920-х годов. В монастырских зданиях</a:t>
            </a:r>
          </a:p>
          <a:p>
            <a:r>
              <a:rPr lang="ru-RU" dirty="0" smtClean="0"/>
              <a:t> впоследствии размещалась детская </a:t>
            </a:r>
          </a:p>
          <a:p>
            <a:r>
              <a:rPr lang="ru-RU" dirty="0" smtClean="0"/>
              <a:t>колония, затем они использовались под </a:t>
            </a:r>
          </a:p>
          <a:p>
            <a:r>
              <a:rPr lang="ru-RU" dirty="0" smtClean="0"/>
              <a:t>жилье и хозяйственные нужды хлебного </a:t>
            </a:r>
          </a:p>
          <a:p>
            <a:r>
              <a:rPr lang="ru-RU" dirty="0" smtClean="0"/>
              <a:t>завода. Монастырская территория </a:t>
            </a:r>
          </a:p>
          <a:p>
            <a:r>
              <a:rPr lang="ru-RU" dirty="0" smtClean="0"/>
              <a:t>подверглась современной застройке.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5.radikal.ru/i212/1007/0a/1db2ef60947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524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4343400"/>
            <a:ext cx="89916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Мужской Задонский Рождество-Богородицкий монастырь: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Основан двумя старцами-схимонахами, Кириллом и Герасимом, выходцами из московского Сретенского монастыря, принёсшими около 1610 года копию Владимирской иконы Богоматери, впоследствии прославившуюся как чудотворная. В монастыре находятся мощи святого Тихона Задонского, на поклонение которым стекаются со всех концов России. В 1990 году Владимирский собор и часть построек монастыря были возвращены Русской Православной Церкви. Первое архиерейское богослужение в соборе состоялось 26 августа 1990 года, в день памяти святого Тихона Воронежского, Задонского чудотворца. В настоящее время монастырь восстановлен; управление монастырской братией в числе более 200 послушников и 60 монашествующих осуществляет наместник игумен Трифон (</a:t>
            </a:r>
            <a:r>
              <a:rPr lang="ru-RU" sz="1400" dirty="0" err="1" smtClean="0"/>
              <a:t>Голубых</a:t>
            </a:r>
            <a:r>
              <a:rPr lang="ru-RU" sz="1400" dirty="0" smtClean="0"/>
              <a:t>). Монастырь принимает паломников, при нём действует ряд бесплатных паломнических гостиниц. 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61.radikal.ru/1007/79/ea8d5ad89b2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4.radikal.ru/i103/1007/9f/4927d27e80c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39.radikal.ru/i085/1007/4c/1d6c5fed486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2286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61.radikal.ru/i171/1007/7e/434059457bb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53625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31884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Женский </a:t>
            </a:r>
            <a:r>
              <a:rPr lang="ru-RU" sz="1600" b="1" dirty="0" err="1" smtClean="0">
                <a:solidFill>
                  <a:srgbClr val="FF0000"/>
                </a:solidFill>
              </a:rPr>
              <a:t>Свято-Тихоновский</a:t>
            </a:r>
            <a:r>
              <a:rPr lang="ru-RU" sz="1600" b="1" dirty="0" smtClean="0">
                <a:solidFill>
                  <a:srgbClr val="FF0000"/>
                </a:solidFill>
              </a:rPr>
              <a:t> Преображенский монастырь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Свято-Тихоновский</a:t>
            </a:r>
            <a:r>
              <a:rPr lang="ru-RU" sz="1600" dirty="0" smtClean="0"/>
              <a:t> Преображенский женский епархиальный монастырь образовался на руинах </a:t>
            </a:r>
            <a:r>
              <a:rPr lang="ru-RU" sz="1600" dirty="0" err="1" smtClean="0"/>
              <a:t>Тихоновского</a:t>
            </a:r>
            <a:r>
              <a:rPr lang="ru-RU" sz="1600" dirty="0" smtClean="0"/>
              <a:t> общежительного мужского монастыря. </a:t>
            </a:r>
            <a:br>
              <a:rPr lang="ru-RU" sz="1600" dirty="0" smtClean="0"/>
            </a:br>
            <a:r>
              <a:rPr lang="ru-RU" sz="1600" dirty="0" err="1" smtClean="0"/>
              <a:t>Свято-Тихоновский</a:t>
            </a:r>
            <a:r>
              <a:rPr lang="ru-RU" sz="1600" dirty="0" smtClean="0"/>
              <a:t> мужской монастырь был учрежден в 19 веке на месте скита святителя Тихона Задонского. Святитель Тихон любил посещать это тихое безлюдное место в лесной глуши для уединения и молитвы. Здесь наедине с чудесной природой, предаваясь </a:t>
            </a:r>
            <a:r>
              <a:rPr lang="ru-RU" sz="1600" dirty="0" err="1" smtClean="0"/>
              <a:t>богомыслию</a:t>
            </a:r>
            <a:r>
              <a:rPr lang="ru-RU" sz="1600" dirty="0" smtClean="0"/>
              <a:t>, он создал труд своей жизни "Сокровище духовное от мира собираемое". На берегу речки </a:t>
            </a:r>
            <a:r>
              <a:rPr lang="ru-RU" sz="1600" dirty="0" err="1" smtClean="0"/>
              <a:t>Проходни</a:t>
            </a:r>
            <a:r>
              <a:rPr lang="ru-RU" sz="1600" dirty="0" smtClean="0"/>
              <a:t> святитель обустроил источник, который является теперь целебным. </a:t>
            </a: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8.radikal.ru/i161/1007/cc/8ea3eebeb65d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6/1007/42/213b10a14e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"/>
            <a:ext cx="8153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ультура л.о\gem_map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457200"/>
            <a:ext cx="7696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6.radikal.ru/i114/1007/e1/fd89d54fea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533400"/>
            <a:ext cx="3962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19600" y="4572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Данковском</a:t>
            </a:r>
            <a:r>
              <a:rPr lang="ru-RU" b="1" dirty="0" smtClean="0">
                <a:solidFill>
                  <a:srgbClr val="FF0000"/>
                </a:solidFill>
              </a:rPr>
              <a:t> районе Церковь Тихвинской иконы Божией Матери: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Церковь возведена в 1861–1878 годы. Псевдорусский стиль. Двухэтажный, </a:t>
            </a:r>
            <a:r>
              <a:rPr lang="ru-RU" dirty="0" err="1" smtClean="0"/>
              <a:t>одноапсидный</a:t>
            </a:r>
            <a:r>
              <a:rPr lang="ru-RU" dirty="0" smtClean="0"/>
              <a:t>, </a:t>
            </a:r>
            <a:r>
              <a:rPr lang="ru-RU" dirty="0" err="1" smtClean="0"/>
              <a:t>крестовокупольный</a:t>
            </a:r>
            <a:r>
              <a:rPr lang="ru-RU" dirty="0" smtClean="0"/>
              <a:t> пятиглавый храм выстроен из кирпича на белокаменном цоколе. Стены оштукатурены и окрашены в </a:t>
            </a:r>
            <a:r>
              <a:rPr lang="ru-RU" dirty="0" err="1" smtClean="0"/>
              <a:t>голубой</a:t>
            </a:r>
            <a:r>
              <a:rPr lang="ru-RU" dirty="0" smtClean="0"/>
              <a:t> цвет, который выразительно оттеняет белые архитектурные детали. Фасады имеют трехчастное деление. Построенный в псевдорусском стиле и являющийся характерным образцом культового зодчества второй </a:t>
            </a:r>
            <a:r>
              <a:rPr lang="ru-RU" dirty="0" err="1" smtClean="0"/>
              <a:t>пололовины</a:t>
            </a:r>
            <a:r>
              <a:rPr lang="ru-RU" dirty="0" smtClean="0"/>
              <a:t> XIX века, органично вписывается в ансамбль центральной площади и является главной доминантой в застройке города Данкова.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78.radikal.ru/1007/21/9cb783b0922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228600"/>
            <a:ext cx="6400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4958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Елецком районе Вознесенский собор: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22 августа 1845 года закладка храма. Время строительства 44 года. Здание подавляет колоссальностью своих размеров, высота собора вместе с крестом составляет 74 метра, длина 84 метра, ширина 34 метра. По утверждению специалистов, это третий по величине после Храма Христа Спасителя и Исаакиевского собора в России[источник не указан 400 дней] православный храм. Размещается на Красной площади — центральной части г. Ельца.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4/1007/8c/743784e310cb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4114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51.radikal.ru/i134/1007/4a/7f3ffdd0e4c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04800"/>
            <a:ext cx="4162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1.radikal.ru/i131/1007/52/4d950f237ec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04800"/>
            <a:ext cx="63246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426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Уса́дьба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Бо́рки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Бо́рковский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за́мок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dirty="0" smtClean="0"/>
              <a:t>— единственный в Липецкой области памятник архитектуры (региональный) в английском готическом стиле. Расположена в селе Борки </a:t>
            </a:r>
            <a:r>
              <a:rPr lang="ru-RU" dirty="0" err="1" smtClean="0"/>
              <a:t>Тербунского</a:t>
            </a:r>
            <a:r>
              <a:rPr lang="ru-RU" dirty="0" smtClean="0"/>
              <a:t> района Липецкой области. С 1901 по 1915 годы усадьба принадлежала двоюродному брату императора Николая II Великому князю Андрею Владимировичу Романову.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2.radikal.ru/i097/1007/60/e0674206d98c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524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history-ryazan.ru/system/files/images/user_images/u1/docs2/Nechaev_Palace_and_Shukhov_Tower_in_Polibino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772525" cy="432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43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 err="1" smtClean="0"/>
              <a:t>Полибине</a:t>
            </a:r>
            <a:r>
              <a:rPr lang="ru-RU" sz="1400" dirty="0" smtClean="0"/>
              <a:t> на правом берегу реки Дон, напротив старого </a:t>
            </a:r>
            <a:r>
              <a:rPr lang="ru-RU" sz="1400" dirty="0" err="1" smtClean="0"/>
              <a:t>Данковского</a:t>
            </a:r>
            <a:r>
              <a:rPr lang="ru-RU" sz="1400" dirty="0" smtClean="0"/>
              <a:t> городища расположена </a:t>
            </a:r>
            <a:r>
              <a:rPr lang="ru-RU" sz="1400" b="1" dirty="0" smtClean="0">
                <a:solidFill>
                  <a:srgbClr val="FF0000"/>
                </a:solidFill>
              </a:rPr>
              <a:t>усадьба знаменитых меценатов Нечаевых </a:t>
            </a:r>
            <a:r>
              <a:rPr lang="ru-RU" sz="1400" dirty="0" smtClean="0"/>
              <a:t>. Центром усадьбы является дворец в стиле ампир, построенный в конце XVIII века по проекту архитектора В. И. Баженова . В состав усадьбы также входили: английский парк, огромный сад и каскад прудов, манеж, конюшня и другие постройки. Остатки сооружений частично сохранились среди фрагментов старого парка.</a:t>
            </a:r>
          </a:p>
          <a:p>
            <a:r>
              <a:rPr lang="ru-RU" sz="1400" dirty="0" smtClean="0"/>
              <a:t>До революции в усадьбе </a:t>
            </a:r>
            <a:r>
              <a:rPr lang="ru-RU" sz="1400" dirty="0" err="1" smtClean="0"/>
              <a:t>Полибино</a:t>
            </a:r>
            <a:r>
              <a:rPr lang="ru-RU" sz="1400" dirty="0" smtClean="0"/>
              <a:t> у Ю. С. </a:t>
            </a:r>
            <a:r>
              <a:rPr lang="ru-RU" sz="1400" dirty="0" err="1" smtClean="0"/>
              <a:t>Нечаев-Мальцова</a:t>
            </a:r>
            <a:r>
              <a:rPr lang="ru-RU" sz="1400" dirty="0" smtClean="0"/>
              <a:t> гостили и творили Л. Н. Толстой, И. Е. Репин, И. К. Айвазовский, К. А. Коровин, В. Д. Поленов, В. В. Васнецов, И. В. Цветаев, А. Н. Бенуа, Ольга </a:t>
            </a:r>
            <a:r>
              <a:rPr lang="ru-RU" sz="1400" dirty="0" err="1" smtClean="0"/>
              <a:t>Книппер-Чехова</a:t>
            </a:r>
            <a:r>
              <a:rPr lang="ru-RU" sz="1400" dirty="0" smtClean="0"/>
              <a:t>, Анна Ахматова.</a:t>
            </a:r>
          </a:p>
          <a:p>
            <a:r>
              <a:rPr lang="ru-RU" sz="1400" dirty="0" smtClean="0"/>
              <a:t>Постановлением Совета Министров РСФСР № 624 от 4 декабря 1974 года дворец Нечаевых, башня Шухова у дворца, парк с прудами и конюшня объявлены памятниками архитектуры охраняемыми государством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ультура л.о\12971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0"/>
            <a:ext cx="3857625" cy="617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43400" y="3048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Достопримечательность усадьбы — </a:t>
            </a:r>
            <a:r>
              <a:rPr lang="ru-RU" b="1" dirty="0" smtClean="0">
                <a:solidFill>
                  <a:srgbClr val="FF0000"/>
                </a:solidFill>
              </a:rPr>
              <a:t>стальная ажурная водонапорная башня, выполненная по проекту инженера В. Г. Шухова. </a:t>
            </a:r>
            <a:r>
              <a:rPr lang="ru-RU" dirty="0" smtClean="0"/>
              <a:t>Это первое в мире сооружение </a:t>
            </a:r>
            <a:r>
              <a:rPr lang="ru-RU" dirty="0" err="1" smtClean="0"/>
              <a:t>гиперболоидной</a:t>
            </a:r>
            <a:r>
              <a:rPr lang="ru-RU" dirty="0" smtClean="0"/>
              <a:t> формы и первая в мире башня выполненная в виде несущей сетчатой оболочки Высота </a:t>
            </a:r>
            <a:r>
              <a:rPr lang="ru-RU" dirty="0" err="1" smtClean="0"/>
              <a:t>гиперболоидной</a:t>
            </a:r>
            <a:r>
              <a:rPr lang="ru-RU" dirty="0" smtClean="0"/>
              <a:t> оболочки башни — 25,2 метра (без учёта высот фундамента, резервуара и надстройки для обозрения). Башня построена В. Г. Шуховым для крупнейшей дореволюционной Всероссийской промышленной и художественной выставки в Нижнем Новгороде, проходившей с 28 мая (9 июня) по 1 (13) октября 1896 года. После окончания выставки её купил Ю. С. </a:t>
            </a:r>
            <a:r>
              <a:rPr lang="ru-RU" dirty="0" err="1" smtClean="0"/>
              <a:t>Нечаев-Мальцов</a:t>
            </a:r>
            <a:r>
              <a:rPr lang="ru-RU" dirty="0" smtClean="0"/>
              <a:t>. Башня была перевезена в разобранном виде в </a:t>
            </a:r>
            <a:r>
              <a:rPr lang="ru-RU" dirty="0" err="1" smtClean="0"/>
              <a:t>Полибине</a:t>
            </a:r>
            <a:r>
              <a:rPr lang="ru-RU" dirty="0" smtClean="0"/>
              <a:t> и установлена В. Г. Шуховым рядом с дворцом Нечаевых.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lipland.ru/wp-content/gallery/balovnevo-dom-i-fligeli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24400" cy="3105150"/>
          </a:xfrm>
          <a:prstGeom prst="rect">
            <a:avLst/>
          </a:prstGeom>
          <a:noFill/>
        </p:spPr>
      </p:pic>
      <p:pic>
        <p:nvPicPr>
          <p:cNvPr id="45060" name="Picture 4" descr="http://www.lipland.ru/wp-content/gallery/balovnevo-vorota/p10207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24200"/>
            <a:ext cx="2133600" cy="3486150"/>
          </a:xfrm>
          <a:prstGeom prst="rect">
            <a:avLst/>
          </a:prstGeom>
          <a:noFill/>
        </p:spPr>
      </p:pic>
      <p:pic>
        <p:nvPicPr>
          <p:cNvPr id="45062" name="Picture 6" descr="http://www.lipland.ru/wp-content/gallery/balovnevo-vladimirskaya/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1" y="3352800"/>
            <a:ext cx="2057400" cy="3333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0600" y="0"/>
            <a:ext cx="4572000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Существующий в настоящий момент усадебный комплекс   </a:t>
            </a:r>
            <a:r>
              <a:rPr lang="ru-RU" sz="1400" b="1" dirty="0" smtClean="0">
                <a:solidFill>
                  <a:srgbClr val="FF0000"/>
                </a:solidFill>
              </a:rPr>
              <a:t>в селе </a:t>
            </a:r>
            <a:r>
              <a:rPr lang="ru-RU" sz="1400" b="1" dirty="0" err="1" smtClean="0">
                <a:solidFill>
                  <a:srgbClr val="FF0000"/>
                </a:solidFill>
              </a:rPr>
              <a:t>Баловнево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сложился в последней четверти XVIII — начале XIX века. Строительство его начато Матвеем Васильеви­чем </a:t>
            </a:r>
            <a:r>
              <a:rPr lang="ru-RU" sz="1400" dirty="0" err="1" smtClean="0"/>
              <a:t>Муромцевым</a:t>
            </a:r>
            <a:r>
              <a:rPr lang="ru-RU" sz="1400" dirty="0" smtClean="0"/>
              <a:t> (1734—1799), </a:t>
            </a:r>
            <a:r>
              <a:rPr lang="ru-RU" sz="1400" dirty="0" err="1" smtClean="0"/>
              <a:t>генерал-поручиком</a:t>
            </a:r>
            <a:r>
              <a:rPr lang="ru-RU" sz="1400" dirty="0" smtClean="0"/>
              <a:t>, первым тульским губернатором. Приступив к строительству усадьбы, Матвей Васильевич пригласил для ее создания лучших специалистов, не случайно многие считают автором проекта уса­дебного дома В.В. Растрелли, а проект храма относят к творчеству В.И. Баженова.</a:t>
            </a:r>
          </a:p>
          <a:p>
            <a:r>
              <a:rPr lang="ru-RU" sz="1400" dirty="0" smtClean="0"/>
              <a:t>Екатерина гостила в Баловневе несколько недель, что подтверждается ее более чем тридцатью письмами, хранившимися в усадьбе еще в начале XX века. Здесь же под стеклянным колпаком в кабинете хранились амазонка, сапоги и перчатки императрицы. </a:t>
            </a:r>
          </a:p>
          <a:p>
            <a:r>
              <a:rPr lang="ru-RU" sz="1400" dirty="0" smtClean="0"/>
              <a:t>После революции имение было разграблено.</a:t>
            </a:r>
          </a:p>
          <a:p>
            <a:r>
              <a:rPr lang="ru-RU" sz="1400" dirty="0" smtClean="0"/>
              <a:t>В 1918 году сгорел дворец, а затем его центральный объем до нулевой отметки разобрали на кирпич. </a:t>
            </a:r>
          </a:p>
          <a:p>
            <a:r>
              <a:rPr lang="ru-RU" sz="1400" dirty="0" smtClean="0"/>
              <a:t>В 1920-х годах были разрушены хозяйственные постройки. В 1930-х годах снято железо с кровли Владимирской церкви и поломана церковная ограда. В храме устроили зерносклад, после чего появились трещины в его стенах. В склепе </a:t>
            </a:r>
            <a:r>
              <a:rPr lang="ru-RU" sz="1400" dirty="0" err="1" smtClean="0"/>
              <a:t>Муромцевых</a:t>
            </a:r>
            <a:r>
              <a:rPr lang="ru-RU" sz="1400" dirty="0" smtClean="0"/>
              <a:t> был ледник.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3.radikal.ru/i141/1007/30/ec7809d42d8f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067.radikal.ru/1007/5c/6da720c2b01c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0480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39.radikal.ru/i086/1007/a2/f99775bc601b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7338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45.radikal.ru/i109/1007/2f/24f7da5d346e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8200" y="381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5000" y="0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Липецк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8.radikal.ru/i160/1007/a1/d03de807371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28600"/>
            <a:ext cx="403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41.radikal.ru/i094/1007/e3/67dd0145c0c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4572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7.radikal.ru/i157/1007/27/c7ec1dd04bf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1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4191000"/>
            <a:ext cx="79964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Архангельская </a:t>
            </a:r>
            <a:r>
              <a:rPr lang="ru-RU" sz="1600" b="1" dirty="0" err="1" smtClean="0">
                <a:solidFill>
                  <a:srgbClr val="FF0000"/>
                </a:solidFill>
              </a:rPr>
              <a:t>Сселки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Каменный </a:t>
            </a:r>
            <a:r>
              <a:rPr lang="ru-RU" sz="1600" b="1" dirty="0" smtClean="0">
                <a:solidFill>
                  <a:srgbClr val="FF0000"/>
                </a:solidFill>
              </a:rPr>
              <a:t>храм Архистратига Михаила села </a:t>
            </a:r>
            <a:r>
              <a:rPr lang="ru-RU" sz="1600" b="1" dirty="0" err="1" smtClean="0">
                <a:solidFill>
                  <a:srgbClr val="FF0000"/>
                </a:solidFill>
              </a:rPr>
              <a:t>Ссёлки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построен в 1895-1905 гг. </a:t>
            </a:r>
          </a:p>
          <a:p>
            <a:r>
              <a:rPr lang="ru-RU" sz="1600" dirty="0" smtClean="0"/>
              <a:t>на месте старой деревянной церкви, сооруженной еще в 1699 году. Два придельных </a:t>
            </a:r>
          </a:p>
          <a:p>
            <a:r>
              <a:rPr lang="ru-RU" sz="1600" dirty="0" smtClean="0"/>
              <a:t>алтаря были освящены во имя св. Николая чудотворца и </a:t>
            </a:r>
            <a:r>
              <a:rPr lang="ru-RU" sz="1600" dirty="0" err="1" smtClean="0"/>
              <a:t>свв</a:t>
            </a:r>
            <a:r>
              <a:rPr lang="ru-RU" sz="1600" dirty="0" smtClean="0"/>
              <a:t>. Космы и Дамиана.</a:t>
            </a:r>
          </a:p>
          <a:p>
            <a:r>
              <a:rPr lang="ru-RU" sz="1600" dirty="0" smtClean="0"/>
              <a:t> На колокольне вначале XX в. находился большой колокол весом 2,5 тонны, три колокола</a:t>
            </a:r>
          </a:p>
          <a:p>
            <a:r>
              <a:rPr lang="ru-RU" sz="1600" dirty="0" smtClean="0"/>
              <a:t> по 300 кг и малые колокола, а всего 6. В апреле 1922 года представителями советской </a:t>
            </a:r>
          </a:p>
          <a:p>
            <a:r>
              <a:rPr lang="ru-RU" sz="1600" dirty="0" smtClean="0"/>
              <a:t>власти из Архангельского храма изъято 79 золотников 70 долей серебряной утвари, </a:t>
            </a:r>
          </a:p>
          <a:p>
            <a:r>
              <a:rPr lang="ru-RU" sz="1600" dirty="0" smtClean="0"/>
              <a:t>а в 1937 году храм и вовсе был закрыт. В марте 1990 года начато его восстановление. </a:t>
            </a:r>
          </a:p>
          <a:p>
            <a:r>
              <a:rPr lang="ru-RU" sz="1600" dirty="0" smtClean="0"/>
              <a:t>На праздник Воздвижения Креста Господня была совершена первая божественная </a:t>
            </a:r>
          </a:p>
          <a:p>
            <a:r>
              <a:rPr lang="ru-RU" sz="1600" dirty="0" smtClean="0"/>
              <a:t>литургия. </a:t>
            </a:r>
            <a:endParaRPr lang="ru-RU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9.radikal.ru/i166/1007/02/5d9412e2c9d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04801"/>
            <a:ext cx="457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058.radikal.ru/1007/a7/75664a7c10c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286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ультура л.о\набережная липец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4541"/>
            <a:ext cx="9144000" cy="6148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ультура л.о\bfoto_ru_1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73604"/>
            <a:ext cx="9144000" cy="631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://s04.radikal.ru/i177/1007/dd/f4665d1ed7a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438400"/>
            <a:ext cx="4800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" y="12954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1" y="1295400"/>
            <a:ext cx="403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Троицкий собор в Чаплыгине</a:t>
            </a:r>
          </a:p>
          <a:p>
            <a:pPr marL="514350" indent="-51435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Вознесенский собор в Ельце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Мужской Задонский Рождество-</a:t>
            </a:r>
          </a:p>
          <a:p>
            <a:pPr marL="342900" indent="-342900"/>
            <a:r>
              <a:rPr lang="ru-RU" sz="2800" dirty="0" smtClean="0"/>
              <a:t>Богородицкий монастырь</a:t>
            </a:r>
          </a:p>
          <a:p>
            <a:pPr marL="342900" indent="-342900">
              <a:buFont typeface="+mj-lt"/>
              <a:buAutoNum type="alphaUcPeriod"/>
            </a:pPr>
            <a:endParaRPr lang="ru-RU" dirty="0" smtClean="0"/>
          </a:p>
          <a:p>
            <a:pPr marL="342900" indent="-342900">
              <a:buFont typeface="+mj-lt"/>
              <a:buAutoNum type="alphaUcPeriod"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s005.radikal.ru/i211/1007/e6/9c3f646ee3c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1905000"/>
            <a:ext cx="52578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21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371600"/>
            <a:ext cx="289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smtClean="0"/>
              <a:t>Храм Архистратига Михаила в селе </a:t>
            </a:r>
            <a:r>
              <a:rPr lang="ru-RU" sz="2400" dirty="0" err="1" smtClean="0"/>
              <a:t>Ссёлки</a:t>
            </a:r>
            <a:endParaRPr lang="ru-RU" sz="2400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smtClean="0"/>
              <a:t>Церковь иконы Знамения </a:t>
            </a:r>
          </a:p>
          <a:p>
            <a:r>
              <a:rPr lang="ru-RU" sz="2400" dirty="0" smtClean="0"/>
              <a:t>Пресвятой Богородицы в селе </a:t>
            </a:r>
            <a:r>
              <a:rPr lang="ru-RU" sz="2400" dirty="0" err="1" smtClean="0"/>
              <a:t>Вешаловка</a:t>
            </a:r>
            <a:r>
              <a:rPr lang="ru-RU" sz="2400" dirty="0" smtClean="0"/>
              <a:t>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3"/>
            </a:pPr>
            <a:r>
              <a:rPr lang="ru-RU" sz="2400" dirty="0" smtClean="0"/>
              <a:t>Ново-Казанский собор в Лебедяни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s46.radikal.ru/i111/1007/70/28a1f40cbcd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44780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1371600"/>
            <a:ext cx="2895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smtClean="0"/>
              <a:t>Храм Архистратига Михаила в селе </a:t>
            </a:r>
            <a:r>
              <a:rPr lang="ru-RU" sz="2400" dirty="0" err="1" smtClean="0"/>
              <a:t>Ссёлки</a:t>
            </a:r>
            <a:endParaRPr lang="ru-RU" sz="2400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smtClean="0"/>
              <a:t>Церковь иконы Знамения </a:t>
            </a:r>
          </a:p>
          <a:p>
            <a:r>
              <a:rPr lang="ru-RU" sz="2400" dirty="0" smtClean="0"/>
              <a:t>Пресвятой Богородицы в селе </a:t>
            </a:r>
            <a:r>
              <a:rPr lang="ru-RU" sz="2400" dirty="0" err="1" smtClean="0"/>
              <a:t>Вешаловка</a:t>
            </a:r>
            <a:r>
              <a:rPr lang="ru-RU" sz="2400" dirty="0" smtClean="0"/>
              <a:t>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3"/>
            </a:pPr>
            <a:r>
              <a:rPr lang="ru-RU" sz="2400" dirty="0" smtClean="0"/>
              <a:t>Ново-Казанский собор в Лебедяни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447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культура л.о\троекуровский монастырь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667000"/>
            <a:ext cx="51816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89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err="1" smtClean="0"/>
              <a:t>Троекуровский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Свято-Димитриевский</a:t>
            </a:r>
            <a:r>
              <a:rPr lang="ru-RU" sz="2400" dirty="0" smtClean="0"/>
              <a:t>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400" dirty="0" smtClean="0"/>
              <a:t>Женский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Мужской Задонский Рождество-Богородицкий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Женский Свято-Троицкий  Преображенский монастырь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371600"/>
            <a:ext cx="496462" cy="918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s54.radikal.ru/i146/1007/42/213b10a14e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0"/>
            <a:ext cx="518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89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err="1" smtClean="0"/>
              <a:t>Троекуровский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Свято-Димитриевский</a:t>
            </a:r>
            <a:r>
              <a:rPr lang="ru-RU" sz="2400" dirty="0" smtClean="0"/>
              <a:t>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400" dirty="0" smtClean="0"/>
              <a:t>Женский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Мужской Задонский Рождество-Богородицкий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Женский Свято-Троицкий  Преображенский монастырь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s005.radikal.ru/i212/1007/0a/1db2ef60947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622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1676400"/>
            <a:ext cx="289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400" dirty="0" err="1" smtClean="0"/>
              <a:t>Троекуровский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Свято-Димитриевский</a:t>
            </a:r>
            <a:r>
              <a:rPr lang="ru-RU" sz="2400" dirty="0" smtClean="0"/>
              <a:t> </a:t>
            </a:r>
          </a:p>
          <a:p>
            <a:pPr marL="342900" indent="-342900">
              <a:buClr>
                <a:srgbClr val="C00000"/>
              </a:buClr>
            </a:pPr>
            <a:r>
              <a:rPr lang="ru-RU" sz="2400" dirty="0" smtClean="0"/>
              <a:t>Женский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Мужской Задонский Рождество-Богородицкий монастырь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 startAt="2"/>
            </a:pPr>
            <a:r>
              <a:rPr lang="ru-RU" sz="2400" dirty="0" smtClean="0"/>
              <a:t>Женский Свято-Троицкий  Преображенский монастырь</a:t>
            </a: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286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УГАДАЙ-КА…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4" descr="http://www.history-ryazan.ru/system/files/images/user_images/u1/docs2/Nechaev_Palace_and_Shukhov_Tower_in_Polibino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5257800" cy="3581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219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1" y="16002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Усадьба Борки в </a:t>
            </a:r>
            <a:r>
              <a:rPr lang="ru-RU" sz="2800" dirty="0" err="1" smtClean="0"/>
              <a:t>Тербунском</a:t>
            </a:r>
            <a:r>
              <a:rPr lang="ru-RU" sz="2800" dirty="0" smtClean="0"/>
              <a:t> районе</a:t>
            </a: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Усадьба Нечаевых  в селе </a:t>
            </a:r>
            <a:r>
              <a:rPr lang="ru-RU" sz="2800" dirty="0" err="1" smtClean="0"/>
              <a:t>Полибино</a:t>
            </a:r>
            <a:endParaRPr lang="ru-RU" sz="2800" dirty="0" smtClean="0"/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</a:pPr>
            <a:r>
              <a:rPr lang="ru-RU" sz="2800" dirty="0" smtClean="0"/>
              <a:t>Усадьба </a:t>
            </a:r>
            <a:r>
              <a:rPr lang="ru-RU" sz="2800" dirty="0" err="1" smtClean="0"/>
              <a:t>Муромцевых</a:t>
            </a:r>
            <a:r>
              <a:rPr lang="ru-RU" sz="2800" dirty="0" smtClean="0"/>
              <a:t> в селе </a:t>
            </a:r>
            <a:r>
              <a:rPr lang="ru-RU" sz="2800" dirty="0" err="1" smtClean="0"/>
              <a:t>Баловнево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3.radikal.ru/i203/1007/2e/9decfdc6209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419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457200"/>
            <a:ext cx="419197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В селе </a:t>
            </a:r>
            <a:r>
              <a:rPr lang="ru-RU" sz="1600" b="1" dirty="0" err="1" smtClean="0">
                <a:solidFill>
                  <a:srgbClr val="FF0000"/>
                </a:solidFill>
              </a:rPr>
              <a:t>Вешаловка</a:t>
            </a:r>
            <a:r>
              <a:rPr lang="ru-RU" sz="1600" b="1" dirty="0" smtClean="0">
                <a:solidFill>
                  <a:srgbClr val="FF0000"/>
                </a:solidFill>
              </a:rPr>
              <a:t> Церковь иконы Знамения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Пресвятой Богородицы: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Церковь построена в 1768-1794 годах </a:t>
            </a:r>
          </a:p>
          <a:p>
            <a:r>
              <a:rPr lang="ru-RU" sz="1600" dirty="0" smtClean="0"/>
              <a:t>на средства Я.А. Татищева в его имении </a:t>
            </a:r>
          </a:p>
          <a:p>
            <a:r>
              <a:rPr lang="ru-RU" sz="1600" dirty="0" smtClean="0"/>
              <a:t>«Знаменское» по проекту В.И. Баженова .</a:t>
            </a:r>
          </a:p>
          <a:p>
            <a:r>
              <a:rPr lang="ru-RU" sz="1600" dirty="0" smtClean="0"/>
              <a:t> Знаменская церковь – уникальное культовое</a:t>
            </a:r>
          </a:p>
          <a:p>
            <a:r>
              <a:rPr lang="ru-RU" sz="1600" dirty="0" smtClean="0"/>
              <a:t> сооружение конца XVIII века, не имеющее</a:t>
            </a:r>
          </a:p>
          <a:p>
            <a:r>
              <a:rPr lang="ru-RU" sz="1600" dirty="0" smtClean="0"/>
              <a:t> прямых аналогов даже в творчестве </a:t>
            </a:r>
          </a:p>
          <a:p>
            <a:r>
              <a:rPr lang="ru-RU" sz="1600" dirty="0" smtClean="0"/>
              <a:t>самого Баженова. Храм сооружён в стилевых </a:t>
            </a:r>
          </a:p>
          <a:p>
            <a:r>
              <a:rPr lang="ru-RU" sz="1600" dirty="0" smtClean="0"/>
              <a:t>формах русской псевдоготики. Особенностью </a:t>
            </a:r>
          </a:p>
          <a:p>
            <a:r>
              <a:rPr lang="ru-RU" sz="1600" dirty="0" smtClean="0"/>
              <a:t>этого стилевого направления было сочетание</a:t>
            </a:r>
          </a:p>
          <a:p>
            <a:r>
              <a:rPr lang="ru-RU" sz="1600" dirty="0" smtClean="0"/>
              <a:t> планировочных и объемно-пространственных</a:t>
            </a:r>
          </a:p>
          <a:p>
            <a:r>
              <a:rPr lang="ru-RU" sz="1600" dirty="0" smtClean="0"/>
              <a:t> принципов классицизма с использованием </a:t>
            </a:r>
          </a:p>
          <a:p>
            <a:r>
              <a:rPr lang="ru-RU" sz="1600" dirty="0" smtClean="0"/>
              <a:t>свободно трактуемых форм древнерусского </a:t>
            </a:r>
          </a:p>
          <a:p>
            <a:r>
              <a:rPr lang="ru-RU" sz="1600" dirty="0" smtClean="0"/>
              <a:t>зодчества и отдельных мотивов европейской</a:t>
            </a:r>
          </a:p>
          <a:p>
            <a:r>
              <a:rPr lang="ru-RU" sz="1600" dirty="0" smtClean="0"/>
              <a:t> готики. Одним из самых ярких примеров </a:t>
            </a:r>
          </a:p>
          <a:p>
            <a:r>
              <a:rPr lang="ru-RU" sz="1600" dirty="0" smtClean="0"/>
              <a:t>«русской псевдоготики» и стала церковь </a:t>
            </a:r>
          </a:p>
          <a:p>
            <a:r>
              <a:rPr lang="ru-RU" sz="1600" dirty="0" smtClean="0"/>
              <a:t>Знамения.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3.radikal.ru/i099/1007/87/5e589419f9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8001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5.radikal.ru/i211/1007/e6/9c3f646ee3c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4191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4.radikal.ru/i143/1007/7e/4a776b1b01b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2400" y="1524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862" y="3200401"/>
            <a:ext cx="90291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 </a:t>
            </a:r>
            <a:r>
              <a:rPr lang="ru-RU" sz="1400" b="1" dirty="0" err="1" smtClean="0">
                <a:solidFill>
                  <a:srgbClr val="FF0000"/>
                </a:solidFill>
              </a:rPr>
              <a:t>Чаплыгинской</a:t>
            </a:r>
            <a:r>
              <a:rPr lang="ru-RU" sz="1400" b="1" dirty="0" smtClean="0">
                <a:solidFill>
                  <a:srgbClr val="FF0000"/>
                </a:solidFill>
              </a:rPr>
              <a:t> районе находится Троицкий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Собор: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 строительству собора Святой Троицы приступили в начале 19 века. Храм стал</a:t>
            </a:r>
          </a:p>
          <a:p>
            <a:r>
              <a:rPr lang="ru-RU" sz="1400" dirty="0" smtClean="0"/>
              <a:t> украшением, жемчужиной архитектурного облика города. Сегодня Троицкий собор </a:t>
            </a:r>
          </a:p>
          <a:p>
            <a:r>
              <a:rPr lang="ru-RU" sz="1400" dirty="0" smtClean="0"/>
              <a:t>по праву можно считать символом </a:t>
            </a:r>
            <a:r>
              <a:rPr lang="ru-RU" sz="1400" dirty="0" err="1" smtClean="0"/>
              <a:t>Раненбурга-Чаплыгина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smtClean="0"/>
              <a:t>Храм состоит из двух объемов: собственно здания церкви, сооруженного в 1818 году,</a:t>
            </a:r>
          </a:p>
          <a:p>
            <a:r>
              <a:rPr lang="ru-RU" sz="1400" dirty="0" smtClean="0"/>
              <a:t> и колокольни более поздней постройки. Кто разработал проект храма, неизвестно.</a:t>
            </a:r>
          </a:p>
          <a:p>
            <a:r>
              <a:rPr lang="ru-RU" sz="1400" dirty="0" smtClean="0"/>
              <a:t> В 1931 году собор постигла печальная, но вполне заурядная по тем временам, участь</a:t>
            </a:r>
          </a:p>
          <a:p>
            <a:r>
              <a:rPr lang="ru-RU" sz="1400" dirty="0" smtClean="0"/>
              <a:t> многих Божьих храмов России: сначала – запрет на проведение церковных служб, </a:t>
            </a:r>
          </a:p>
          <a:p>
            <a:r>
              <a:rPr lang="ru-RU" sz="1400" dirty="0" smtClean="0"/>
              <a:t>затем – превращение в складское помещение и даже… в керосиновую лавку. </a:t>
            </a:r>
          </a:p>
          <a:p>
            <a:r>
              <a:rPr lang="ru-RU" sz="1400" dirty="0" smtClean="0"/>
              <a:t>Богослужебные сосуды и другая церковная утварь из драгоценных металлов, изъятые</a:t>
            </a:r>
          </a:p>
          <a:p>
            <a:r>
              <a:rPr lang="ru-RU" sz="1400" dirty="0" smtClean="0"/>
              <a:t> большевиками, бесследно исчезли. Иконостасы были разрушены, иконы разграблены. Советским властям</a:t>
            </a:r>
          </a:p>
          <a:p>
            <a:r>
              <a:rPr lang="ru-RU" sz="1400" dirty="0" smtClean="0"/>
              <a:t> пришлось начать реставрационные работы в здании храма в 1974 году, но лишь в 1989 году собор был возвращен</a:t>
            </a:r>
          </a:p>
          <a:p>
            <a:r>
              <a:rPr lang="ru-RU" sz="1400" dirty="0" smtClean="0"/>
              <a:t> Русской Православной Церкви и передан верующим.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4.radikal.ru/i177/1007/dd/f4665d1ed7a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6.radikal.ru/i111/1007/70/28a1f40cbcd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480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0"/>
            <a:ext cx="404623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Лебедяни  располагается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Ново-Казанский собор: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Собор построен на средства прихожан </a:t>
            </a:r>
          </a:p>
          <a:p>
            <a:r>
              <a:rPr lang="ru-RU" dirty="0" smtClean="0"/>
              <a:t>и значительные пожертвования купца </a:t>
            </a:r>
          </a:p>
          <a:p>
            <a:r>
              <a:rPr lang="ru-RU" dirty="0" smtClean="0"/>
              <a:t>М.И. Игумнова. Здание собора </a:t>
            </a:r>
          </a:p>
          <a:p>
            <a:r>
              <a:rPr lang="ru-RU" dirty="0" smtClean="0"/>
              <a:t>органично входит в ансамбль </a:t>
            </a:r>
          </a:p>
          <a:p>
            <a:r>
              <a:rPr lang="ru-RU" dirty="0" smtClean="0"/>
              <a:t>Соборной площади. История </a:t>
            </a:r>
          </a:p>
          <a:p>
            <a:r>
              <a:rPr lang="ru-RU" dirty="0" smtClean="0"/>
              <a:t>сооружения ансамбля восходит к </a:t>
            </a:r>
          </a:p>
          <a:p>
            <a:r>
              <a:rPr lang="ru-RU" dirty="0" smtClean="0"/>
              <a:t>началу XIX века, когда разрабатывался </a:t>
            </a:r>
          </a:p>
          <a:p>
            <a:r>
              <a:rPr lang="ru-RU" dirty="0" smtClean="0"/>
              <a:t>проект застройки всего квартала.</a:t>
            </a:r>
          </a:p>
          <a:p>
            <a:r>
              <a:rPr lang="ru-RU" dirty="0" smtClean="0"/>
              <a:t> В центре его расположен собор и </a:t>
            </a:r>
          </a:p>
          <a:p>
            <a:r>
              <a:rPr lang="ru-RU" dirty="0" smtClean="0"/>
              <a:t>отдельно стоящая четырехъярусная </a:t>
            </a:r>
          </a:p>
          <a:p>
            <a:r>
              <a:rPr lang="ru-RU" dirty="0" smtClean="0"/>
              <a:t>колокольня, а по периметру - корпуса </a:t>
            </a:r>
          </a:p>
          <a:p>
            <a:r>
              <a:rPr lang="ru-RU" dirty="0" smtClean="0"/>
              <a:t>торговых рядов. Последние построены</a:t>
            </a:r>
          </a:p>
          <a:p>
            <a:r>
              <a:rPr lang="ru-RU" dirty="0" smtClean="0"/>
              <a:t> в 1870-х годах в стилевых формах </a:t>
            </a:r>
          </a:p>
          <a:p>
            <a:r>
              <a:rPr lang="ru-RU" dirty="0" smtClean="0"/>
              <a:t>эклектики.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573</Words>
  <Application>Microsoft Office PowerPoint</Application>
  <PresentationFormat>Экран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2012-03-12T19:29:47Z</dcterms:created>
  <dcterms:modified xsi:type="dcterms:W3CDTF">2013-01-14T19:24:02Z</dcterms:modified>
</cp:coreProperties>
</file>