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578" r:id="rId2"/>
    <p:sldId id="581" r:id="rId3"/>
    <p:sldId id="573" r:id="rId4"/>
    <p:sldId id="582" r:id="rId5"/>
    <p:sldId id="584" r:id="rId6"/>
    <p:sldId id="585" r:id="rId7"/>
    <p:sldId id="574" r:id="rId8"/>
    <p:sldId id="586" r:id="rId9"/>
    <p:sldId id="587" r:id="rId10"/>
    <p:sldId id="589" r:id="rId11"/>
    <p:sldId id="5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FD3F03"/>
    <a:srgbClr val="F3650D"/>
    <a:srgbClr val="FF0000"/>
    <a:srgbClr val="00FFFF"/>
    <a:srgbClr val="FD99B3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39" d="100"/>
          <a:sy n="39" d="100"/>
        </p:scale>
        <p:origin x="-533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722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«Решение задач»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708" y="1615197"/>
            <a:ext cx="4901356" cy="267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9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66.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57148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выстроить числа по порядку: от наибольшего к наименьшему.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98274" y="4643446"/>
            <a:ext cx="8927165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71472" y="1845222"/>
            <a:ext cx="571504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1</a:t>
            </a:r>
            <a:endParaRPr lang="ru-RU" sz="66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28728" y="1702346"/>
            <a:ext cx="35719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0</a:t>
            </a:r>
            <a:endParaRPr lang="ru-RU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428992" y="2286923"/>
            <a:ext cx="500066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2</a:t>
            </a:r>
            <a:endParaRPr lang="ru-RU" sz="48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85918" y="2714620"/>
            <a:ext cx="642942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3</a:t>
            </a:r>
            <a:endParaRPr lang="ru-RU" sz="72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3357562"/>
            <a:ext cx="35719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4</a:t>
            </a:r>
            <a:endParaRPr lang="ru-RU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20281" y="1345156"/>
            <a:ext cx="50006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5</a:t>
            </a:r>
            <a:endParaRPr lang="ru-RU" sz="44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897058" y="2273850"/>
            <a:ext cx="642942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6</a:t>
            </a:r>
            <a:endParaRPr lang="ru-RU" sz="66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500694" y="2488164"/>
            <a:ext cx="35719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7</a:t>
            </a:r>
            <a:endParaRPr lang="ru-RU" sz="32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572000" y="1345156"/>
            <a:ext cx="35719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8</a:t>
            </a:r>
            <a:endParaRPr lang="ru-RU" sz="36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500298" y="1488032"/>
            <a:ext cx="428628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9</a:t>
            </a:r>
            <a:endParaRPr lang="ru-RU" sz="44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000892" y="3345420"/>
            <a:ext cx="50006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10</a:t>
            </a:r>
            <a:endParaRPr lang="ru-RU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71105E-6 L -0.71649 0.34605 " pathEditMode="relative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90939E-6 L -0.14966 0.57674 " pathEditMode="relative" ptsTypes="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3.23625E-8 L -0.29148 0.60818 " pathEditMode="relative" ptsTypes="AA">
                                      <p:cBhvr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0129E-6 L -0.31493 0.44059 " pathEditMode="relative" ptsTypes="AA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6.38465E-6 L -0.51979 0.41955 " pathEditMode="relative" ptsTypes="AA">
                                      <p:cBhvr>
                                        <p:cTn id="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3.06981E-6 L -0.29131 0.59778 " pathEditMode="relative" ptsTypes="AA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9191E-6 L 0.00781 0.34605 " pathEditMode="relative" ptsTypes="AA">
                                      <p:cBhvr>
                                        <p:cTn id="3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36847E-6 L 0.37014 0.34605 " pathEditMode="relative" ptsTypes="AA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7619E-7 L 0.28351 0.45099 " pathEditMode="relative" ptsTypes="AA">
                                      <p:cBhvr>
                                        <p:cTn id="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1706E-6 L 0.66146 0.48243 " pathEditMode="relative" ptsTypes="AA">
                                      <p:cBhvr>
                                        <p:cTn id="4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42765E-6 L 0.65365 0.57674 " pathEditMode="relative" ptsTypes="AA">
                                      <p:cBhvr>
                                        <p:cTn id="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269737" y="1810862"/>
            <a:ext cx="2304256" cy="1229403"/>
            <a:chOff x="179512" y="1089497"/>
            <a:chExt cx="2304256" cy="1229403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79512" y="1089497"/>
              <a:ext cx="2304256" cy="122940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346649" y="1216227"/>
              <a:ext cx="1992413" cy="923412"/>
              <a:chOff x="346649" y="1216227"/>
              <a:chExt cx="1992413" cy="923412"/>
            </a:xfrm>
          </p:grpSpPr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173" y="1707913"/>
                <a:ext cx="908798" cy="431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16194" y="1707913"/>
                <a:ext cx="910322" cy="431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649" y="1216227"/>
                <a:ext cx="910322" cy="431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1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0264" y="1216227"/>
                <a:ext cx="908798" cy="431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03560"/>
            <a:ext cx="908798" cy="43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543676" y="2535608"/>
            <a:ext cx="910322" cy="43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419872" y="1835966"/>
            <a:ext cx="3487763" cy="121441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573993" y="2644219"/>
            <a:ext cx="845879" cy="481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73993" y="2073622"/>
            <a:ext cx="755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7020272" y="2055928"/>
            <a:ext cx="1875644" cy="303022"/>
            <a:chOff x="5513696" y="3717032"/>
            <a:chExt cx="1875644" cy="303022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5513696" y="3717032"/>
              <a:ext cx="1875644" cy="288032"/>
              <a:chOff x="5513696" y="3717032"/>
              <a:chExt cx="1875644" cy="288032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5517132" y="3861048"/>
                <a:ext cx="187220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5513696" y="3717032"/>
                <a:ext cx="0" cy="2880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7380312" y="3717032"/>
                <a:ext cx="0" cy="2880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Прямая соединительная линия 41"/>
            <p:cNvCxnSpPr/>
            <p:nvPr/>
          </p:nvCxnSpPr>
          <p:spPr>
            <a:xfrm>
              <a:off x="6732240" y="3732022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382747" y="1813398"/>
            <a:ext cx="2137119" cy="1214413"/>
            <a:chOff x="179512" y="1089497"/>
            <a:chExt cx="2304256" cy="1229403"/>
          </a:xfrm>
          <a:noFill/>
        </p:grpSpPr>
        <p:sp>
          <p:nvSpPr>
            <p:cNvPr id="4" name="Прямоугольник 3"/>
            <p:cNvSpPr/>
            <p:nvPr/>
          </p:nvSpPr>
          <p:spPr>
            <a:xfrm>
              <a:off x="179512" y="1089497"/>
              <a:ext cx="2304256" cy="1229403"/>
            </a:xfrm>
            <a:prstGeom prst="rect">
              <a:avLst/>
            </a:prstGeom>
            <a:grp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346649" y="1216227"/>
              <a:ext cx="1992413" cy="923412"/>
              <a:chOff x="346649" y="1216227"/>
              <a:chExt cx="1992413" cy="923412"/>
            </a:xfrm>
            <a:grpFill/>
          </p:grpSpPr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173" y="1707913"/>
                <a:ext cx="908798" cy="43172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16194" y="1707913"/>
                <a:ext cx="910322" cy="43172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649" y="1216227"/>
                <a:ext cx="910322" cy="43172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0264" y="1216227"/>
                <a:ext cx="908798" cy="43172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8" name="Правая круглая скобка 37"/>
          <p:cNvSpPr/>
          <p:nvPr/>
        </p:nvSpPr>
        <p:spPr>
          <a:xfrm rot="16200000">
            <a:off x="7845571" y="1032302"/>
            <a:ext cx="216024" cy="1866615"/>
          </a:xfrm>
          <a:prstGeom prst="rightBracket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87536"/>
            <a:ext cx="910322" cy="43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347196" y="2214934"/>
            <a:ext cx="52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55209" y="2077994"/>
            <a:ext cx="52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52451" y="209734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596" y="2967335"/>
            <a:ext cx="2145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+ 3 = 7 (м.)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8596" y="3399383"/>
            <a:ext cx="3135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машин.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9068" y="548680"/>
            <a:ext cx="9038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и Катя придумали задачи и сделали рисунки к ним. Какие это могут быть задачи? Запиши на схеме условие и вопрос. К каждой из схем запиши выражение.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1520" y="4000719"/>
            <a:ext cx="2304256" cy="115647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2" name="Группа 51"/>
          <p:cNvGrpSpPr/>
          <p:nvPr/>
        </p:nvGrpSpPr>
        <p:grpSpPr>
          <a:xfrm>
            <a:off x="3465377" y="3976447"/>
            <a:ext cx="3396752" cy="1346701"/>
            <a:chOff x="3465377" y="3976447"/>
            <a:chExt cx="3396752" cy="1346701"/>
          </a:xfrm>
        </p:grpSpPr>
        <p:sp>
          <p:nvSpPr>
            <p:cNvPr id="53" name="Овал 52"/>
            <p:cNvSpPr/>
            <p:nvPr/>
          </p:nvSpPr>
          <p:spPr>
            <a:xfrm>
              <a:off x="3855924" y="4042423"/>
              <a:ext cx="2876316" cy="1114769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4" name="Picture 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243301">
              <a:off x="5787601" y="3979156"/>
              <a:ext cx="450026" cy="1143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3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3632" b="19247"/>
            <a:stretch/>
          </p:blipFill>
          <p:spPr bwMode="auto">
            <a:xfrm>
              <a:off x="4282880" y="4073807"/>
              <a:ext cx="548250" cy="851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4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117" b="14527"/>
            <a:stretch/>
          </p:blipFill>
          <p:spPr bwMode="auto">
            <a:xfrm>
              <a:off x="5877464" y="4431424"/>
              <a:ext cx="710759" cy="844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781006">
              <a:off x="3637150" y="4049106"/>
              <a:ext cx="450026" cy="1132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3148" y="3976447"/>
              <a:ext cx="640532" cy="1143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4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3004" b="6857"/>
            <a:stretch/>
          </p:blipFill>
          <p:spPr bwMode="auto">
            <a:xfrm rot="691778">
              <a:off x="4200895" y="4423486"/>
              <a:ext cx="816784" cy="88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5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3982"/>
            <a:stretch/>
          </p:blipFill>
          <p:spPr bwMode="auto">
            <a:xfrm rot="2401353">
              <a:off x="5129588" y="4431515"/>
              <a:ext cx="525567" cy="891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" name="Прямоугольник 60"/>
            <p:cNvSpPr/>
            <p:nvPr/>
          </p:nvSpPr>
          <p:spPr>
            <a:xfrm>
              <a:off x="3465377" y="4005064"/>
              <a:ext cx="3396752" cy="1214413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403648" y="430354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2573993" y="4765247"/>
            <a:ext cx="845879" cy="481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855209" y="4365104"/>
            <a:ext cx="52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86466" y="4367761"/>
            <a:ext cx="642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7020272" y="4494130"/>
            <a:ext cx="1875644" cy="303022"/>
            <a:chOff x="5513696" y="3717032"/>
            <a:chExt cx="1875644" cy="303022"/>
          </a:xfrm>
        </p:grpSpPr>
        <p:grpSp>
          <p:nvGrpSpPr>
            <p:cNvPr id="67" name="Группа 66"/>
            <p:cNvGrpSpPr/>
            <p:nvPr/>
          </p:nvGrpSpPr>
          <p:grpSpPr>
            <a:xfrm>
              <a:off x="5513696" y="3717032"/>
              <a:ext cx="1875644" cy="288032"/>
              <a:chOff x="5513696" y="3717032"/>
              <a:chExt cx="1875644" cy="288032"/>
            </a:xfrm>
          </p:grpSpPr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5517132" y="3861048"/>
                <a:ext cx="187220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5513696" y="3717032"/>
                <a:ext cx="0" cy="2880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7380312" y="3717032"/>
                <a:ext cx="0" cy="2880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Прямая соединительная линия 67"/>
            <p:cNvCxnSpPr/>
            <p:nvPr/>
          </p:nvCxnSpPr>
          <p:spPr>
            <a:xfrm>
              <a:off x="6732240" y="3732022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Правая круглая скобка 71"/>
          <p:cNvSpPr/>
          <p:nvPr/>
        </p:nvSpPr>
        <p:spPr>
          <a:xfrm rot="16200000">
            <a:off x="7845571" y="3470504"/>
            <a:ext cx="216024" cy="1866615"/>
          </a:xfrm>
          <a:prstGeom prst="rightBracket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5466422" y="4263297"/>
            <a:ext cx="425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68050" y="5253843"/>
            <a:ext cx="2145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7 - 3 = 4 (ш.)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8050" y="5685891"/>
            <a:ext cx="3135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4 шарика.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66.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27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0.6507 -0.0037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3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59201 0.0164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01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1042 L 0.31893 -0.1002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6185E-6 L 0.32951 0.004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76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96276E-7 L 0.25694 -0.0608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47" y="-30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83761E-6 L 0.60763 0.0504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2" y="2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2477E-6 L 0.66146 0.0594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73" y="29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/>
      <p:bldP spid="39" grpId="0"/>
      <p:bldP spid="39" grpId="1"/>
      <p:bldP spid="46" grpId="1"/>
      <p:bldP spid="46" grpId="2"/>
      <p:bldP spid="41" grpId="0"/>
      <p:bldP spid="48" grpId="0"/>
      <p:bldP spid="49" grpId="0"/>
      <p:bldP spid="51" grpId="0" animBg="1"/>
      <p:bldP spid="62" grpId="0"/>
      <p:bldP spid="64" grpId="0"/>
      <p:bldP spid="64" grpId="1"/>
      <p:bldP spid="65" grpId="0"/>
      <p:bldP spid="73" grpId="0"/>
      <p:bldP spid="73" grpId="1"/>
      <p:bldP spid="74" grpId="0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12050" y="1579983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Кати 8 шаров, это на 5 шаров больше, чем у Пети. Сколько шаров у Пети?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3371508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Лены 10 шоколадок, а у Вовы 7 шоколадок. На сколько  у Вовы меньше шоколадок, чем  у Лены?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5069247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Пети  6 подарков, это на 2 меньше, чем у Вовы. Сколько подарков у Вовы?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17056" y="4119463"/>
            <a:ext cx="47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439724" y="2318647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82660" y="5807911"/>
            <a:ext cx="47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20272" y="1331621"/>
            <a:ext cx="0" cy="493795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370768" y="5417257"/>
            <a:ext cx="0" cy="3159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8123252" y="5445224"/>
            <a:ext cx="0" cy="3159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7236296" y="3266511"/>
            <a:ext cx="1584176" cy="1602649"/>
            <a:chOff x="7236296" y="2978479"/>
            <a:chExt cx="1584176" cy="1602649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7358919" y="3119331"/>
              <a:ext cx="1318218" cy="1461797"/>
              <a:chOff x="7381271" y="3119331"/>
              <a:chExt cx="1318218" cy="1461797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7381690" y="3715510"/>
                <a:ext cx="1317799" cy="302"/>
              </a:xfrm>
              <a:prstGeom prst="line">
                <a:avLst/>
              </a:prstGeom>
              <a:ln w="19050"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Правая круглая скобка 35"/>
              <p:cNvSpPr/>
              <p:nvPr/>
            </p:nvSpPr>
            <p:spPr>
              <a:xfrm rot="16200000">
                <a:off x="8020219" y="2942301"/>
                <a:ext cx="40740" cy="1317799"/>
              </a:xfrm>
              <a:prstGeom prst="rightBracket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7381271" y="4031811"/>
                <a:ext cx="715377" cy="837"/>
              </a:xfrm>
              <a:prstGeom prst="line">
                <a:avLst/>
              </a:prstGeom>
              <a:ln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Правая круглая скобка 38"/>
              <p:cNvSpPr/>
              <p:nvPr/>
            </p:nvSpPr>
            <p:spPr>
              <a:xfrm rot="5400000" flipV="1">
                <a:off x="8379034" y="3562005"/>
                <a:ext cx="112954" cy="527120"/>
              </a:xfrm>
              <a:prstGeom prst="rightBracket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Правая круглая скобка 39"/>
              <p:cNvSpPr/>
              <p:nvPr/>
            </p:nvSpPr>
            <p:spPr>
              <a:xfrm rot="5400000" flipV="1">
                <a:off x="7701517" y="3750471"/>
                <a:ext cx="75303" cy="714959"/>
              </a:xfrm>
              <a:prstGeom prst="rightBracket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572396" y="3119331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8286776" y="3905149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572396" y="4119463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>
              <a:off x="7236296" y="2978479"/>
              <a:ext cx="1584176" cy="1461798"/>
            </a:xfrm>
            <a:prstGeom prst="rect">
              <a:avLst/>
            </a:prstGeom>
            <a:noFill/>
            <a:ln w="127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>
              <a:off x="7357452" y="3689065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8109936" y="3761073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8104202" y="3651068"/>
              <a:ext cx="0" cy="65964"/>
            </a:xfrm>
            <a:prstGeom prst="line">
              <a:avLst/>
            </a:prstGeom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>
            <a:off x="8119060" y="5397928"/>
            <a:ext cx="0" cy="65964"/>
          </a:xfrm>
          <a:prstGeom prst="line">
            <a:avLst/>
          </a:prstGeom>
          <a:ln w="19050">
            <a:solidFill>
              <a:srgbClr val="FD3F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7236296" y="1637183"/>
            <a:ext cx="1584176" cy="1503785"/>
            <a:chOff x="7236296" y="1637183"/>
            <a:chExt cx="1584176" cy="1503785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7359338" y="2207714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8088962" y="2204864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088962" y="2492896"/>
              <a:ext cx="0" cy="65964"/>
            </a:xfrm>
            <a:prstGeom prst="line">
              <a:avLst/>
            </a:prstGeom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Группа 40"/>
            <p:cNvGrpSpPr/>
            <p:nvPr/>
          </p:nvGrpSpPr>
          <p:grpSpPr>
            <a:xfrm>
              <a:off x="7236296" y="1637183"/>
              <a:ext cx="1584176" cy="1503785"/>
              <a:chOff x="7236296" y="1349151"/>
              <a:chExt cx="1584176" cy="1503785"/>
            </a:xfrm>
          </p:grpSpPr>
          <p:grpSp>
            <p:nvGrpSpPr>
              <p:cNvPr id="28" name="Группа 27"/>
              <p:cNvGrpSpPr/>
              <p:nvPr/>
            </p:nvGrpSpPr>
            <p:grpSpPr>
              <a:xfrm>
                <a:off x="7358501" y="1349151"/>
                <a:ext cx="1318218" cy="1503785"/>
                <a:chOff x="6215074" y="1776585"/>
                <a:chExt cx="2501123" cy="2853210"/>
              </a:xfrm>
            </p:grpSpPr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flipV="1">
                  <a:off x="6215868" y="3458645"/>
                  <a:ext cx="2500329" cy="573"/>
                </a:xfrm>
                <a:prstGeom prst="line">
                  <a:avLst/>
                </a:prstGeom>
                <a:ln w="19050"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Правая круглая скобка 17"/>
                <p:cNvSpPr/>
                <p:nvPr/>
              </p:nvSpPr>
              <p:spPr>
                <a:xfrm rot="5400000" flipV="1">
                  <a:off x="7320425" y="2532893"/>
                  <a:ext cx="291211" cy="2500330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 rot="10800000" flipV="1">
                  <a:off x="7000893" y="3753854"/>
                  <a:ext cx="499273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flipV="1">
                  <a:off x="6215074" y="2857496"/>
                  <a:ext cx="1357322" cy="1588"/>
                </a:xfrm>
                <a:prstGeom prst="line">
                  <a:avLst/>
                </a:prstGeom>
                <a:ln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Правая круглая скобка 20"/>
                <p:cNvSpPr/>
                <p:nvPr/>
              </p:nvSpPr>
              <p:spPr>
                <a:xfrm rot="16200000">
                  <a:off x="8080715" y="2663550"/>
                  <a:ext cx="154993" cy="1114389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Правая круглая скобка 21"/>
                <p:cNvSpPr/>
                <p:nvPr/>
              </p:nvSpPr>
              <p:spPr>
                <a:xfrm rot="16200000">
                  <a:off x="6822694" y="2036356"/>
                  <a:ext cx="142876" cy="1356528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 rot="10800000" flipV="1">
                  <a:off x="8001024" y="2150292"/>
                  <a:ext cx="571503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 rot="10800000" flipV="1">
                  <a:off x="6643703" y="1776585"/>
                  <a:ext cx="500066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4" name="Прямоугольник 33"/>
              <p:cNvSpPr/>
              <p:nvPr/>
            </p:nvSpPr>
            <p:spPr>
              <a:xfrm>
                <a:off x="7236296" y="1349151"/>
                <a:ext cx="1584176" cy="1503785"/>
              </a:xfrm>
              <a:prstGeom prst="rect">
                <a:avLst/>
              </a:prstGeom>
              <a:noFill/>
              <a:ln w="19050"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7" name="Группа 36"/>
          <p:cNvGrpSpPr/>
          <p:nvPr/>
        </p:nvGrpSpPr>
        <p:grpSpPr>
          <a:xfrm>
            <a:off x="7268954" y="4877543"/>
            <a:ext cx="1584176" cy="1503785"/>
            <a:chOff x="7268954" y="4748165"/>
            <a:chExt cx="1584176" cy="1503785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358082" y="4793959"/>
              <a:ext cx="1318218" cy="1434225"/>
              <a:chOff x="7358082" y="4793959"/>
              <a:chExt cx="1318218" cy="1434225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7358501" y="5301396"/>
                <a:ext cx="1317799" cy="302"/>
              </a:xfrm>
              <a:prstGeom prst="line">
                <a:avLst/>
              </a:prstGeom>
              <a:ln w="19050"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Правая круглая скобка 51"/>
              <p:cNvSpPr/>
              <p:nvPr/>
            </p:nvSpPr>
            <p:spPr>
              <a:xfrm rot="16200000">
                <a:off x="7997030" y="4533301"/>
                <a:ext cx="40740" cy="1317799"/>
              </a:xfrm>
              <a:prstGeom prst="rightBracket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358082" y="5617697"/>
                <a:ext cx="715377" cy="837"/>
              </a:xfrm>
              <a:prstGeom prst="line">
                <a:avLst/>
              </a:prstGeom>
              <a:ln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Правая круглая скобка 53"/>
              <p:cNvSpPr/>
              <p:nvPr/>
            </p:nvSpPr>
            <p:spPr>
              <a:xfrm rot="5400000" flipV="1">
                <a:off x="8355845" y="5147891"/>
                <a:ext cx="112954" cy="527120"/>
              </a:xfrm>
              <a:prstGeom prst="rightBracket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Правая круглая скобка 54"/>
              <p:cNvSpPr/>
              <p:nvPr/>
            </p:nvSpPr>
            <p:spPr>
              <a:xfrm rot="5400000" flipV="1">
                <a:off x="7678328" y="5336357"/>
                <a:ext cx="75303" cy="714959"/>
              </a:xfrm>
              <a:prstGeom prst="rightBracket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649715" y="4793959"/>
                <a:ext cx="5946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572396" y="5766519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215338" y="5491035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6" name="Прямоугольник 65"/>
            <p:cNvSpPr/>
            <p:nvPr/>
          </p:nvSpPr>
          <p:spPr>
            <a:xfrm>
              <a:off x="7268954" y="4748165"/>
              <a:ext cx="1584176" cy="1503785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03692" y="620688"/>
            <a:ext cx="8860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выбрать к каждой задаче нужную схему. Запиши в тетради решение одной из задач.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66.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918045" y="3642843"/>
            <a:ext cx="21277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023 L -0.23628 -0.281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-14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9" grpId="0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12050" y="1579983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Кати 8 шаров, это на 5 шаров больше, чем у Пети. Сколько шаров у Пети?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9853" y="3356992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Лены 10 шоколадок, а у Вовы 7 шоколадок. На сколько  у Вовы меньше шоколадок, чем  у Лены?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9853" y="5069247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Пети  6 подарков, это на 2 меньше, чем у Вовы. Сколько подарков у Вовы?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57397" y="4104947"/>
            <a:ext cx="47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439724" y="2318647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3001" y="5807911"/>
            <a:ext cx="47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20272" y="1331621"/>
            <a:ext cx="0" cy="493795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/>
          <p:nvPr/>
        </p:nvGrpSpPr>
        <p:grpSpPr>
          <a:xfrm>
            <a:off x="5076056" y="1378822"/>
            <a:ext cx="1584176" cy="1602649"/>
            <a:chOff x="7236296" y="2978479"/>
            <a:chExt cx="1584176" cy="1602649"/>
          </a:xfrm>
          <a:noFill/>
        </p:grpSpPr>
        <p:grpSp>
          <p:nvGrpSpPr>
            <p:cNvPr id="68" name="Группа 67"/>
            <p:cNvGrpSpPr/>
            <p:nvPr/>
          </p:nvGrpSpPr>
          <p:grpSpPr>
            <a:xfrm>
              <a:off x="7358919" y="3119331"/>
              <a:ext cx="1318218" cy="1461797"/>
              <a:chOff x="7381271" y="3119331"/>
              <a:chExt cx="1318218" cy="1461797"/>
            </a:xfrm>
            <a:grpFill/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7381690" y="3715510"/>
                <a:ext cx="1317799" cy="302"/>
              </a:xfrm>
              <a:prstGeom prst="line">
                <a:avLst/>
              </a:prstGeom>
              <a:grpFill/>
              <a:ln w="19050"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Правая круглая скобка 73"/>
              <p:cNvSpPr/>
              <p:nvPr/>
            </p:nvSpPr>
            <p:spPr>
              <a:xfrm rot="16200000">
                <a:off x="8020219" y="2942301"/>
                <a:ext cx="40740" cy="1317799"/>
              </a:xfrm>
              <a:prstGeom prst="rightBracket">
                <a:avLst/>
              </a:prstGeom>
              <a:grpFill/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7381271" y="4031811"/>
                <a:ext cx="715377" cy="837"/>
              </a:xfrm>
              <a:prstGeom prst="line">
                <a:avLst/>
              </a:prstGeom>
              <a:grpFill/>
              <a:ln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Правая круглая скобка 75"/>
              <p:cNvSpPr/>
              <p:nvPr/>
            </p:nvSpPr>
            <p:spPr>
              <a:xfrm rot="5400000" flipV="1">
                <a:off x="8379034" y="3562005"/>
                <a:ext cx="112954" cy="527120"/>
              </a:xfrm>
              <a:prstGeom prst="rightBracket">
                <a:avLst/>
              </a:prstGeom>
              <a:grpFill/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Правая круглая скобка 76"/>
              <p:cNvSpPr/>
              <p:nvPr/>
            </p:nvSpPr>
            <p:spPr>
              <a:xfrm rot="5400000" flipV="1">
                <a:off x="7701517" y="3750471"/>
                <a:ext cx="75303" cy="714959"/>
              </a:xfrm>
              <a:prstGeom prst="rightBracket">
                <a:avLst/>
              </a:prstGeom>
              <a:grpFill/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7572396" y="3119331"/>
                <a:ext cx="35719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8286776" y="3905149"/>
                <a:ext cx="35719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572396" y="4119463"/>
                <a:ext cx="35719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Прямоугольник 68"/>
            <p:cNvSpPr/>
            <p:nvPr/>
          </p:nvSpPr>
          <p:spPr>
            <a:xfrm>
              <a:off x="7236296" y="2978479"/>
              <a:ext cx="1584176" cy="1461798"/>
            </a:xfrm>
            <a:prstGeom prst="rect">
              <a:avLst/>
            </a:prstGeom>
            <a:grpFill/>
            <a:ln w="127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0" name="Прямая соединительная линия 69"/>
            <p:cNvCxnSpPr/>
            <p:nvPr/>
          </p:nvCxnSpPr>
          <p:spPr>
            <a:xfrm>
              <a:off x="7357452" y="3689065"/>
              <a:ext cx="0" cy="315999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8109936" y="3761073"/>
              <a:ext cx="0" cy="315999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8104202" y="3676175"/>
              <a:ext cx="0" cy="65964"/>
            </a:xfrm>
            <a:prstGeom prst="line">
              <a:avLst/>
            </a:prstGeom>
            <a:grpFill/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Группа 95"/>
          <p:cNvGrpSpPr/>
          <p:nvPr/>
        </p:nvGrpSpPr>
        <p:grpSpPr>
          <a:xfrm>
            <a:off x="7236296" y="1637183"/>
            <a:ext cx="1584176" cy="1503785"/>
            <a:chOff x="7236296" y="1637183"/>
            <a:chExt cx="1584176" cy="1503785"/>
          </a:xfrm>
        </p:grpSpPr>
        <p:cxnSp>
          <p:nvCxnSpPr>
            <p:cNvPr id="97" name="Прямая соединительная линия 96"/>
            <p:cNvCxnSpPr/>
            <p:nvPr/>
          </p:nvCxnSpPr>
          <p:spPr>
            <a:xfrm>
              <a:off x="7359338" y="2207714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8088962" y="2204864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8088962" y="2492896"/>
              <a:ext cx="0" cy="65964"/>
            </a:xfrm>
            <a:prstGeom prst="line">
              <a:avLst/>
            </a:prstGeom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" name="Группа 99"/>
            <p:cNvGrpSpPr/>
            <p:nvPr/>
          </p:nvGrpSpPr>
          <p:grpSpPr>
            <a:xfrm>
              <a:off x="7236296" y="1637183"/>
              <a:ext cx="1584176" cy="1503785"/>
              <a:chOff x="7236296" y="1349151"/>
              <a:chExt cx="1584176" cy="1503785"/>
            </a:xfrm>
          </p:grpSpPr>
          <p:grpSp>
            <p:nvGrpSpPr>
              <p:cNvPr id="101" name="Группа 100"/>
              <p:cNvGrpSpPr/>
              <p:nvPr/>
            </p:nvGrpSpPr>
            <p:grpSpPr>
              <a:xfrm>
                <a:off x="7358501" y="1349151"/>
                <a:ext cx="1318218" cy="1503785"/>
                <a:chOff x="6215074" y="1776585"/>
                <a:chExt cx="2501123" cy="2853210"/>
              </a:xfrm>
            </p:grpSpPr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 flipV="1">
                  <a:off x="6215868" y="3458645"/>
                  <a:ext cx="2500329" cy="573"/>
                </a:xfrm>
                <a:prstGeom prst="line">
                  <a:avLst/>
                </a:prstGeom>
                <a:ln w="19050"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Правая круглая скобка 103"/>
                <p:cNvSpPr/>
                <p:nvPr/>
              </p:nvSpPr>
              <p:spPr>
                <a:xfrm rot="5400000" flipV="1">
                  <a:off x="7320425" y="2532893"/>
                  <a:ext cx="291211" cy="2500330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 rot="10800000" flipV="1">
                  <a:off x="7000893" y="3753854"/>
                  <a:ext cx="499273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 flipV="1">
                  <a:off x="6215074" y="2857496"/>
                  <a:ext cx="1357322" cy="1588"/>
                </a:xfrm>
                <a:prstGeom prst="line">
                  <a:avLst/>
                </a:prstGeom>
                <a:ln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Правая круглая скобка 106"/>
                <p:cNvSpPr/>
                <p:nvPr/>
              </p:nvSpPr>
              <p:spPr>
                <a:xfrm rot="16200000">
                  <a:off x="8080715" y="2663550"/>
                  <a:ext cx="154993" cy="1114389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" name="Правая круглая скобка 107"/>
                <p:cNvSpPr/>
                <p:nvPr/>
              </p:nvSpPr>
              <p:spPr>
                <a:xfrm rot="16200000">
                  <a:off x="6822694" y="2036356"/>
                  <a:ext cx="142876" cy="1356528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 rot="10800000" flipV="1">
                  <a:off x="8001024" y="2150292"/>
                  <a:ext cx="571503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 rot="10800000" flipV="1">
                  <a:off x="6643703" y="1776585"/>
                  <a:ext cx="500066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2" name="Прямоугольник 101"/>
              <p:cNvSpPr/>
              <p:nvPr/>
            </p:nvSpPr>
            <p:spPr>
              <a:xfrm>
                <a:off x="7236296" y="1349151"/>
                <a:ext cx="1584176" cy="1503785"/>
              </a:xfrm>
              <a:prstGeom prst="rect">
                <a:avLst/>
              </a:prstGeom>
              <a:noFill/>
              <a:ln w="19050"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" name="Группа 6"/>
          <p:cNvGrpSpPr/>
          <p:nvPr/>
        </p:nvGrpSpPr>
        <p:grpSpPr>
          <a:xfrm>
            <a:off x="7268954" y="4877543"/>
            <a:ext cx="1584176" cy="1503785"/>
            <a:chOff x="7268954" y="4877543"/>
            <a:chExt cx="1584176" cy="1503785"/>
          </a:xfrm>
        </p:grpSpPr>
        <p:cxnSp>
          <p:nvCxnSpPr>
            <p:cNvPr id="148" name="Прямая соединительная линия 147"/>
            <p:cNvCxnSpPr/>
            <p:nvPr/>
          </p:nvCxnSpPr>
          <p:spPr>
            <a:xfrm>
              <a:off x="7370768" y="5417257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единительная линия 148"/>
            <p:cNvCxnSpPr/>
            <p:nvPr/>
          </p:nvCxnSpPr>
          <p:spPr>
            <a:xfrm>
              <a:off x="8123252" y="5445224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>
              <a:off x="8119060" y="5397928"/>
              <a:ext cx="0" cy="65964"/>
            </a:xfrm>
            <a:prstGeom prst="line">
              <a:avLst/>
            </a:prstGeom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1" name="Группа 150"/>
            <p:cNvGrpSpPr/>
            <p:nvPr/>
          </p:nvGrpSpPr>
          <p:grpSpPr>
            <a:xfrm>
              <a:off x="7268954" y="4877543"/>
              <a:ext cx="1584176" cy="1503785"/>
              <a:chOff x="7268954" y="4748165"/>
              <a:chExt cx="1584176" cy="1503785"/>
            </a:xfrm>
          </p:grpSpPr>
          <p:grpSp>
            <p:nvGrpSpPr>
              <p:cNvPr id="152" name="Группа 151"/>
              <p:cNvGrpSpPr/>
              <p:nvPr/>
            </p:nvGrpSpPr>
            <p:grpSpPr>
              <a:xfrm>
                <a:off x="7358082" y="4793959"/>
                <a:ext cx="1318218" cy="1434225"/>
                <a:chOff x="7358082" y="4793959"/>
                <a:chExt cx="1318218" cy="1434225"/>
              </a:xfrm>
            </p:grpSpPr>
            <p:cxnSp>
              <p:nvCxnSpPr>
                <p:cNvPr id="154" name="Прямая соединительная линия 153"/>
                <p:cNvCxnSpPr/>
                <p:nvPr/>
              </p:nvCxnSpPr>
              <p:spPr>
                <a:xfrm>
                  <a:off x="7358501" y="5301396"/>
                  <a:ext cx="1317799" cy="302"/>
                </a:xfrm>
                <a:prstGeom prst="line">
                  <a:avLst/>
                </a:prstGeom>
                <a:ln w="19050"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Правая круглая скобка 154"/>
                <p:cNvSpPr/>
                <p:nvPr/>
              </p:nvSpPr>
              <p:spPr>
                <a:xfrm rot="16200000">
                  <a:off x="7997030" y="4533301"/>
                  <a:ext cx="40740" cy="1317799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7358082" y="5617697"/>
                  <a:ext cx="715377" cy="837"/>
                </a:xfrm>
                <a:prstGeom prst="line">
                  <a:avLst/>
                </a:prstGeom>
                <a:ln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Правая круглая скобка 156"/>
                <p:cNvSpPr/>
                <p:nvPr/>
              </p:nvSpPr>
              <p:spPr>
                <a:xfrm rot="5400000" flipV="1">
                  <a:off x="8355845" y="5147891"/>
                  <a:ext cx="112954" cy="527120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" name="Правая круглая скобка 157"/>
                <p:cNvSpPr/>
                <p:nvPr/>
              </p:nvSpPr>
              <p:spPr>
                <a:xfrm rot="5400000" flipV="1">
                  <a:off x="7678328" y="5336357"/>
                  <a:ext cx="75303" cy="714959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TextBox 158"/>
                <p:cNvSpPr txBox="1"/>
                <p:nvPr/>
              </p:nvSpPr>
              <p:spPr>
                <a:xfrm>
                  <a:off x="7649715" y="4793959"/>
                  <a:ext cx="59469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10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7572396" y="5766519"/>
                  <a:ext cx="35719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8215338" y="5491035"/>
                  <a:ext cx="35719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53" name="Прямоугольник 152"/>
              <p:cNvSpPr/>
              <p:nvPr/>
            </p:nvSpPr>
            <p:spPr>
              <a:xfrm>
                <a:off x="7268954" y="4748165"/>
                <a:ext cx="1584176" cy="1503785"/>
              </a:xfrm>
              <a:prstGeom prst="rect">
                <a:avLst/>
              </a:prstGeom>
              <a:noFill/>
              <a:ln w="19050"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62" name="TextBox 161"/>
          <p:cNvSpPr txBox="1"/>
          <p:nvPr/>
        </p:nvSpPr>
        <p:spPr>
          <a:xfrm>
            <a:off x="103692" y="620688"/>
            <a:ext cx="8860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выбрать к каждой задаче нужную схему. Запиши в тетради решение одной из задач.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66.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918045" y="3642843"/>
            <a:ext cx="21277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84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0555E-6 L -0.23195 -0.2365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97" y="-118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0" grpId="0" animBg="1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12050" y="1579983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Кати 8 шаров, это на 5 шаров больше, чем у Пети. Сколько шаров у Пети?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9853" y="3356992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Лены 10 шоколадок, а у Вовы 7 шоколадок. На сколько  у Вовы меньше шоколадок, чем  у Лены?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9853" y="5069247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Пети  6 подарков, это на 2 меньше, чем у Вовы. Сколько подарков у Вовы?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57397" y="4104947"/>
            <a:ext cx="47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439724" y="2318647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3001" y="5807911"/>
            <a:ext cx="47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20272" y="1331621"/>
            <a:ext cx="0" cy="493795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/>
          <p:nvPr/>
        </p:nvGrpSpPr>
        <p:grpSpPr>
          <a:xfrm>
            <a:off x="5076056" y="1378822"/>
            <a:ext cx="1584176" cy="1602649"/>
            <a:chOff x="7236296" y="2978479"/>
            <a:chExt cx="1584176" cy="1602649"/>
          </a:xfrm>
          <a:noFill/>
        </p:grpSpPr>
        <p:grpSp>
          <p:nvGrpSpPr>
            <p:cNvPr id="68" name="Группа 67"/>
            <p:cNvGrpSpPr/>
            <p:nvPr/>
          </p:nvGrpSpPr>
          <p:grpSpPr>
            <a:xfrm>
              <a:off x="7358919" y="3119331"/>
              <a:ext cx="1318218" cy="1461797"/>
              <a:chOff x="7381271" y="3119331"/>
              <a:chExt cx="1318218" cy="1461797"/>
            </a:xfrm>
            <a:grpFill/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7381690" y="3715510"/>
                <a:ext cx="1317799" cy="302"/>
              </a:xfrm>
              <a:prstGeom prst="line">
                <a:avLst/>
              </a:prstGeom>
              <a:grpFill/>
              <a:ln w="19050"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Правая круглая скобка 73"/>
              <p:cNvSpPr/>
              <p:nvPr/>
            </p:nvSpPr>
            <p:spPr>
              <a:xfrm rot="16200000">
                <a:off x="8020219" y="2942301"/>
                <a:ext cx="40740" cy="1317799"/>
              </a:xfrm>
              <a:prstGeom prst="rightBracket">
                <a:avLst/>
              </a:prstGeom>
              <a:grpFill/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7381271" y="4031811"/>
                <a:ext cx="715377" cy="837"/>
              </a:xfrm>
              <a:prstGeom prst="line">
                <a:avLst/>
              </a:prstGeom>
              <a:grpFill/>
              <a:ln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Правая круглая скобка 75"/>
              <p:cNvSpPr/>
              <p:nvPr/>
            </p:nvSpPr>
            <p:spPr>
              <a:xfrm rot="5400000" flipV="1">
                <a:off x="8379034" y="3562005"/>
                <a:ext cx="112954" cy="527120"/>
              </a:xfrm>
              <a:prstGeom prst="rightBracket">
                <a:avLst/>
              </a:prstGeom>
              <a:grpFill/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Правая круглая скобка 76"/>
              <p:cNvSpPr/>
              <p:nvPr/>
            </p:nvSpPr>
            <p:spPr>
              <a:xfrm rot="5400000" flipV="1">
                <a:off x="7701517" y="3750471"/>
                <a:ext cx="75303" cy="714959"/>
              </a:xfrm>
              <a:prstGeom prst="rightBracket">
                <a:avLst/>
              </a:prstGeom>
              <a:grpFill/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7572396" y="3119331"/>
                <a:ext cx="35719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8286776" y="3905149"/>
                <a:ext cx="35719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572396" y="4119463"/>
                <a:ext cx="35719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Прямоугольник 68"/>
            <p:cNvSpPr/>
            <p:nvPr/>
          </p:nvSpPr>
          <p:spPr>
            <a:xfrm>
              <a:off x="7236296" y="2978479"/>
              <a:ext cx="1584176" cy="1461798"/>
            </a:xfrm>
            <a:prstGeom prst="rect">
              <a:avLst/>
            </a:prstGeom>
            <a:grpFill/>
            <a:ln w="1905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0" name="Прямая соединительная линия 69"/>
            <p:cNvCxnSpPr/>
            <p:nvPr/>
          </p:nvCxnSpPr>
          <p:spPr>
            <a:xfrm>
              <a:off x="7357452" y="3689065"/>
              <a:ext cx="0" cy="315999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8109936" y="3761073"/>
              <a:ext cx="0" cy="315999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8104202" y="3676175"/>
              <a:ext cx="0" cy="65964"/>
            </a:xfrm>
            <a:prstGeom prst="line">
              <a:avLst/>
            </a:prstGeom>
            <a:grpFill/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"/>
          <p:cNvGrpSpPr/>
          <p:nvPr/>
        </p:nvGrpSpPr>
        <p:grpSpPr>
          <a:xfrm>
            <a:off x="5169183" y="3224551"/>
            <a:ext cx="1584176" cy="1503785"/>
            <a:chOff x="5169183" y="3224551"/>
            <a:chExt cx="1584176" cy="1503785"/>
          </a:xfrm>
        </p:grpSpPr>
        <p:grpSp>
          <p:nvGrpSpPr>
            <p:cNvPr id="96" name="Группа 95"/>
            <p:cNvGrpSpPr/>
            <p:nvPr/>
          </p:nvGrpSpPr>
          <p:grpSpPr>
            <a:xfrm>
              <a:off x="5169183" y="3224551"/>
              <a:ext cx="1584176" cy="1503785"/>
              <a:chOff x="7268954" y="4877543"/>
              <a:chExt cx="1584176" cy="1503785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7370768" y="5417257"/>
                <a:ext cx="0" cy="31599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>
                <a:off x="8123252" y="5445224"/>
                <a:ext cx="0" cy="31599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8119060" y="5388886"/>
                <a:ext cx="0" cy="65964"/>
              </a:xfrm>
              <a:prstGeom prst="line">
                <a:avLst/>
              </a:prstGeom>
              <a:ln w="19050">
                <a:solidFill>
                  <a:srgbClr val="FD3F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Группа 99"/>
              <p:cNvGrpSpPr/>
              <p:nvPr/>
            </p:nvGrpSpPr>
            <p:grpSpPr>
              <a:xfrm>
                <a:off x="7268954" y="4877543"/>
                <a:ext cx="1584176" cy="1503785"/>
                <a:chOff x="7268954" y="4748165"/>
                <a:chExt cx="1584176" cy="1503785"/>
              </a:xfrm>
            </p:grpSpPr>
            <p:sp>
              <p:nvSpPr>
                <p:cNvPr id="101" name="Прямоугольник 100"/>
                <p:cNvSpPr/>
                <p:nvPr/>
              </p:nvSpPr>
              <p:spPr>
                <a:xfrm>
                  <a:off x="7268954" y="4748165"/>
                  <a:ext cx="1584176" cy="150378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92D05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02" name="Группа 101"/>
                <p:cNvGrpSpPr/>
                <p:nvPr/>
              </p:nvGrpSpPr>
              <p:grpSpPr>
                <a:xfrm>
                  <a:off x="7358082" y="4820704"/>
                  <a:ext cx="1318218" cy="1407480"/>
                  <a:chOff x="7358082" y="4820704"/>
                  <a:chExt cx="1318218" cy="1407480"/>
                </a:xfrm>
              </p:grpSpPr>
              <p:sp>
                <p:nvSpPr>
                  <p:cNvPr id="103" name="Правая круглая скобка 102"/>
                  <p:cNvSpPr/>
                  <p:nvPr/>
                </p:nvSpPr>
                <p:spPr>
                  <a:xfrm rot="16200000">
                    <a:off x="7997030" y="4528187"/>
                    <a:ext cx="40740" cy="1317799"/>
                  </a:xfrm>
                  <a:prstGeom prst="rightBracket">
                    <a:avLst/>
                  </a:prstGeom>
                  <a:ln w="127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7812360" y="4820704"/>
                    <a:ext cx="59469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rPr>
                      <a:t>10</a:t>
                    </a:r>
                    <a:endParaRPr lang="ru-RU" sz="2400" dirty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105" name="Прямая соединительная линия 104"/>
                  <p:cNvCxnSpPr/>
                  <p:nvPr/>
                </p:nvCxnSpPr>
                <p:spPr>
                  <a:xfrm>
                    <a:off x="7358501" y="5301396"/>
                    <a:ext cx="1317799" cy="302"/>
                  </a:xfrm>
                  <a:prstGeom prst="line">
                    <a:avLst/>
                  </a:prstGeom>
                  <a:ln w="19050">
                    <a:solidFill>
                      <a:srgbClr val="FD3F03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Прямая соединительная линия 105"/>
                  <p:cNvCxnSpPr/>
                  <p:nvPr/>
                </p:nvCxnSpPr>
                <p:spPr>
                  <a:xfrm>
                    <a:off x="7358082" y="5617697"/>
                    <a:ext cx="715377" cy="837"/>
                  </a:xfrm>
                  <a:prstGeom prst="line">
                    <a:avLst/>
                  </a:prstGeom>
                  <a:ln>
                    <a:solidFill>
                      <a:srgbClr val="FD3F03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Правая круглая скобка 106"/>
                  <p:cNvSpPr/>
                  <p:nvPr/>
                </p:nvSpPr>
                <p:spPr>
                  <a:xfrm rot="5400000" flipV="1">
                    <a:off x="8355845" y="5147891"/>
                    <a:ext cx="112954" cy="527120"/>
                  </a:xfrm>
                  <a:prstGeom prst="rightBracket">
                    <a:avLst/>
                  </a:prstGeom>
                  <a:ln w="127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8" name="Правая круглая скобка 107"/>
                  <p:cNvSpPr/>
                  <p:nvPr/>
                </p:nvSpPr>
                <p:spPr>
                  <a:xfrm rot="5400000" flipV="1">
                    <a:off x="7678328" y="5336357"/>
                    <a:ext cx="75303" cy="714959"/>
                  </a:xfrm>
                  <a:prstGeom prst="rightBracket">
                    <a:avLst/>
                  </a:prstGeom>
                  <a:ln w="127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7572396" y="5766519"/>
                    <a:ext cx="35719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rPr>
                      <a:t>7</a:t>
                    </a:r>
                    <a:endParaRPr lang="ru-RU" sz="2400" dirty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8215338" y="5491035"/>
                    <a:ext cx="35719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rPr>
                      <a:t>?</a:t>
                    </a:r>
                    <a:endParaRPr lang="ru-RU" sz="2400" dirty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5240664" y="3763332"/>
              <a:ext cx="0" cy="315999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5993148" y="3789040"/>
              <a:ext cx="0" cy="315999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5998027" y="3740182"/>
              <a:ext cx="0" cy="65964"/>
            </a:xfrm>
            <a:prstGeom prst="line">
              <a:avLst/>
            </a:prstGeom>
            <a:noFill/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Группа 113"/>
          <p:cNvGrpSpPr/>
          <p:nvPr/>
        </p:nvGrpSpPr>
        <p:grpSpPr>
          <a:xfrm>
            <a:off x="7236296" y="1637183"/>
            <a:ext cx="1584176" cy="1503785"/>
            <a:chOff x="7236296" y="1637183"/>
            <a:chExt cx="1584176" cy="1503785"/>
          </a:xfrm>
        </p:grpSpPr>
        <p:cxnSp>
          <p:nvCxnSpPr>
            <p:cNvPr id="115" name="Прямая соединительная линия 114"/>
            <p:cNvCxnSpPr/>
            <p:nvPr/>
          </p:nvCxnSpPr>
          <p:spPr>
            <a:xfrm>
              <a:off x="7359338" y="2207714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8088962" y="2204864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8088962" y="2492896"/>
              <a:ext cx="0" cy="65964"/>
            </a:xfrm>
            <a:prstGeom prst="line">
              <a:avLst/>
            </a:prstGeom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Группа 117"/>
            <p:cNvGrpSpPr/>
            <p:nvPr/>
          </p:nvGrpSpPr>
          <p:grpSpPr>
            <a:xfrm>
              <a:off x="7236296" y="1637183"/>
              <a:ext cx="1584176" cy="1503785"/>
              <a:chOff x="7236296" y="1349151"/>
              <a:chExt cx="1584176" cy="1503785"/>
            </a:xfrm>
          </p:grpSpPr>
          <p:grpSp>
            <p:nvGrpSpPr>
              <p:cNvPr id="119" name="Группа 118"/>
              <p:cNvGrpSpPr/>
              <p:nvPr/>
            </p:nvGrpSpPr>
            <p:grpSpPr>
              <a:xfrm>
                <a:off x="7358501" y="1349151"/>
                <a:ext cx="1318218" cy="1503785"/>
                <a:chOff x="6215074" y="1776585"/>
                <a:chExt cx="2501123" cy="2853210"/>
              </a:xfrm>
            </p:grpSpPr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 flipV="1">
                  <a:off x="6215868" y="3458645"/>
                  <a:ext cx="2500329" cy="573"/>
                </a:xfrm>
                <a:prstGeom prst="line">
                  <a:avLst/>
                </a:prstGeom>
                <a:ln w="19050"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Правая круглая скобка 121"/>
                <p:cNvSpPr/>
                <p:nvPr/>
              </p:nvSpPr>
              <p:spPr>
                <a:xfrm rot="5400000" flipV="1">
                  <a:off x="7320425" y="2532893"/>
                  <a:ext cx="291211" cy="2500330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 rot="10800000" flipV="1">
                  <a:off x="7000893" y="3753854"/>
                  <a:ext cx="499273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 flipV="1">
                  <a:off x="6215074" y="2857496"/>
                  <a:ext cx="1357322" cy="1588"/>
                </a:xfrm>
                <a:prstGeom prst="line">
                  <a:avLst/>
                </a:prstGeom>
                <a:ln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Правая круглая скобка 124"/>
                <p:cNvSpPr/>
                <p:nvPr/>
              </p:nvSpPr>
              <p:spPr>
                <a:xfrm rot="16200000">
                  <a:off x="8080715" y="2663550"/>
                  <a:ext cx="154993" cy="1114389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6" name="Правая круглая скобка 125"/>
                <p:cNvSpPr/>
                <p:nvPr/>
              </p:nvSpPr>
              <p:spPr>
                <a:xfrm rot="16200000">
                  <a:off x="6822694" y="2036356"/>
                  <a:ext cx="142876" cy="1356528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 rot="10800000" flipV="1">
                  <a:off x="8001024" y="2150292"/>
                  <a:ext cx="571503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 rot="10800000" flipV="1">
                  <a:off x="6643703" y="1776585"/>
                  <a:ext cx="500066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0" name="Прямоугольник 119"/>
              <p:cNvSpPr/>
              <p:nvPr/>
            </p:nvSpPr>
            <p:spPr>
              <a:xfrm>
                <a:off x="7236296" y="1349151"/>
                <a:ext cx="1584176" cy="1503785"/>
              </a:xfrm>
              <a:prstGeom prst="rect">
                <a:avLst/>
              </a:prstGeom>
              <a:noFill/>
              <a:ln w="19050"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58" name="TextBox 57"/>
          <p:cNvSpPr txBox="1"/>
          <p:nvPr/>
        </p:nvSpPr>
        <p:spPr>
          <a:xfrm>
            <a:off x="103692" y="620688"/>
            <a:ext cx="8860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выбрать к каждой задаче нужную схему. Запиши в тетради решение одной из задач.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66.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016298" y="3471090"/>
            <a:ext cx="21277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96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12139E-6 L -0.2283 0.476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23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  <p:bldLst>
      <p:bldP spid="31" grpId="0" animBg="1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12050" y="1579983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Кати 8 шаров, это на 5 шаров больше, чем у Пети. Сколько шаров у Пети?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9853" y="3356992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Лены 10 шоколадок, а у Вовы 7 шоколадок. На сколько  у Вовы меньше шоколадок, чем  у Лены?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9853" y="5069247"/>
            <a:ext cx="4680520" cy="1200329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У Пети  6 подарков, это на 2 меньше, чем у Вовы. Сколько подарков у Вовы?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57397" y="4104947"/>
            <a:ext cx="47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439724" y="2318647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3001" y="5807911"/>
            <a:ext cx="47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692" y="620688"/>
            <a:ext cx="8860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выбрать к каждой задаче нужную схему. Запиши в тетради решение одной из задач.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20272" y="1331621"/>
            <a:ext cx="0" cy="493795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/>
          <p:nvPr/>
        </p:nvGrpSpPr>
        <p:grpSpPr>
          <a:xfrm>
            <a:off x="5076056" y="1378822"/>
            <a:ext cx="1584176" cy="1602649"/>
            <a:chOff x="7236296" y="2978479"/>
            <a:chExt cx="1584176" cy="1602649"/>
          </a:xfrm>
          <a:noFill/>
        </p:grpSpPr>
        <p:grpSp>
          <p:nvGrpSpPr>
            <p:cNvPr id="68" name="Группа 67"/>
            <p:cNvGrpSpPr/>
            <p:nvPr/>
          </p:nvGrpSpPr>
          <p:grpSpPr>
            <a:xfrm>
              <a:off x="7358919" y="3119331"/>
              <a:ext cx="1318218" cy="1461797"/>
              <a:chOff x="7381271" y="3119331"/>
              <a:chExt cx="1318218" cy="1461797"/>
            </a:xfrm>
            <a:grpFill/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7381690" y="3715510"/>
                <a:ext cx="1317799" cy="302"/>
              </a:xfrm>
              <a:prstGeom prst="line">
                <a:avLst/>
              </a:prstGeom>
              <a:grpFill/>
              <a:ln w="19050"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Правая круглая скобка 73"/>
              <p:cNvSpPr/>
              <p:nvPr/>
            </p:nvSpPr>
            <p:spPr>
              <a:xfrm rot="16200000">
                <a:off x="8020219" y="2942301"/>
                <a:ext cx="40740" cy="1317799"/>
              </a:xfrm>
              <a:prstGeom prst="rightBracket">
                <a:avLst/>
              </a:prstGeom>
              <a:grpFill/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7381271" y="4031811"/>
                <a:ext cx="715377" cy="837"/>
              </a:xfrm>
              <a:prstGeom prst="line">
                <a:avLst/>
              </a:prstGeom>
              <a:grpFill/>
              <a:ln>
                <a:solidFill>
                  <a:srgbClr val="FD3F0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Правая круглая скобка 75"/>
              <p:cNvSpPr/>
              <p:nvPr/>
            </p:nvSpPr>
            <p:spPr>
              <a:xfrm rot="5400000" flipV="1">
                <a:off x="8379034" y="3562005"/>
                <a:ext cx="112954" cy="527120"/>
              </a:xfrm>
              <a:prstGeom prst="rightBracket">
                <a:avLst/>
              </a:prstGeom>
              <a:grpFill/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Правая круглая скобка 76"/>
              <p:cNvSpPr/>
              <p:nvPr/>
            </p:nvSpPr>
            <p:spPr>
              <a:xfrm rot="5400000" flipV="1">
                <a:off x="7701517" y="3750471"/>
                <a:ext cx="75303" cy="714959"/>
              </a:xfrm>
              <a:prstGeom prst="rightBracket">
                <a:avLst/>
              </a:prstGeom>
              <a:grpFill/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7572396" y="3119331"/>
                <a:ext cx="35719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8286776" y="3905149"/>
                <a:ext cx="35719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572396" y="4119463"/>
                <a:ext cx="35719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Прямоугольник 68"/>
            <p:cNvSpPr/>
            <p:nvPr/>
          </p:nvSpPr>
          <p:spPr>
            <a:xfrm>
              <a:off x="7236296" y="2978479"/>
              <a:ext cx="1584176" cy="1461798"/>
            </a:xfrm>
            <a:prstGeom prst="rect">
              <a:avLst/>
            </a:prstGeom>
            <a:grpFill/>
            <a:ln w="1905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0" name="Прямая соединительная линия 69"/>
            <p:cNvCxnSpPr/>
            <p:nvPr/>
          </p:nvCxnSpPr>
          <p:spPr>
            <a:xfrm>
              <a:off x="7357452" y="3689065"/>
              <a:ext cx="0" cy="315999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8109936" y="3761073"/>
              <a:ext cx="0" cy="315999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8104202" y="3676175"/>
              <a:ext cx="0" cy="65964"/>
            </a:xfrm>
            <a:prstGeom prst="line">
              <a:avLst/>
            </a:prstGeom>
            <a:grpFill/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"/>
          <p:cNvGrpSpPr/>
          <p:nvPr/>
        </p:nvGrpSpPr>
        <p:grpSpPr>
          <a:xfrm>
            <a:off x="5169183" y="3224551"/>
            <a:ext cx="1584176" cy="1503785"/>
            <a:chOff x="5169183" y="3224551"/>
            <a:chExt cx="1584176" cy="1503785"/>
          </a:xfrm>
        </p:grpSpPr>
        <p:grpSp>
          <p:nvGrpSpPr>
            <p:cNvPr id="96" name="Группа 95"/>
            <p:cNvGrpSpPr/>
            <p:nvPr/>
          </p:nvGrpSpPr>
          <p:grpSpPr>
            <a:xfrm>
              <a:off x="5169183" y="3224551"/>
              <a:ext cx="1584176" cy="1503785"/>
              <a:chOff x="7268954" y="4877543"/>
              <a:chExt cx="1584176" cy="1503785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7370768" y="5417257"/>
                <a:ext cx="0" cy="31599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>
                <a:off x="8123252" y="5445224"/>
                <a:ext cx="0" cy="31599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8119060" y="5388886"/>
                <a:ext cx="0" cy="65964"/>
              </a:xfrm>
              <a:prstGeom prst="line">
                <a:avLst/>
              </a:prstGeom>
              <a:ln w="19050">
                <a:solidFill>
                  <a:srgbClr val="FD3F0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Группа 99"/>
              <p:cNvGrpSpPr/>
              <p:nvPr/>
            </p:nvGrpSpPr>
            <p:grpSpPr>
              <a:xfrm>
                <a:off x="7268954" y="4877543"/>
                <a:ext cx="1584176" cy="1503785"/>
                <a:chOff x="7268954" y="4748165"/>
                <a:chExt cx="1584176" cy="1503785"/>
              </a:xfrm>
            </p:grpSpPr>
            <p:sp>
              <p:nvSpPr>
                <p:cNvPr id="101" name="Прямоугольник 100"/>
                <p:cNvSpPr/>
                <p:nvPr/>
              </p:nvSpPr>
              <p:spPr>
                <a:xfrm>
                  <a:off x="7268954" y="4748165"/>
                  <a:ext cx="1584176" cy="150378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92D05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02" name="Группа 101"/>
                <p:cNvGrpSpPr/>
                <p:nvPr/>
              </p:nvGrpSpPr>
              <p:grpSpPr>
                <a:xfrm>
                  <a:off x="7358082" y="4820704"/>
                  <a:ext cx="1318218" cy="1407480"/>
                  <a:chOff x="7358082" y="4820704"/>
                  <a:chExt cx="1318218" cy="1407480"/>
                </a:xfrm>
              </p:grpSpPr>
              <p:sp>
                <p:nvSpPr>
                  <p:cNvPr id="103" name="Правая круглая скобка 102"/>
                  <p:cNvSpPr/>
                  <p:nvPr/>
                </p:nvSpPr>
                <p:spPr>
                  <a:xfrm rot="16200000">
                    <a:off x="7997030" y="4528187"/>
                    <a:ext cx="40740" cy="1317799"/>
                  </a:xfrm>
                  <a:prstGeom prst="rightBracket">
                    <a:avLst/>
                  </a:prstGeom>
                  <a:ln w="127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7812360" y="4820704"/>
                    <a:ext cx="59469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rPr>
                      <a:t>10</a:t>
                    </a:r>
                    <a:endParaRPr lang="ru-RU" sz="2400" dirty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105" name="Прямая соединительная линия 104"/>
                  <p:cNvCxnSpPr/>
                  <p:nvPr/>
                </p:nvCxnSpPr>
                <p:spPr>
                  <a:xfrm>
                    <a:off x="7358501" y="5301396"/>
                    <a:ext cx="1317799" cy="302"/>
                  </a:xfrm>
                  <a:prstGeom prst="line">
                    <a:avLst/>
                  </a:prstGeom>
                  <a:ln w="19050">
                    <a:solidFill>
                      <a:srgbClr val="FD3F03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Прямая соединительная линия 105"/>
                  <p:cNvCxnSpPr/>
                  <p:nvPr/>
                </p:nvCxnSpPr>
                <p:spPr>
                  <a:xfrm>
                    <a:off x="7358082" y="5617697"/>
                    <a:ext cx="715377" cy="837"/>
                  </a:xfrm>
                  <a:prstGeom prst="line">
                    <a:avLst/>
                  </a:prstGeom>
                  <a:ln>
                    <a:solidFill>
                      <a:srgbClr val="FD3F03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Правая круглая скобка 106"/>
                  <p:cNvSpPr/>
                  <p:nvPr/>
                </p:nvSpPr>
                <p:spPr>
                  <a:xfrm rot="5400000" flipV="1">
                    <a:off x="8355845" y="5147891"/>
                    <a:ext cx="112954" cy="527120"/>
                  </a:xfrm>
                  <a:prstGeom prst="rightBracket">
                    <a:avLst/>
                  </a:prstGeom>
                  <a:ln w="127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8" name="Правая круглая скобка 107"/>
                  <p:cNvSpPr/>
                  <p:nvPr/>
                </p:nvSpPr>
                <p:spPr>
                  <a:xfrm rot="5400000" flipV="1">
                    <a:off x="7678328" y="5336357"/>
                    <a:ext cx="75303" cy="714959"/>
                  </a:xfrm>
                  <a:prstGeom prst="rightBracket">
                    <a:avLst/>
                  </a:prstGeom>
                  <a:ln w="127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7572396" y="5766519"/>
                    <a:ext cx="35719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rPr>
                      <a:t>7</a:t>
                    </a:r>
                    <a:endParaRPr lang="ru-RU" sz="2400" dirty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8215338" y="5491035"/>
                    <a:ext cx="35719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rPr>
                      <a:t>?</a:t>
                    </a:r>
                    <a:endParaRPr lang="ru-RU" sz="2400" dirty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5240664" y="3763332"/>
              <a:ext cx="0" cy="315999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5993148" y="3789040"/>
              <a:ext cx="0" cy="315999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5998027" y="3740182"/>
              <a:ext cx="0" cy="65964"/>
            </a:xfrm>
            <a:prstGeom prst="line">
              <a:avLst/>
            </a:prstGeom>
            <a:noFill/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Группа 113"/>
          <p:cNvGrpSpPr/>
          <p:nvPr/>
        </p:nvGrpSpPr>
        <p:grpSpPr>
          <a:xfrm>
            <a:off x="5197271" y="4917518"/>
            <a:ext cx="1584176" cy="1503785"/>
            <a:chOff x="7236296" y="1637183"/>
            <a:chExt cx="1584176" cy="1503785"/>
          </a:xfrm>
        </p:grpSpPr>
        <p:cxnSp>
          <p:nvCxnSpPr>
            <p:cNvPr id="115" name="Прямая соединительная линия 114"/>
            <p:cNvCxnSpPr/>
            <p:nvPr/>
          </p:nvCxnSpPr>
          <p:spPr>
            <a:xfrm>
              <a:off x="7359338" y="2207714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8088962" y="2204864"/>
              <a:ext cx="0" cy="3159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8088962" y="2492896"/>
              <a:ext cx="0" cy="65964"/>
            </a:xfrm>
            <a:prstGeom prst="line">
              <a:avLst/>
            </a:prstGeom>
            <a:ln w="19050">
              <a:solidFill>
                <a:srgbClr val="FD3F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Группа 117"/>
            <p:cNvGrpSpPr/>
            <p:nvPr/>
          </p:nvGrpSpPr>
          <p:grpSpPr>
            <a:xfrm>
              <a:off x="7236296" y="1637183"/>
              <a:ext cx="1584176" cy="1503785"/>
              <a:chOff x="7236296" y="1349151"/>
              <a:chExt cx="1584176" cy="1503785"/>
            </a:xfrm>
          </p:grpSpPr>
          <p:grpSp>
            <p:nvGrpSpPr>
              <p:cNvPr id="119" name="Группа 118"/>
              <p:cNvGrpSpPr/>
              <p:nvPr/>
            </p:nvGrpSpPr>
            <p:grpSpPr>
              <a:xfrm>
                <a:off x="7358501" y="1349151"/>
                <a:ext cx="1318218" cy="1503785"/>
                <a:chOff x="6215074" y="1776585"/>
                <a:chExt cx="2501123" cy="2853210"/>
              </a:xfrm>
            </p:grpSpPr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 flipV="1">
                  <a:off x="6215868" y="3458645"/>
                  <a:ext cx="2500329" cy="573"/>
                </a:xfrm>
                <a:prstGeom prst="line">
                  <a:avLst/>
                </a:prstGeom>
                <a:ln w="19050"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Правая круглая скобка 121"/>
                <p:cNvSpPr/>
                <p:nvPr/>
              </p:nvSpPr>
              <p:spPr>
                <a:xfrm rot="5400000" flipV="1">
                  <a:off x="7320425" y="2532893"/>
                  <a:ext cx="291211" cy="2500330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 rot="10800000" flipV="1">
                  <a:off x="7000893" y="3753854"/>
                  <a:ext cx="499273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 flipV="1">
                  <a:off x="6215074" y="2857496"/>
                  <a:ext cx="1357322" cy="1588"/>
                </a:xfrm>
                <a:prstGeom prst="line">
                  <a:avLst/>
                </a:prstGeom>
                <a:ln>
                  <a:solidFill>
                    <a:srgbClr val="FD3F03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Правая круглая скобка 124"/>
                <p:cNvSpPr/>
                <p:nvPr/>
              </p:nvSpPr>
              <p:spPr>
                <a:xfrm rot="16200000">
                  <a:off x="8080715" y="2663550"/>
                  <a:ext cx="154993" cy="1114389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6" name="Правая круглая скобка 125"/>
                <p:cNvSpPr/>
                <p:nvPr/>
              </p:nvSpPr>
              <p:spPr>
                <a:xfrm rot="16200000">
                  <a:off x="6822694" y="2036356"/>
                  <a:ext cx="142876" cy="1356528"/>
                </a:xfrm>
                <a:prstGeom prst="rightBracket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 rot="10800000" flipV="1">
                  <a:off x="8001024" y="2150292"/>
                  <a:ext cx="571503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 rot="10800000" flipV="1">
                  <a:off x="6643703" y="1776585"/>
                  <a:ext cx="500066" cy="8759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4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0" name="Прямоугольник 119"/>
              <p:cNvSpPr/>
              <p:nvPr/>
            </p:nvSpPr>
            <p:spPr>
              <a:xfrm>
                <a:off x="7236296" y="1349151"/>
                <a:ext cx="1584176" cy="1503785"/>
              </a:xfrm>
              <a:prstGeom prst="rect">
                <a:avLst/>
              </a:prstGeom>
              <a:noFill/>
              <a:ln w="19050"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1115616" y="455732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– 7 = 3 (ш.)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66.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12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66.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90872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628800"/>
            <a:ext cx="2412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– 2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34888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+ 4 + 2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1850" y="1628800"/>
            <a:ext cx="2430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– 7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7854" y="2348880"/>
            <a:ext cx="2394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+ 1 – 5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1628800"/>
            <a:ext cx="232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4  + 3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234888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5 + 2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19185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84291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49397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14503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9609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09823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7299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4964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90070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20282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79609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50494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15602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948264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951921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80570" y="557007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580570" y="557007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80570" y="557007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98274" y="4941168"/>
            <a:ext cx="8927165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580570" y="557007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1520" y="3717032"/>
            <a:ext cx="8589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115616" y="55917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66.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90872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73" y="1628800"/>
            <a:ext cx="2412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– 2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389" y="234888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+ 4 + 2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8719" y="1628800"/>
            <a:ext cx="2430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– 7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4723" y="2348880"/>
            <a:ext cx="2394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+ 1 – 5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1628800"/>
            <a:ext cx="232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4  + 3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234888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5 + 2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04201" y="16288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95070" y="237174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23062" y="16288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29205" y="237174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46176" y="162880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98274" y="4941168"/>
            <a:ext cx="8927165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186383" y="2371744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19185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84291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849397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14503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79609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309823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7299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24964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90070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20282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579609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50494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315602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948264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951921" y="55892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580570" y="557007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580570" y="557007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580570" y="557007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580570" y="5570076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115616" y="5591740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37170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32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  <p:bldP spid="13" grpId="0"/>
      <p:bldP spid="16" grpId="0"/>
      <p:bldP spid="20" grpId="0"/>
      <p:bldP spid="22" grpId="0"/>
      <p:bldP spid="25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66.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57148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выстроить числа по порядку: от наибольшего к наименьшему.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98274" y="4643446"/>
            <a:ext cx="8927165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51520" y="3717032"/>
            <a:ext cx="8589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1472" y="1845222"/>
            <a:ext cx="571504" cy="1107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1</a:t>
            </a:r>
            <a:endParaRPr lang="ru-RU" sz="66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28728" y="1702346"/>
            <a:ext cx="35719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0</a:t>
            </a:r>
            <a:endParaRPr lang="ru-RU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428992" y="2286923"/>
            <a:ext cx="500066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2</a:t>
            </a:r>
            <a:endParaRPr lang="ru-RU" sz="48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85918" y="2714620"/>
            <a:ext cx="642942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3</a:t>
            </a:r>
            <a:endParaRPr lang="ru-RU" sz="72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3357562"/>
            <a:ext cx="35719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4</a:t>
            </a:r>
            <a:endParaRPr lang="ru-RU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20281" y="1345156"/>
            <a:ext cx="500066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5</a:t>
            </a:r>
            <a:endParaRPr lang="ru-RU" sz="44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897058" y="2273850"/>
            <a:ext cx="642942" cy="1107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6</a:t>
            </a:r>
            <a:endParaRPr lang="ru-RU" sz="66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500694" y="2488164"/>
            <a:ext cx="35719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7</a:t>
            </a:r>
            <a:endParaRPr lang="ru-RU" sz="32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572000" y="1345156"/>
            <a:ext cx="35719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8</a:t>
            </a:r>
            <a:endParaRPr lang="ru-RU" sz="36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500298" y="1488032"/>
            <a:ext cx="428628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9</a:t>
            </a:r>
            <a:endParaRPr lang="ru-RU" sz="4400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000892" y="3345420"/>
            <a:ext cx="50006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Courier New" pitchFamily="49" charset="0"/>
              </a:rPr>
              <a:t>10</a:t>
            </a:r>
            <a:endParaRPr lang="ru-RU" b="1" dirty="0">
              <a:solidFill>
                <a:srgbClr val="002060"/>
              </a:solidFill>
              <a:latin typeface="Arial Black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7054</TotalTime>
  <Words>900</Words>
  <Application>Microsoft Office PowerPoint</Application>
  <PresentationFormat>Экран (4:3)</PresentationFormat>
  <Paragraphs>208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784</cp:revision>
  <dcterms:created xsi:type="dcterms:W3CDTF">2010-10-26T14:31:01Z</dcterms:created>
  <dcterms:modified xsi:type="dcterms:W3CDTF">2013-01-12T00:28:36Z</dcterms:modified>
</cp:coreProperties>
</file>