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2" r:id="rId4"/>
    <p:sldId id="260" r:id="rId5"/>
    <p:sldId id="297" r:id="rId6"/>
    <p:sldId id="296" r:id="rId7"/>
    <p:sldId id="298" r:id="rId8"/>
    <p:sldId id="299" r:id="rId9"/>
    <p:sldId id="301" r:id="rId10"/>
    <p:sldId id="302" r:id="rId11"/>
    <p:sldId id="267" r:id="rId12"/>
    <p:sldId id="300" r:id="rId13"/>
    <p:sldId id="303" r:id="rId14"/>
    <p:sldId id="265" r:id="rId15"/>
    <p:sldId id="264" r:id="rId16"/>
    <p:sldId id="263" r:id="rId17"/>
    <p:sldId id="286" r:id="rId18"/>
    <p:sldId id="285" r:id="rId19"/>
    <p:sldId id="284" r:id="rId20"/>
    <p:sldId id="283" r:id="rId21"/>
    <p:sldId id="282" r:id="rId22"/>
    <p:sldId id="281" r:id="rId23"/>
    <p:sldId id="293" r:id="rId24"/>
    <p:sldId id="306" r:id="rId25"/>
    <p:sldId id="29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rtdesign21.narod.ru/image/book/new_2/5/21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ead.ru/images/booksillustrations/24836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43609" y="548680"/>
            <a:ext cx="583264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Числа </a:t>
            </a:r>
          </a:p>
          <a:p>
            <a:pPr algn="ctr"/>
            <a:r>
              <a:rPr lang="ru-RU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от 1 до 8</a:t>
            </a:r>
            <a:endParaRPr lang="ru-RU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4941168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Презентацию подготовила </a:t>
            </a:r>
          </a:p>
          <a:p>
            <a:pPr algn="r"/>
            <a:r>
              <a:rPr lang="ru-RU" sz="2000" b="1" dirty="0" smtClean="0"/>
              <a:t>учитель начальных классов</a:t>
            </a:r>
          </a:p>
          <a:p>
            <a:pPr algn="r"/>
            <a:r>
              <a:rPr lang="ru-RU" sz="2000" b="1" dirty="0" smtClean="0"/>
              <a:t>ГБОУ ЦО № </a:t>
            </a:r>
            <a:r>
              <a:rPr lang="ru-RU" sz="2000" b="1" dirty="0" smtClean="0"/>
              <a:t>1085  </a:t>
            </a:r>
            <a:endParaRPr lang="ru-RU" sz="2000" b="1" dirty="0" smtClean="0"/>
          </a:p>
          <a:p>
            <a:pPr algn="r"/>
            <a:r>
              <a:rPr lang="ru-RU" sz="2000" b="1" dirty="0" smtClean="0"/>
              <a:t>Мурашкина Эльвира </a:t>
            </a:r>
            <a:r>
              <a:rPr lang="ru-RU" sz="2000" b="1" dirty="0" err="1" smtClean="0"/>
              <a:t>Наильевна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43808" y="0"/>
            <a:ext cx="57606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solidFill>
                  <a:schemeClr val="bg2">
                    <a:lumMod val="25000"/>
                  </a:schemeClr>
                </a:solidFill>
              </a:rPr>
              <a:t>Ответ</a:t>
            </a:r>
            <a:endParaRPr lang="ru-RU" sz="6600" b="1" i="1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1196753"/>
            <a:ext cx="72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dirty="0" err="1" smtClean="0">
                <a:solidFill>
                  <a:schemeClr val="accent2">
                    <a:lumMod val="50000"/>
                  </a:schemeClr>
                </a:solidFill>
              </a:rPr>
              <a:t>Касьянка</a:t>
            </a: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 съел карася.</a:t>
            </a:r>
          </a:p>
          <a:p>
            <a:pPr>
              <a:defRPr/>
            </a:pP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Том съел окуня.</a:t>
            </a:r>
          </a:p>
          <a:p>
            <a:pPr>
              <a:defRPr/>
            </a:pP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Плут съел плотвичку.</a:t>
            </a:r>
            <a:endParaRPr lang="ru-RU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" name="Picture 4" descr="Картинка 12 из 7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221088"/>
            <a:ext cx="2928937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3568" y="620688"/>
            <a:ext cx="626469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по теме урока</a:t>
            </a:r>
          </a:p>
          <a:p>
            <a:pPr marL="342900" indent="-342900"/>
            <a:r>
              <a:rPr lang="ru-RU" sz="2400" dirty="0" smtClean="0"/>
              <a:t>-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В своей жизни мы часто используем воду. Для чего?</a:t>
            </a:r>
          </a:p>
          <a:p>
            <a:pPr marL="342900" indent="-342900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-Сколько литров воды использует человек в сутки? </a:t>
            </a:r>
          </a:p>
          <a:p>
            <a:pPr marL="342900" indent="-342900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Чтобы найти ответ на этот вопрос вставь пропущенные знаки.</a:t>
            </a:r>
          </a:p>
          <a:p>
            <a:pPr marL="342900" indent="-342900"/>
            <a:endParaRPr lang="ru-RU" i="1" dirty="0" smtClean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Вставь пропущенные знаки действий «+» или «-»</a:t>
            </a:r>
            <a:endParaRPr lang="ru-RU" sz="3200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836712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7200" b="1" dirty="0" smtClean="0"/>
              <a:t>5      4       3      2     1 = 3</a:t>
            </a:r>
            <a:endParaRPr lang="ru-RU" sz="7200" b="1" dirty="0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6084167" y="1052736"/>
            <a:ext cx="792087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chemeClr val="accent4"/>
                </a:solidFill>
              </a:rPr>
              <a:t>+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1052737"/>
            <a:ext cx="648072" cy="864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chemeClr val="accent4"/>
                </a:solidFill>
              </a:rPr>
              <a:t>-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1052736"/>
            <a:ext cx="7200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 smtClean="0">
                <a:solidFill>
                  <a:schemeClr val="accent4"/>
                </a:solidFill>
              </a:rPr>
              <a:t>+</a:t>
            </a:r>
            <a:endParaRPr lang="ru-RU" sz="4000" dirty="0">
              <a:solidFill>
                <a:schemeClr val="accent4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1055962"/>
            <a:ext cx="648072" cy="860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chemeClr val="accent4"/>
                </a:solidFill>
              </a:rPr>
              <a:t>-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3105835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Человек в среднем потребляет в сутки 3 литра воды или</a:t>
            </a:r>
          </a:p>
          <a:p>
            <a:pPr algn="ctr"/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12 стаканов.</a:t>
            </a:r>
            <a:endParaRPr lang="ru-RU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9552" y="0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Посмотрите на карту. </a:t>
            </a:r>
            <a:br>
              <a:rPr lang="ru-RU" sz="3200" b="1" dirty="0" smtClean="0">
                <a:latin typeface="Georgia" pitchFamily="18" charset="0"/>
              </a:rPr>
            </a:br>
            <a:r>
              <a:rPr lang="ru-RU" sz="3200" b="1" dirty="0" smtClean="0">
                <a:latin typeface="Georgia" pitchFamily="18" charset="0"/>
              </a:rPr>
              <a:t>Какого цвета больше всего на ней?</a:t>
            </a:r>
            <a:endParaRPr lang="ru-RU" sz="3200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  <p:pic>
        <p:nvPicPr>
          <p:cNvPr id="7" name="Picture 2" descr="Картинка 5 из 1269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7" y="1124744"/>
            <a:ext cx="7505059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83164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ru-RU" sz="4400" b="1" u="sng" dirty="0" smtClean="0">
                <a:solidFill>
                  <a:schemeClr val="tx2">
                    <a:lumMod val="75000"/>
                  </a:schemeClr>
                </a:solidFill>
              </a:rPr>
              <a:t>Второе  значение слова «вода»</a:t>
            </a:r>
          </a:p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Вода – это водная поверхность</a:t>
            </a:r>
            <a:r>
              <a:rPr lang="ru-RU" sz="4400" b="1" dirty="0" smtClean="0"/>
              <a:t>. </a:t>
            </a: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Вода занимает большую часть нашей планеты. </a:t>
            </a: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Это океаны, реки, моря, озёра.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0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Georgia" pitchFamily="18" charset="0"/>
              </a:rPr>
              <a:t>2. Состав числа 8 </a:t>
            </a:r>
          </a:p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№ 1, стр. 16</a:t>
            </a:r>
          </a:p>
          <a:p>
            <a:r>
              <a:rPr lang="ru-RU" sz="4000" i="1" dirty="0" smtClean="0">
                <a:latin typeface="Georgia" pitchFamily="18" charset="0"/>
              </a:rPr>
              <a:t>Составьте по рисунку выражение и проиллюстрируйте его</a:t>
            </a:r>
            <a:r>
              <a:rPr lang="ru-RU" sz="4000" dirty="0" smtClean="0">
                <a:latin typeface="Georgia" pitchFamily="18" charset="0"/>
              </a:rPr>
              <a:t>.</a:t>
            </a:r>
            <a:endParaRPr lang="ru-RU" sz="4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476672"/>
            <a:ext cx="61926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5">
                    <a:lumMod val="75000"/>
                  </a:schemeClr>
                </a:solidFill>
                <a:latin typeface="Georgia" pitchFamily="18" charset="0"/>
              </a:rPr>
              <a:t>3.Сопоставьте</a:t>
            </a:r>
          </a:p>
          <a:p>
            <a:pPr algn="ctr"/>
            <a:r>
              <a:rPr lang="ru-RU" sz="4400" dirty="0" smtClean="0">
                <a:solidFill>
                  <a:schemeClr val="accent5">
                    <a:lumMod val="75000"/>
                  </a:schemeClr>
                </a:solidFill>
                <a:latin typeface="Georgia" pitchFamily="18" charset="0"/>
              </a:rPr>
              <a:t> числовое выражение и сюжетные картинки</a:t>
            </a:r>
          </a:p>
          <a:p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          №3, стр. 16</a:t>
            </a:r>
            <a:endParaRPr lang="ru-RU" sz="4400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908720"/>
            <a:ext cx="64807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err="1" smtClean="0">
                <a:solidFill>
                  <a:schemeClr val="accent5">
                    <a:lumMod val="75000"/>
                  </a:schemeClr>
                </a:solidFill>
                <a:latin typeface="Georgia" pitchFamily="18" charset="0"/>
              </a:rPr>
              <a:t>Физминутка</a:t>
            </a:r>
            <a:endParaRPr lang="ru-RU" sz="6600" dirty="0">
              <a:solidFill>
                <a:schemeClr val="accent5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20688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5">
                    <a:lumMod val="75000"/>
                  </a:schemeClr>
                </a:solidFill>
                <a:latin typeface="Georgia" pitchFamily="18" charset="0"/>
              </a:rPr>
              <a:t>Повторение пройденного</a:t>
            </a:r>
          </a:p>
          <a:p>
            <a:endParaRPr lang="ru-RU" sz="4800" dirty="0" smtClean="0"/>
          </a:p>
          <a:p>
            <a:r>
              <a:rPr lang="ru-RU" sz="4800" i="1" dirty="0" smtClean="0"/>
              <a:t>Сравнение выражений </a:t>
            </a:r>
          </a:p>
          <a:p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            № 4, стр. 16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62068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Самостоятельная работа. </a:t>
            </a:r>
          </a:p>
          <a:p>
            <a:r>
              <a:rPr lang="ru-RU" sz="3600" i="1" u="sng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Расшифруй предложение</a:t>
            </a:r>
            <a:endParaRPr lang="ru-RU" sz="3600" i="1" u="sng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029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476672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-Сегодня  мы будем с вами отправимся в путешествие  с капелькой.  </a:t>
            </a:r>
          </a:p>
          <a:p>
            <a:r>
              <a:rPr lang="ru-RU" sz="2400" dirty="0" smtClean="0">
                <a:latin typeface="Georgia" pitchFamily="18" charset="0"/>
              </a:rPr>
              <a:t>-А что такое капелька?</a:t>
            </a:r>
          </a:p>
          <a:p>
            <a:r>
              <a:rPr lang="ru-RU" sz="2400" u="sng" dirty="0" smtClean="0">
                <a:latin typeface="Georgia" pitchFamily="18" charset="0"/>
              </a:rPr>
              <a:t>Капля – это: 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а)</a:t>
            </a:r>
            <a:r>
              <a:rPr lang="ru-RU" sz="2400" dirty="0" smtClean="0">
                <a:latin typeface="Georgia" pitchFamily="18" charset="0"/>
              </a:rPr>
              <a:t> маленькая отдельная частица жидкости округлой формы;</a:t>
            </a:r>
          </a:p>
          <a:p>
            <a:r>
              <a:rPr lang="ru-RU" sz="2400" b="1" dirty="0" smtClean="0">
                <a:latin typeface="Georgia" pitchFamily="18" charset="0"/>
              </a:rPr>
              <a:t>б) </a:t>
            </a:r>
            <a:r>
              <a:rPr lang="ru-RU" sz="2400" dirty="0" smtClean="0">
                <a:latin typeface="Georgia" pitchFamily="18" charset="0"/>
              </a:rPr>
              <a:t>Жидкое лекарство, принимаемое по счету таких частиц;</a:t>
            </a:r>
          </a:p>
          <a:p>
            <a:r>
              <a:rPr lang="ru-RU" sz="2400" b="1" dirty="0" smtClean="0">
                <a:latin typeface="Georgia" pitchFamily="18" charset="0"/>
              </a:rPr>
              <a:t>в) </a:t>
            </a:r>
            <a:r>
              <a:rPr lang="ru-RU" sz="2400" dirty="0" smtClean="0">
                <a:latin typeface="Georgia" pitchFamily="18" charset="0"/>
              </a:rPr>
              <a:t>очень маленькое количество вещества.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3040" y="0"/>
            <a:ext cx="86409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6+1=     Е                         8-5=    </a:t>
            </a:r>
            <a:r>
              <a:rPr lang="en-US" sz="2800" dirty="0" smtClean="0"/>
              <a:t> </a:t>
            </a:r>
            <a:r>
              <a:rPr lang="ru-RU" sz="2800" dirty="0" smtClean="0"/>
              <a:t> Г                              </a:t>
            </a:r>
            <a:r>
              <a:rPr lang="en-US" sz="2800" dirty="0" smtClean="0"/>
              <a:t>&lt;  &gt; </a:t>
            </a:r>
            <a:r>
              <a:rPr lang="ru-RU" sz="2800" dirty="0" smtClean="0"/>
              <a:t> </a:t>
            </a:r>
            <a:r>
              <a:rPr lang="en-US" sz="2800" dirty="0" smtClean="0"/>
              <a:t>=</a:t>
            </a:r>
            <a:endParaRPr lang="ru-RU" sz="2800" dirty="0" smtClean="0"/>
          </a:p>
          <a:p>
            <a:r>
              <a:rPr lang="ru-RU" sz="2800" dirty="0" smtClean="0"/>
              <a:t>8-2=      Р                         3+2=     В                            6…8    М</a:t>
            </a:r>
          </a:p>
          <a:p>
            <a:r>
              <a:rPr lang="ru-RU" sz="2800" dirty="0" smtClean="0"/>
              <a:t>7-6=      И                        7-5=      Д                            8...7    У</a:t>
            </a:r>
          </a:p>
          <a:p>
            <a:r>
              <a:rPr lang="ru-RU" sz="2800" dirty="0" smtClean="0"/>
              <a:t>6+2=     Б                         8-4=     О                             8…8    К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2708920"/>
          <a:ext cx="6096002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54182"/>
                <a:gridCol w="554182"/>
                <a:gridCol w="554182"/>
                <a:gridCol w="497694"/>
                <a:gridCol w="610670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en-US" dirty="0" smtClean="0"/>
                        <a:t> &gt;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6" y="3573016"/>
          <a:ext cx="5976665" cy="365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3333"/>
                <a:gridCol w="543333"/>
                <a:gridCol w="543333"/>
                <a:gridCol w="487952"/>
                <a:gridCol w="598716"/>
                <a:gridCol w="543333"/>
                <a:gridCol w="543333"/>
                <a:gridCol w="543333"/>
                <a:gridCol w="543333"/>
                <a:gridCol w="543333"/>
                <a:gridCol w="543333"/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   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У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537321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3600" dirty="0" smtClean="0">
                <a:latin typeface="Georgia" pitchFamily="18" charset="0"/>
              </a:rPr>
              <a:t>Почему надо беречь воду?</a:t>
            </a:r>
            <a:endParaRPr lang="ru-RU" sz="3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764704"/>
            <a:ext cx="82444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Пальчиковая гимнастика.</a:t>
            </a:r>
          </a:p>
          <a:p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Правила посадки при письме.</a:t>
            </a:r>
            <a:endParaRPr lang="ru-RU" sz="4400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0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Выполните задание в учебнике  в клеточках.</a:t>
            </a: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-Какая  закономерность в записи чисел?</a:t>
            </a:r>
          </a:p>
          <a:p>
            <a:endParaRPr lang="ru-RU" sz="3200" dirty="0" smtClean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51, 52, 53, 54, ….</a:t>
            </a:r>
          </a:p>
          <a:p>
            <a:endParaRPr lang="ru-RU" sz="3200" dirty="0" smtClean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178, 278, 378, …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0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Итог урока. Рефлексия.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О чём мы говорили на уроке?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Какое значение ещё имеет  вода?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(Она лечит)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В России есть лечебные минеральные источники.  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Минеральная вода – это вода с лечебными свойствами.</a:t>
            </a:r>
          </a:p>
          <a:p>
            <a:pPr>
              <a:buFontTx/>
              <a:buChar char="-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  <a:p>
            <a:pPr algn="ctr">
              <a:buFontTx/>
              <a:buChar char="-"/>
            </a:pPr>
            <a:r>
              <a:rPr lang="ru-RU" sz="4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eorgia" pitchFamily="18" charset="0"/>
              </a:rPr>
              <a:t>Оцените свою работу на уроке</a:t>
            </a:r>
          </a:p>
          <a:p>
            <a:pPr>
              <a:buFontTx/>
              <a:buChar char="-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196752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Сегодня на уроке я узнал…</a:t>
            </a:r>
            <a:b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-Сегодня на уроке я научился…</a:t>
            </a:r>
            <a:b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-Сегодня на уроке мне понравилось…</a:t>
            </a:r>
            <a:b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-Новые знания мне пригодятся…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6877050" cy="79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endParaRPr lang="fr-FR" sz="2800" i="1" dirty="0">
              <a:solidFill>
                <a:srgbClr val="4686E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60648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Молодцы!</a:t>
            </a:r>
          </a:p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Спасибо за работу!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Рисунок 4" descr="http://lisyonok.ucoz.ru/smilez_arbuz/MOI24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916832"/>
            <a:ext cx="260874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59632" y="620688"/>
            <a:ext cx="7884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Используемые материалы</a:t>
            </a:r>
            <a:endParaRPr lang="ru-RU" sz="4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2880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800" b="1" kern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Презентация Косиловой Е.А. «Устный счёт</a:t>
            </a:r>
            <a:r>
              <a:rPr lang="ru-RU" b="1" kern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»</a:t>
            </a:r>
            <a:endParaRPr lang="ru-RU" b="1" kern="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2348881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2. Т.Н.Максимова . 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Поурочные разработки по математике к УМК Л.Г.Петерсон 1 класс. </a:t>
            </a:r>
          </a:p>
          <a:p>
            <a:endParaRPr lang="ru-RU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404664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-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Чтобы узнать в каком значении мы будем использовать слово «капля», нужно отгадать загадки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  <a:p>
            <a:endParaRPr lang="ru-RU" sz="2000" i="1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Чего в гору не вкатить,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В решете не унести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И в руках не удержать?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                                 </a:t>
            </a:r>
            <a:r>
              <a:rPr lang="ru-RU" sz="2000" b="1" i="1" dirty="0" smtClean="0">
                <a:solidFill>
                  <a:srgbClr val="7030A0"/>
                </a:solidFill>
                <a:latin typeface="Georgia" pitchFamily="18" charset="0"/>
              </a:rPr>
              <a:t>(Вода)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Меня пьют, меня льют,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Всем нужна я.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Кто я такая?</a:t>
            </a:r>
          </a:p>
          <a:p>
            <a:r>
              <a:rPr lang="ru-RU" sz="2000" b="1" i="1" dirty="0" smtClean="0">
                <a:solidFill>
                  <a:srgbClr val="7030A0"/>
                </a:solidFill>
                <a:latin typeface="Georgia" pitchFamily="18" charset="0"/>
              </a:rPr>
              <a:t>                                 (Вода)             </a:t>
            </a:r>
            <a:endParaRPr lang="ru-RU" sz="2000" b="1" i="1" dirty="0">
              <a:solidFill>
                <a:srgbClr val="7030A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548680"/>
            <a:ext cx="71287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Georgia" pitchFamily="18" charset="0"/>
              </a:rPr>
              <a:t>Вы готовы к путешествию. 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Georgia" pitchFamily="18" charset="0"/>
              </a:rPr>
              <a:t>Отправляемся в путь с капелькой воды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. 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-А что  же такое вода?</a:t>
            </a:r>
          </a:p>
          <a:p>
            <a:r>
              <a:rPr lang="ru-RU" sz="2800" i="1" u="sng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Слово «вода» имеет тоже несколько значений.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Это прозрачная </a:t>
            </a:r>
          </a:p>
          <a:p>
            <a:pPr marL="514350" indent="-514350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бесцветная жидкость.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5301208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Остальные узнаете в  ходе урока.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63688" y="764704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Устный счёт</a:t>
            </a:r>
            <a:endParaRPr lang="ru-RU" sz="6600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87624" y="332656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Сколько здесь чисел, которые меньше 6,</a:t>
            </a:r>
          </a:p>
          <a:p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но больше 2?</a:t>
            </a:r>
            <a:endParaRPr lang="ru-RU" sz="5400" b="1" i="1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43438" y="428625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8" name="Овал 7"/>
          <p:cNvSpPr/>
          <p:nvPr/>
        </p:nvSpPr>
        <p:spPr>
          <a:xfrm>
            <a:off x="1714480" y="4929198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9" name="Овал 8"/>
          <p:cNvSpPr/>
          <p:nvPr/>
        </p:nvSpPr>
        <p:spPr>
          <a:xfrm>
            <a:off x="6286512" y="4214818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5429256" y="392906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1" name="Овал 10"/>
          <p:cNvSpPr/>
          <p:nvPr/>
        </p:nvSpPr>
        <p:spPr>
          <a:xfrm>
            <a:off x="7143768" y="392906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2" name="Овал 11"/>
          <p:cNvSpPr/>
          <p:nvPr/>
        </p:nvSpPr>
        <p:spPr>
          <a:xfrm>
            <a:off x="2428860" y="5357826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3" name="Овал 12"/>
          <p:cNvSpPr/>
          <p:nvPr/>
        </p:nvSpPr>
        <p:spPr>
          <a:xfrm>
            <a:off x="3071802" y="4786322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4" name="Овал 13"/>
          <p:cNvSpPr/>
          <p:nvPr/>
        </p:nvSpPr>
        <p:spPr>
          <a:xfrm>
            <a:off x="3786182" y="4214818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5" name="Овал 14"/>
          <p:cNvSpPr/>
          <p:nvPr/>
        </p:nvSpPr>
        <p:spPr>
          <a:xfrm>
            <a:off x="1000100" y="4500570"/>
            <a:ext cx="857256" cy="785818"/>
          </a:xfrm>
          <a:prstGeom prst="ellipse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accent6">
                    <a:lumMod val="50000"/>
                  </a:schemeClr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9552" y="0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Сколько треугольников на рисунке? </a:t>
            </a:r>
            <a:endParaRPr lang="ru-RU" sz="4000" b="1" i="1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pic>
        <p:nvPicPr>
          <p:cNvPr id="16" name="image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124744"/>
            <a:ext cx="745622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5-конечная звезда 16"/>
          <p:cNvSpPr/>
          <p:nvPr/>
        </p:nvSpPr>
        <p:spPr>
          <a:xfrm>
            <a:off x="1000125" y="2286000"/>
            <a:ext cx="928688" cy="8572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63688" y="764704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</a:rPr>
              <a:t>Реши задачу</a:t>
            </a:r>
            <a:endParaRPr lang="ru-RU" sz="6600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132856"/>
            <a:ext cx="9001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 коробке 2 синих карандаша,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по столько же красных и зелёных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Сколько карандашей в коробке?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" name="Picture 2" descr="http://im0-tub.yandex.net/i?id=6612253-08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653136"/>
            <a:ext cx="22860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Овал 8"/>
          <p:cNvSpPr/>
          <p:nvPr/>
        </p:nvSpPr>
        <p:spPr>
          <a:xfrm>
            <a:off x="5857875" y="5072063"/>
            <a:ext cx="1357313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solidFill>
                  <a:srgbClr val="C00000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5576" y="0"/>
            <a:ext cx="8388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</a:rPr>
              <a:t>Реши  логическую задачу</a:t>
            </a:r>
            <a:endParaRPr lang="ru-RU" sz="5400" b="1" i="1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052736"/>
            <a:ext cx="8748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Три котёнка - </a:t>
            </a:r>
            <a:r>
              <a:rPr lang="ru-RU" sz="4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Касьянка</a:t>
            </a:r>
            <a:r>
              <a:rPr lang="ru-RU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Том и Плут поймали плотвичку, окуня и карася. </a:t>
            </a:r>
            <a:r>
              <a:rPr lang="ru-RU" sz="4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Касьянка</a:t>
            </a:r>
            <a:r>
              <a:rPr lang="ru-RU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не поймал ни плотвичку, ни окуня. Том не поймал плотвичку. Какую рыбку поймал каждый котёнок?</a:t>
            </a:r>
            <a:endParaRPr lang="ru-RU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085184"/>
            <a:ext cx="277177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615</Words>
  <Application>Microsoft Office PowerPoint</Application>
  <PresentationFormat>Экран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Эльвира</cp:lastModifiedBy>
  <cp:revision>298</cp:revision>
  <dcterms:created xsi:type="dcterms:W3CDTF">2011-11-27T10:57:50Z</dcterms:created>
  <dcterms:modified xsi:type="dcterms:W3CDTF">2013-02-03T11:24:45Z</dcterms:modified>
</cp:coreProperties>
</file>