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8" r:id="rId3"/>
    <p:sldId id="262" r:id="rId4"/>
    <p:sldId id="260" r:id="rId5"/>
    <p:sldId id="297" r:id="rId6"/>
    <p:sldId id="296" r:id="rId7"/>
    <p:sldId id="298" r:id="rId8"/>
    <p:sldId id="299" r:id="rId9"/>
    <p:sldId id="301" r:id="rId10"/>
    <p:sldId id="302" r:id="rId11"/>
    <p:sldId id="267" r:id="rId12"/>
    <p:sldId id="300" r:id="rId13"/>
    <p:sldId id="303" r:id="rId14"/>
    <p:sldId id="265" r:id="rId15"/>
    <p:sldId id="264" r:id="rId16"/>
    <p:sldId id="263" r:id="rId17"/>
    <p:sldId id="286" r:id="rId18"/>
    <p:sldId id="285" r:id="rId19"/>
    <p:sldId id="284" r:id="rId20"/>
    <p:sldId id="283" r:id="rId21"/>
    <p:sldId id="282" r:id="rId22"/>
    <p:sldId id="281" r:id="rId23"/>
    <p:sldId id="293" r:id="rId24"/>
    <p:sldId id="306" r:id="rId25"/>
    <p:sldId id="292" r:id="rId2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43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03.02.2013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artdesign21.narod.ru/image/book/new_2/5/21.jpg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read.ru/images/booksillustrations/24836.jpg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2" descr="nn,b,b,b,nb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1043609" y="548680"/>
            <a:ext cx="5832647" cy="255454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80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Georgia" pitchFamily="18" charset="0"/>
              </a:rPr>
              <a:t>Числа </a:t>
            </a:r>
          </a:p>
          <a:p>
            <a:pPr algn="ctr"/>
            <a:r>
              <a:rPr lang="ru-RU" sz="80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Georgia" pitchFamily="18" charset="0"/>
              </a:rPr>
              <a:t>от 1 до 8</a:t>
            </a:r>
            <a:endParaRPr lang="ru-RU" sz="80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Georgia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419872" y="4941168"/>
            <a:ext cx="525658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000" b="1" dirty="0" smtClean="0"/>
              <a:t>Презентацию подготовила </a:t>
            </a:r>
          </a:p>
          <a:p>
            <a:pPr algn="r"/>
            <a:r>
              <a:rPr lang="ru-RU" sz="2000" b="1" dirty="0" smtClean="0"/>
              <a:t>учитель начальных классов</a:t>
            </a:r>
          </a:p>
          <a:p>
            <a:pPr algn="r"/>
            <a:r>
              <a:rPr lang="ru-RU" sz="2000" b="1" dirty="0" smtClean="0"/>
              <a:t>ГБОУ ЦО № </a:t>
            </a:r>
            <a:r>
              <a:rPr lang="ru-RU" sz="2000" b="1" dirty="0" smtClean="0"/>
              <a:t>1085  </a:t>
            </a:r>
            <a:endParaRPr lang="ru-RU" sz="2000" b="1" dirty="0" smtClean="0"/>
          </a:p>
          <a:p>
            <a:pPr algn="r"/>
            <a:r>
              <a:rPr lang="ru-RU" sz="2000" b="1" dirty="0" smtClean="0"/>
              <a:t>Мурашкина Эльвира </a:t>
            </a:r>
            <a:r>
              <a:rPr lang="ru-RU" sz="2000" b="1" dirty="0" err="1" smtClean="0"/>
              <a:t>Наильевна</a:t>
            </a:r>
            <a:r>
              <a:rPr lang="ru-RU" sz="2000" b="1" dirty="0" smtClean="0"/>
              <a:t> </a:t>
            </a:r>
            <a:endParaRPr lang="ru-RU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2" descr="nn,b,b,b,nb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2843808" y="0"/>
            <a:ext cx="576064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b="1" i="1" dirty="0" smtClean="0">
                <a:solidFill>
                  <a:schemeClr val="bg2">
                    <a:lumMod val="25000"/>
                  </a:schemeClr>
                </a:solidFill>
              </a:rPr>
              <a:t>Ответ</a:t>
            </a:r>
            <a:endParaRPr lang="ru-RU" sz="6600" b="1" i="1" dirty="0">
              <a:solidFill>
                <a:schemeClr val="bg2">
                  <a:lumMod val="25000"/>
                </a:schemeClr>
              </a:solidFill>
              <a:latin typeface="Georgia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259632" y="1196753"/>
            <a:ext cx="720080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5400" b="1" dirty="0" err="1" smtClean="0">
                <a:solidFill>
                  <a:schemeClr val="accent2">
                    <a:lumMod val="50000"/>
                  </a:schemeClr>
                </a:solidFill>
              </a:rPr>
              <a:t>Касьянка</a:t>
            </a:r>
            <a:r>
              <a:rPr lang="ru-RU" sz="5400" b="1" dirty="0" smtClean="0">
                <a:solidFill>
                  <a:schemeClr val="accent2">
                    <a:lumMod val="50000"/>
                  </a:schemeClr>
                </a:solidFill>
              </a:rPr>
              <a:t> съел карася.</a:t>
            </a:r>
          </a:p>
          <a:p>
            <a:pPr>
              <a:defRPr/>
            </a:pPr>
            <a:r>
              <a:rPr lang="ru-RU" sz="5400" b="1" dirty="0" smtClean="0">
                <a:solidFill>
                  <a:schemeClr val="accent2">
                    <a:lumMod val="50000"/>
                  </a:schemeClr>
                </a:solidFill>
              </a:rPr>
              <a:t>Том съел окуня.</a:t>
            </a:r>
          </a:p>
          <a:p>
            <a:pPr>
              <a:defRPr/>
            </a:pPr>
            <a:r>
              <a:rPr lang="ru-RU" sz="5400" b="1" dirty="0" smtClean="0">
                <a:solidFill>
                  <a:schemeClr val="accent2">
                    <a:lumMod val="50000"/>
                  </a:schemeClr>
                </a:solidFill>
              </a:rPr>
              <a:t>Плут съел плотвичку.</a:t>
            </a:r>
            <a:endParaRPr lang="ru-RU" sz="54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8" name="Picture 4" descr="Картинка 12 из 76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347864" y="4221088"/>
            <a:ext cx="2928937" cy="2192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2" descr="nn,b,b,b,nb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683568" y="620688"/>
            <a:ext cx="6264696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i="1" u="sng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Работа по теме урока</a:t>
            </a:r>
          </a:p>
          <a:p>
            <a:pPr marL="342900" indent="-342900"/>
            <a:r>
              <a:rPr lang="ru-RU" sz="2400" dirty="0" smtClean="0"/>
              <a:t>-</a:t>
            </a:r>
            <a:r>
              <a:rPr lang="ru-RU" sz="2400" i="1" dirty="0" smtClean="0">
                <a:solidFill>
                  <a:schemeClr val="accent1">
                    <a:lumMod val="50000"/>
                  </a:schemeClr>
                </a:solidFill>
                <a:latin typeface="Georgia" pitchFamily="18" charset="0"/>
              </a:rPr>
              <a:t>В своей жизни мы часто используем воду. Для чего?</a:t>
            </a:r>
          </a:p>
          <a:p>
            <a:pPr marL="342900" indent="-342900"/>
            <a:r>
              <a:rPr lang="ru-RU" sz="2400" i="1" dirty="0" smtClean="0">
                <a:solidFill>
                  <a:schemeClr val="accent1">
                    <a:lumMod val="50000"/>
                  </a:schemeClr>
                </a:solidFill>
                <a:latin typeface="Georgia" pitchFamily="18" charset="0"/>
              </a:rPr>
              <a:t>-Сколько литров воды использует человек в сутки? </a:t>
            </a:r>
          </a:p>
          <a:p>
            <a:pPr marL="342900" indent="-342900"/>
            <a:r>
              <a:rPr lang="ru-RU" sz="2400" i="1" dirty="0" smtClean="0">
                <a:solidFill>
                  <a:schemeClr val="accent1">
                    <a:lumMod val="50000"/>
                  </a:schemeClr>
                </a:solidFill>
                <a:latin typeface="Georgia" pitchFamily="18" charset="0"/>
              </a:rPr>
              <a:t>Чтобы найти ответ на этот вопрос вставь пропущенные знаки.</a:t>
            </a:r>
          </a:p>
          <a:p>
            <a:pPr marL="342900" indent="-342900"/>
            <a:endParaRPr lang="ru-RU" i="1" dirty="0" smtClean="0">
              <a:solidFill>
                <a:schemeClr val="accent1">
                  <a:lumMod val="50000"/>
                </a:schemeClr>
              </a:solidFill>
              <a:latin typeface="Georgia" pitchFamily="18" charset="0"/>
            </a:endParaRPr>
          </a:p>
          <a:p>
            <a:pPr marL="342900" indent="-342900"/>
            <a:endParaRPr lang="ru-RU" dirty="0" smtClean="0"/>
          </a:p>
          <a:p>
            <a:pPr marL="342900" indent="-342900"/>
            <a:endParaRPr lang="ru-RU" dirty="0" smtClean="0"/>
          </a:p>
          <a:p>
            <a:pPr marL="342900" indent="-342900"/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2" descr="nn,b,b,b,nb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0" y="0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</a:rPr>
              <a:t>Вставь пропущенные знаки действий «+» или «-»</a:t>
            </a:r>
            <a:endParaRPr lang="ru-RU" sz="3200" b="1" i="1" dirty="0">
              <a:solidFill>
                <a:schemeClr val="tx1">
                  <a:lumMod val="65000"/>
                  <a:lumOff val="35000"/>
                </a:schemeClr>
              </a:solidFill>
              <a:latin typeface="Georgia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0" y="836712"/>
            <a:ext cx="946854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None/>
              <a:defRPr/>
            </a:pPr>
            <a:r>
              <a:rPr lang="ru-RU" sz="7200" b="1" dirty="0" smtClean="0"/>
              <a:t>5      4       3      2     1 = 3</a:t>
            </a:r>
            <a:endParaRPr lang="ru-RU" sz="7200" b="1" dirty="0"/>
          </a:p>
        </p:txBody>
      </p:sp>
      <p:sp>
        <p:nvSpPr>
          <p:cNvPr id="8" name="Прямоугольник 7"/>
          <p:cNvSpPr/>
          <p:nvPr/>
        </p:nvSpPr>
        <p:spPr>
          <a:xfrm flipH="1">
            <a:off x="6084167" y="1052736"/>
            <a:ext cx="792087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4000" dirty="0">
                <a:solidFill>
                  <a:schemeClr val="accent4"/>
                </a:solidFill>
              </a:rPr>
              <a:t>+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899592" y="1052737"/>
            <a:ext cx="648072" cy="86409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4000" dirty="0">
                <a:solidFill>
                  <a:schemeClr val="accent4"/>
                </a:solidFill>
              </a:rPr>
              <a:t>-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2843808" y="1052736"/>
            <a:ext cx="720080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4000" dirty="0" smtClean="0">
                <a:solidFill>
                  <a:schemeClr val="accent4"/>
                </a:solidFill>
              </a:rPr>
              <a:t>+</a:t>
            </a:r>
            <a:endParaRPr lang="ru-RU" sz="4000" dirty="0">
              <a:solidFill>
                <a:schemeClr val="accent4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644008" y="1055962"/>
            <a:ext cx="648072" cy="8608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4000" dirty="0">
                <a:solidFill>
                  <a:schemeClr val="accent4"/>
                </a:solidFill>
              </a:rPr>
              <a:t>-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755576" y="3105835"/>
            <a:ext cx="777686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latin typeface="Georgia" pitchFamily="18" charset="0"/>
              </a:rPr>
              <a:t> </a:t>
            </a:r>
            <a:r>
              <a:rPr lang="ru-RU" sz="5400" b="1" dirty="0" smtClean="0">
                <a:solidFill>
                  <a:schemeClr val="accent1">
                    <a:lumMod val="50000"/>
                  </a:schemeClr>
                </a:solidFill>
                <a:latin typeface="Georgia" pitchFamily="18" charset="0"/>
              </a:rPr>
              <a:t>Человек в среднем потребляет в сутки 3 литра воды или</a:t>
            </a:r>
          </a:p>
          <a:p>
            <a:pPr algn="ctr"/>
            <a:r>
              <a:rPr lang="ru-RU" sz="5400" b="1" dirty="0" smtClean="0">
                <a:solidFill>
                  <a:schemeClr val="accent1">
                    <a:lumMod val="50000"/>
                  </a:schemeClr>
                </a:solidFill>
                <a:latin typeface="Georgia" pitchFamily="18" charset="0"/>
              </a:rPr>
              <a:t> 12 стаканов.</a:t>
            </a:r>
            <a:endParaRPr lang="ru-RU" sz="5400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2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2" descr="nn,b,b,b,nb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539552" y="0"/>
            <a:ext cx="806489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atin typeface="Georgia" pitchFamily="18" charset="0"/>
              </a:rPr>
              <a:t>Посмотрите на карту. </a:t>
            </a:r>
            <a:br>
              <a:rPr lang="ru-RU" sz="3200" b="1" dirty="0" smtClean="0">
                <a:latin typeface="Georgia" pitchFamily="18" charset="0"/>
              </a:rPr>
            </a:br>
            <a:r>
              <a:rPr lang="ru-RU" sz="3200" b="1" dirty="0" smtClean="0">
                <a:latin typeface="Georgia" pitchFamily="18" charset="0"/>
              </a:rPr>
              <a:t>Какого цвета больше всего на ней?</a:t>
            </a:r>
            <a:endParaRPr lang="ru-RU" sz="3200" b="1" i="1" dirty="0">
              <a:solidFill>
                <a:schemeClr val="tx1">
                  <a:lumMod val="65000"/>
                  <a:lumOff val="35000"/>
                </a:schemeClr>
              </a:solidFill>
              <a:latin typeface="Georgia" pitchFamily="18" charset="0"/>
            </a:endParaRPr>
          </a:p>
        </p:txBody>
      </p:sp>
      <p:pic>
        <p:nvPicPr>
          <p:cNvPr id="7" name="Picture 2" descr="Картинка 5 из 12695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43607" y="1124744"/>
            <a:ext cx="7505059" cy="532859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2" descr="nn,b,b,b,nb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0" y="0"/>
            <a:ext cx="8316416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</a:rPr>
              <a:t>    </a:t>
            </a:r>
            <a:r>
              <a:rPr lang="ru-RU" sz="4400" b="1" u="sng" dirty="0" smtClean="0">
                <a:solidFill>
                  <a:schemeClr val="tx2">
                    <a:lumMod val="75000"/>
                  </a:schemeClr>
                </a:solidFill>
              </a:rPr>
              <a:t>Второе  значение слова «вода»</a:t>
            </a:r>
          </a:p>
          <a:p>
            <a:pPr algn="ctr"/>
            <a:r>
              <a:rPr lang="ru-RU" sz="4400" b="1" dirty="0" smtClean="0">
                <a:solidFill>
                  <a:schemeClr val="bg2">
                    <a:lumMod val="25000"/>
                  </a:schemeClr>
                </a:solidFill>
              </a:rPr>
              <a:t>Вода – это водная поверхность</a:t>
            </a:r>
            <a:r>
              <a:rPr lang="ru-RU" sz="4400" b="1" dirty="0" smtClean="0"/>
              <a:t>. </a:t>
            </a:r>
          </a:p>
          <a:p>
            <a:pPr algn="ctr"/>
            <a:r>
              <a:rPr lang="ru-RU" sz="4400" b="1" i="1" dirty="0" smtClean="0">
                <a:solidFill>
                  <a:srgbClr val="0070C0"/>
                </a:solidFill>
              </a:rPr>
              <a:t>Вода занимает большую часть нашей планеты. </a:t>
            </a:r>
          </a:p>
          <a:p>
            <a:pPr algn="ctr"/>
            <a:r>
              <a:rPr lang="ru-RU" sz="4400" b="1" i="1" dirty="0" smtClean="0">
                <a:solidFill>
                  <a:srgbClr val="0070C0"/>
                </a:solidFill>
              </a:rPr>
              <a:t>Это океаны, реки, моря, озёра.</a:t>
            </a:r>
            <a:endParaRPr lang="ru-RU" sz="4400" b="1" i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2" descr="nn,b,b,b,nb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95536" y="0"/>
            <a:ext cx="8064896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latin typeface="Georgia" pitchFamily="18" charset="0"/>
              </a:rPr>
              <a:t>2. Состав числа 8 </a:t>
            </a:r>
          </a:p>
          <a:p>
            <a:r>
              <a:rPr lang="ru-RU" sz="4000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№ 1, стр. 16</a:t>
            </a:r>
          </a:p>
          <a:p>
            <a:r>
              <a:rPr lang="ru-RU" sz="4000" i="1" dirty="0" smtClean="0">
                <a:latin typeface="Georgia" pitchFamily="18" charset="0"/>
              </a:rPr>
              <a:t>Составьте по рисунку выражение и проиллюстрируйте его</a:t>
            </a:r>
            <a:r>
              <a:rPr lang="ru-RU" sz="4000" dirty="0" smtClean="0">
                <a:latin typeface="Georgia" pitchFamily="18" charset="0"/>
              </a:rPr>
              <a:t>.</a:t>
            </a:r>
            <a:endParaRPr lang="ru-RU" sz="4000" dirty="0"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2" descr="nn,b,b,b,nb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971600" y="476672"/>
            <a:ext cx="6192688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dirty="0" smtClean="0">
                <a:solidFill>
                  <a:schemeClr val="accent5">
                    <a:lumMod val="75000"/>
                  </a:schemeClr>
                </a:solidFill>
                <a:latin typeface="Georgia" pitchFamily="18" charset="0"/>
              </a:rPr>
              <a:t>3.Сопоставьте</a:t>
            </a:r>
          </a:p>
          <a:p>
            <a:pPr algn="ctr"/>
            <a:r>
              <a:rPr lang="ru-RU" sz="4400" dirty="0" smtClean="0">
                <a:solidFill>
                  <a:schemeClr val="accent5">
                    <a:lumMod val="75000"/>
                  </a:schemeClr>
                </a:solidFill>
                <a:latin typeface="Georgia" pitchFamily="18" charset="0"/>
              </a:rPr>
              <a:t> числовое выражение и сюжетные картинки</a:t>
            </a:r>
          </a:p>
          <a:p>
            <a:r>
              <a:rPr lang="ru-RU" sz="4400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            №3, стр. 16</a:t>
            </a:r>
            <a:endParaRPr lang="ru-RU" sz="4400" dirty="0">
              <a:solidFill>
                <a:schemeClr val="accent2">
                  <a:lumMod val="75000"/>
                </a:schemeClr>
              </a:solidFill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70" name="Picture 22" descr="nn,b,b,b,nb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539750" y="404813"/>
            <a:ext cx="6877050" cy="7944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80000" tIns="180000" rIns="180000" bIns="180000">
            <a:spAutoFit/>
          </a:bodyPr>
          <a:lstStyle/>
          <a:p>
            <a:endParaRPr lang="fr-FR" sz="2800" i="1" dirty="0">
              <a:solidFill>
                <a:srgbClr val="4686E2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15616" y="908720"/>
            <a:ext cx="648072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dirty="0" err="1" smtClean="0">
                <a:solidFill>
                  <a:schemeClr val="accent5">
                    <a:lumMod val="75000"/>
                  </a:schemeClr>
                </a:solidFill>
                <a:latin typeface="Georgia" pitchFamily="18" charset="0"/>
              </a:rPr>
              <a:t>Физминутка</a:t>
            </a:r>
            <a:endParaRPr lang="ru-RU" sz="6600" dirty="0">
              <a:solidFill>
                <a:schemeClr val="accent5">
                  <a:lumMod val="75000"/>
                </a:schemeClr>
              </a:solidFill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70" name="Picture 22" descr="nn,b,b,b,nb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539750" y="404813"/>
            <a:ext cx="6877050" cy="7944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80000" tIns="180000" rIns="180000" bIns="180000">
            <a:spAutoFit/>
          </a:bodyPr>
          <a:lstStyle/>
          <a:p>
            <a:endParaRPr lang="fr-FR" sz="2800" i="1" dirty="0">
              <a:solidFill>
                <a:srgbClr val="4686E2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27584" y="620688"/>
            <a:ext cx="770485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>
                <a:solidFill>
                  <a:schemeClr val="accent5">
                    <a:lumMod val="75000"/>
                  </a:schemeClr>
                </a:solidFill>
                <a:latin typeface="Georgia" pitchFamily="18" charset="0"/>
              </a:rPr>
              <a:t>Повторение пройденного</a:t>
            </a:r>
          </a:p>
          <a:p>
            <a:endParaRPr lang="ru-RU" sz="4800" dirty="0" smtClean="0"/>
          </a:p>
          <a:p>
            <a:r>
              <a:rPr lang="ru-RU" sz="4800" i="1" dirty="0" smtClean="0"/>
              <a:t>Сравнение выражений </a:t>
            </a:r>
          </a:p>
          <a:p>
            <a:r>
              <a:rPr lang="ru-RU" sz="4800" dirty="0" smtClean="0">
                <a:solidFill>
                  <a:schemeClr val="accent2">
                    <a:lumMod val="75000"/>
                  </a:schemeClr>
                </a:solidFill>
              </a:rPr>
              <a:t>            № 4, стр. 16</a:t>
            </a:r>
            <a:endParaRPr lang="ru-RU" sz="48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70" name="Picture 22" descr="nn,b,b,b,nb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539750" y="404813"/>
            <a:ext cx="6877050" cy="7944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80000" tIns="180000" rIns="180000" bIns="180000">
            <a:spAutoFit/>
          </a:bodyPr>
          <a:lstStyle/>
          <a:p>
            <a:endParaRPr lang="fr-FR" sz="2800" i="1" dirty="0">
              <a:solidFill>
                <a:srgbClr val="4686E2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95536" y="620688"/>
            <a:ext cx="71287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chemeClr val="bg2">
                    <a:lumMod val="25000"/>
                  </a:schemeClr>
                </a:solidFill>
                <a:latin typeface="Georgia" pitchFamily="18" charset="0"/>
              </a:rPr>
              <a:t>Самостоятельная работа. </a:t>
            </a:r>
          </a:p>
          <a:p>
            <a:r>
              <a:rPr lang="ru-RU" sz="3600" i="1" u="sng" dirty="0" smtClean="0">
                <a:solidFill>
                  <a:schemeClr val="bg2">
                    <a:lumMod val="25000"/>
                  </a:schemeClr>
                </a:solidFill>
                <a:latin typeface="Georgia" pitchFamily="18" charset="0"/>
              </a:rPr>
              <a:t>Расшифруй предложение</a:t>
            </a:r>
            <a:endParaRPr lang="ru-RU" sz="3600" i="1" u="sng" dirty="0">
              <a:solidFill>
                <a:schemeClr val="bg2">
                  <a:lumMod val="25000"/>
                </a:schemeClr>
              </a:solidFill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2" descr="nn,b,b,b,nb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71400"/>
            <a:ext cx="9144000" cy="70294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611560" y="476672"/>
            <a:ext cx="612068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Georgia" pitchFamily="18" charset="0"/>
              </a:rPr>
              <a:t>-Сегодня  мы будем с вами отправимся в путешествие  с капелькой.  </a:t>
            </a:r>
          </a:p>
          <a:p>
            <a:r>
              <a:rPr lang="ru-RU" sz="2400" dirty="0" smtClean="0">
                <a:latin typeface="Georgia" pitchFamily="18" charset="0"/>
              </a:rPr>
              <a:t>-А что такое капелька?</a:t>
            </a:r>
          </a:p>
          <a:p>
            <a:r>
              <a:rPr lang="ru-RU" sz="2400" u="sng" dirty="0" smtClean="0">
                <a:latin typeface="Georgia" pitchFamily="18" charset="0"/>
              </a:rPr>
              <a:t>Капля – это: </a:t>
            </a:r>
          </a:p>
          <a:p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Georgia" pitchFamily="18" charset="0"/>
              </a:rPr>
              <a:t>а)</a:t>
            </a:r>
            <a:r>
              <a:rPr lang="ru-RU" sz="2400" dirty="0" smtClean="0">
                <a:latin typeface="Georgia" pitchFamily="18" charset="0"/>
              </a:rPr>
              <a:t> маленькая отдельная частица жидкости округлой формы;</a:t>
            </a:r>
          </a:p>
          <a:p>
            <a:r>
              <a:rPr lang="ru-RU" sz="2400" b="1" dirty="0" smtClean="0">
                <a:latin typeface="Georgia" pitchFamily="18" charset="0"/>
              </a:rPr>
              <a:t>б) </a:t>
            </a:r>
            <a:r>
              <a:rPr lang="ru-RU" sz="2400" dirty="0" smtClean="0">
                <a:latin typeface="Georgia" pitchFamily="18" charset="0"/>
              </a:rPr>
              <a:t>Жидкое лекарство, принимаемое по счету таких частиц;</a:t>
            </a:r>
          </a:p>
          <a:p>
            <a:r>
              <a:rPr lang="ru-RU" sz="2400" b="1" dirty="0" smtClean="0">
                <a:latin typeface="Georgia" pitchFamily="18" charset="0"/>
              </a:rPr>
              <a:t>в) </a:t>
            </a:r>
            <a:r>
              <a:rPr lang="ru-RU" sz="2400" dirty="0" smtClean="0">
                <a:latin typeface="Georgia" pitchFamily="18" charset="0"/>
              </a:rPr>
              <a:t>очень маленькое количество вещества.</a:t>
            </a:r>
            <a:endParaRPr lang="ru-RU" sz="2400" dirty="0"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70" name="Picture 22" descr="nn,b,b,b,nb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539750" y="404813"/>
            <a:ext cx="6877050" cy="7944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80000" tIns="180000" rIns="180000" bIns="180000">
            <a:spAutoFit/>
          </a:bodyPr>
          <a:lstStyle/>
          <a:p>
            <a:endParaRPr lang="fr-FR" sz="2800" i="1" dirty="0">
              <a:solidFill>
                <a:srgbClr val="4686E2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03040" y="0"/>
            <a:ext cx="864096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6+1=     Е                         8-5=    </a:t>
            </a:r>
            <a:r>
              <a:rPr lang="en-US" sz="2800" dirty="0" smtClean="0"/>
              <a:t> </a:t>
            </a:r>
            <a:r>
              <a:rPr lang="ru-RU" sz="2800" dirty="0" smtClean="0"/>
              <a:t> Г                              </a:t>
            </a:r>
            <a:r>
              <a:rPr lang="en-US" sz="2800" dirty="0" smtClean="0"/>
              <a:t>&lt;  &gt; </a:t>
            </a:r>
            <a:r>
              <a:rPr lang="ru-RU" sz="2800" dirty="0" smtClean="0"/>
              <a:t> </a:t>
            </a:r>
            <a:r>
              <a:rPr lang="en-US" sz="2800" dirty="0" smtClean="0"/>
              <a:t>=</a:t>
            </a:r>
            <a:endParaRPr lang="ru-RU" sz="2800" dirty="0" smtClean="0"/>
          </a:p>
          <a:p>
            <a:r>
              <a:rPr lang="ru-RU" sz="2800" dirty="0" smtClean="0"/>
              <a:t>8-2=      Р                         3+2=     В                            6…8    М</a:t>
            </a:r>
          </a:p>
          <a:p>
            <a:r>
              <a:rPr lang="ru-RU" sz="2800" dirty="0" smtClean="0"/>
              <a:t>7-6=      И                        7-5=      Д                            8...7    У</a:t>
            </a:r>
          </a:p>
          <a:p>
            <a:r>
              <a:rPr lang="ru-RU" sz="2800" dirty="0" smtClean="0"/>
              <a:t>6+2=     Б                         8-4=     О                             8…8    К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323528" y="2708920"/>
          <a:ext cx="6096002" cy="3708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554182"/>
                <a:gridCol w="554182"/>
                <a:gridCol w="554182"/>
                <a:gridCol w="497694"/>
                <a:gridCol w="610670"/>
                <a:gridCol w="554182"/>
                <a:gridCol w="554182"/>
                <a:gridCol w="554182"/>
                <a:gridCol w="554182"/>
                <a:gridCol w="554182"/>
                <a:gridCol w="554182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   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</a:t>
                      </a:r>
                      <a:r>
                        <a:rPr lang="en-US" dirty="0" smtClean="0"/>
                        <a:t> &gt;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323526" y="3573016"/>
          <a:ext cx="5976665" cy="36576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543333"/>
                <a:gridCol w="543333"/>
                <a:gridCol w="543333"/>
                <a:gridCol w="487952"/>
                <a:gridCol w="598716"/>
                <a:gridCol w="543333"/>
                <a:gridCol w="543333"/>
                <a:gridCol w="543333"/>
                <a:gridCol w="543333"/>
                <a:gridCol w="543333"/>
                <a:gridCol w="543333"/>
              </a:tblGrid>
              <a:tr h="360040">
                <a:tc>
                  <a:txBody>
                    <a:bodyPr/>
                    <a:lstStyle/>
                    <a:p>
                      <a:r>
                        <a:rPr lang="ru-RU" dirty="0" smtClean="0"/>
                        <a:t>   Б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Р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Г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У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971600" y="5373216"/>
            <a:ext cx="69127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-</a:t>
            </a:r>
            <a:r>
              <a:rPr lang="ru-RU" sz="3600" dirty="0" smtClean="0">
                <a:latin typeface="Georgia" pitchFamily="18" charset="0"/>
              </a:rPr>
              <a:t>Почему надо беречь воду?</a:t>
            </a:r>
            <a:endParaRPr lang="ru-RU" sz="3600" dirty="0"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70" name="Picture 22" descr="nn,b,b,b,nb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539750" y="404813"/>
            <a:ext cx="6877050" cy="7944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80000" tIns="180000" rIns="180000" bIns="180000">
            <a:spAutoFit/>
          </a:bodyPr>
          <a:lstStyle/>
          <a:p>
            <a:endParaRPr lang="fr-FR" sz="2800" i="1" dirty="0">
              <a:solidFill>
                <a:srgbClr val="4686E2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99592" y="764704"/>
            <a:ext cx="824440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>
                <a:solidFill>
                  <a:schemeClr val="bg2">
                    <a:lumMod val="25000"/>
                  </a:schemeClr>
                </a:solidFill>
                <a:latin typeface="Georgia" pitchFamily="18" charset="0"/>
              </a:rPr>
              <a:t>Пальчиковая гимнастика.</a:t>
            </a:r>
          </a:p>
          <a:p>
            <a:r>
              <a:rPr lang="ru-RU" sz="4400" dirty="0" smtClean="0">
                <a:solidFill>
                  <a:schemeClr val="bg2">
                    <a:lumMod val="25000"/>
                  </a:schemeClr>
                </a:solidFill>
                <a:latin typeface="Georgia" pitchFamily="18" charset="0"/>
              </a:rPr>
              <a:t>Правила посадки при письме.</a:t>
            </a:r>
            <a:endParaRPr lang="ru-RU" sz="4400" dirty="0">
              <a:solidFill>
                <a:schemeClr val="bg2">
                  <a:lumMod val="25000"/>
                </a:schemeClr>
              </a:solidFill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70" name="Picture 22" descr="nn,b,b,b,nb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539750" y="404813"/>
            <a:ext cx="6877050" cy="7944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80000" tIns="180000" rIns="180000" bIns="180000">
            <a:spAutoFit/>
          </a:bodyPr>
          <a:lstStyle/>
          <a:p>
            <a:endParaRPr lang="fr-FR" sz="2800" i="1" dirty="0">
              <a:solidFill>
                <a:srgbClr val="4686E2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3568" y="0"/>
            <a:ext cx="7776864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chemeClr val="bg2">
                    <a:lumMod val="25000"/>
                  </a:schemeClr>
                </a:solidFill>
                <a:latin typeface="Georgia" pitchFamily="18" charset="0"/>
              </a:rPr>
              <a:t>Выполните задание в учебнике  в клеточках.</a:t>
            </a:r>
          </a:p>
          <a:p>
            <a:r>
              <a:rPr lang="ru-RU" sz="3200" dirty="0" smtClean="0">
                <a:solidFill>
                  <a:schemeClr val="bg2">
                    <a:lumMod val="25000"/>
                  </a:schemeClr>
                </a:solidFill>
                <a:latin typeface="Georgia" pitchFamily="18" charset="0"/>
              </a:rPr>
              <a:t>-Какая  закономерность в записи чисел?</a:t>
            </a:r>
          </a:p>
          <a:p>
            <a:endParaRPr lang="ru-RU" sz="3200" dirty="0" smtClean="0">
              <a:solidFill>
                <a:schemeClr val="bg2">
                  <a:lumMod val="25000"/>
                </a:schemeClr>
              </a:solidFill>
              <a:latin typeface="Georgia" pitchFamily="18" charset="0"/>
            </a:endParaRPr>
          </a:p>
          <a:p>
            <a:r>
              <a:rPr lang="ru-RU" sz="3200" dirty="0" smtClean="0">
                <a:solidFill>
                  <a:schemeClr val="bg2">
                    <a:lumMod val="25000"/>
                  </a:schemeClr>
                </a:solidFill>
                <a:latin typeface="Georgia" pitchFamily="18" charset="0"/>
              </a:rPr>
              <a:t>51, 52, 53, 54, ….</a:t>
            </a:r>
          </a:p>
          <a:p>
            <a:endParaRPr lang="ru-RU" sz="3200" dirty="0" smtClean="0">
              <a:solidFill>
                <a:schemeClr val="bg2">
                  <a:lumMod val="25000"/>
                </a:schemeClr>
              </a:solidFill>
              <a:latin typeface="Georgia" pitchFamily="18" charset="0"/>
            </a:endParaRPr>
          </a:p>
          <a:p>
            <a:r>
              <a:rPr lang="ru-RU" sz="3200" dirty="0" smtClean="0">
                <a:solidFill>
                  <a:schemeClr val="bg2">
                    <a:lumMod val="25000"/>
                  </a:schemeClr>
                </a:solidFill>
                <a:latin typeface="Georgia" pitchFamily="18" charset="0"/>
              </a:rPr>
              <a:t>178, 278, 378, …</a:t>
            </a:r>
            <a:endParaRPr lang="ru-RU" sz="3200" dirty="0">
              <a:solidFill>
                <a:schemeClr val="bg2">
                  <a:lumMod val="25000"/>
                </a:schemeClr>
              </a:solidFill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70" name="Picture 22" descr="nn,b,b,b,nb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539750" y="404813"/>
            <a:ext cx="6877050" cy="7944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80000" tIns="180000" rIns="180000" bIns="180000">
            <a:spAutoFit/>
          </a:bodyPr>
          <a:lstStyle/>
          <a:p>
            <a:endParaRPr lang="fr-FR" sz="2800" i="1" dirty="0">
              <a:solidFill>
                <a:srgbClr val="4686E2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3528" y="0"/>
            <a:ext cx="8280920" cy="69865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solidFill>
                  <a:schemeClr val="bg2">
                    <a:lumMod val="25000"/>
                  </a:schemeClr>
                </a:solidFill>
              </a:rPr>
              <a:t>Итог урока. Рефлексия.</a:t>
            </a:r>
          </a:p>
          <a:p>
            <a:r>
              <a:rPr lang="ru-RU" sz="2800" b="1" dirty="0" smtClean="0">
                <a:solidFill>
                  <a:schemeClr val="bg2">
                    <a:lumMod val="25000"/>
                  </a:schemeClr>
                </a:solidFill>
              </a:rPr>
              <a:t>-</a:t>
            </a:r>
            <a:r>
              <a:rPr lang="ru-RU" sz="2800" b="1" dirty="0" smtClean="0">
                <a:solidFill>
                  <a:schemeClr val="bg2">
                    <a:lumMod val="25000"/>
                  </a:schemeClr>
                </a:solidFill>
                <a:latin typeface="Georgia" pitchFamily="18" charset="0"/>
              </a:rPr>
              <a:t>О чём мы говорили на уроке?</a:t>
            </a:r>
          </a:p>
          <a:p>
            <a:pPr>
              <a:buFontTx/>
              <a:buChar char="-"/>
            </a:pPr>
            <a:r>
              <a:rPr lang="ru-RU" sz="2800" b="1" dirty="0" smtClean="0">
                <a:solidFill>
                  <a:schemeClr val="bg2">
                    <a:lumMod val="25000"/>
                  </a:schemeClr>
                </a:solidFill>
                <a:latin typeface="Georgia" pitchFamily="18" charset="0"/>
              </a:rPr>
              <a:t>Какое значение ещё имеет  вода?</a:t>
            </a:r>
          </a:p>
          <a:p>
            <a:r>
              <a:rPr lang="ru-RU" sz="2800" b="1" dirty="0" smtClean="0">
                <a:solidFill>
                  <a:schemeClr val="bg2">
                    <a:lumMod val="25000"/>
                  </a:schemeClr>
                </a:solidFill>
                <a:latin typeface="Georgia" pitchFamily="18" charset="0"/>
              </a:rPr>
              <a:t>(Она лечит)</a:t>
            </a:r>
          </a:p>
          <a:p>
            <a:pPr>
              <a:buFontTx/>
              <a:buChar char="-"/>
            </a:pPr>
            <a:r>
              <a:rPr lang="ru-RU" sz="2800" b="1" dirty="0" smtClean="0">
                <a:solidFill>
                  <a:schemeClr val="bg2">
                    <a:lumMod val="25000"/>
                  </a:schemeClr>
                </a:solidFill>
                <a:latin typeface="Georgia" pitchFamily="18" charset="0"/>
              </a:rPr>
              <a:t> В России есть лечебные минеральные источники.  </a:t>
            </a:r>
          </a:p>
          <a:p>
            <a:pPr>
              <a:buFontTx/>
              <a:buChar char="-"/>
            </a:pPr>
            <a:r>
              <a:rPr lang="ru-RU" sz="2800" b="1" dirty="0" smtClean="0">
                <a:solidFill>
                  <a:schemeClr val="bg2">
                    <a:lumMod val="25000"/>
                  </a:schemeClr>
                </a:solidFill>
                <a:latin typeface="Georgia" pitchFamily="18" charset="0"/>
              </a:rPr>
              <a:t>Минеральная вода – это вода с лечебными свойствами.</a:t>
            </a:r>
          </a:p>
          <a:p>
            <a:pPr>
              <a:buFontTx/>
              <a:buChar char="-"/>
            </a:pPr>
            <a:endParaRPr lang="ru-RU" sz="2400" dirty="0" smtClean="0">
              <a:solidFill>
                <a:schemeClr val="tx1">
                  <a:lumMod val="95000"/>
                  <a:lumOff val="5000"/>
                </a:schemeClr>
              </a:solidFill>
              <a:latin typeface="Georgia" pitchFamily="18" charset="0"/>
            </a:endParaRPr>
          </a:p>
          <a:p>
            <a:pPr>
              <a:buFontTx/>
              <a:buChar char="-"/>
            </a:pPr>
            <a:endParaRPr lang="ru-RU" sz="2400" dirty="0" smtClean="0">
              <a:solidFill>
                <a:schemeClr val="tx1">
                  <a:lumMod val="95000"/>
                  <a:lumOff val="5000"/>
                </a:schemeClr>
              </a:solidFill>
              <a:latin typeface="Georgia" pitchFamily="18" charset="0"/>
            </a:endParaRPr>
          </a:p>
          <a:p>
            <a:pPr>
              <a:buFontTx/>
              <a:buChar char="-"/>
            </a:pPr>
            <a:endParaRPr lang="ru-RU" sz="2400" dirty="0" smtClean="0">
              <a:solidFill>
                <a:schemeClr val="tx1">
                  <a:lumMod val="95000"/>
                  <a:lumOff val="5000"/>
                </a:schemeClr>
              </a:solidFill>
              <a:latin typeface="Georgia" pitchFamily="18" charset="0"/>
            </a:endParaRPr>
          </a:p>
          <a:p>
            <a:pPr>
              <a:buFontTx/>
              <a:buChar char="-"/>
            </a:pPr>
            <a:endParaRPr lang="ru-RU" sz="2400" dirty="0" smtClean="0">
              <a:solidFill>
                <a:schemeClr val="tx1">
                  <a:lumMod val="95000"/>
                  <a:lumOff val="5000"/>
                </a:schemeClr>
              </a:solidFill>
              <a:latin typeface="Georgia" pitchFamily="18" charset="0"/>
            </a:endParaRPr>
          </a:p>
          <a:p>
            <a:pPr algn="ctr">
              <a:buFontTx/>
              <a:buChar char="-"/>
            </a:pPr>
            <a:r>
              <a:rPr lang="ru-RU" sz="4400" b="1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Georgia" pitchFamily="18" charset="0"/>
              </a:rPr>
              <a:t>Оцените свою работу на уроке</a:t>
            </a:r>
          </a:p>
          <a:p>
            <a:pPr>
              <a:buFontTx/>
              <a:buChar char="-"/>
            </a:pPr>
            <a:endParaRPr lang="ru-RU" sz="2400" dirty="0">
              <a:solidFill>
                <a:schemeClr val="tx1">
                  <a:lumMod val="95000"/>
                  <a:lumOff val="5000"/>
                </a:schemeClr>
              </a:solidFill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8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25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6" dur="20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70" name="Picture 22" descr="nn,b,b,b,nb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539750" y="404813"/>
            <a:ext cx="6877050" cy="7944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80000" tIns="180000" rIns="180000" bIns="180000">
            <a:spAutoFit/>
          </a:bodyPr>
          <a:lstStyle/>
          <a:p>
            <a:endParaRPr lang="fr-FR" sz="2800" i="1" dirty="0">
              <a:solidFill>
                <a:srgbClr val="4686E2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27584" y="1196752"/>
            <a:ext cx="734481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Сегодня на уроке я узнал…</a:t>
            </a:r>
            <a:br>
              <a:rPr lang="ru-RU" sz="36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sz="36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ru-RU" sz="36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sz="36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-Сегодня на уроке я научился…</a:t>
            </a:r>
            <a:br>
              <a:rPr lang="ru-RU" sz="36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sz="36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ru-RU" sz="36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sz="36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-Сегодня на уроке мне понравилось…</a:t>
            </a:r>
            <a:br>
              <a:rPr lang="ru-RU" sz="36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sz="36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ru-RU" sz="36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sz="36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-Новые знания мне пригодятся…</a:t>
            </a:r>
            <a:endParaRPr lang="ru-RU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70" name="Picture 22" descr="nn,b,b,b,nb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539750" y="404813"/>
            <a:ext cx="6877050" cy="7944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80000" tIns="180000" rIns="180000" bIns="180000">
            <a:spAutoFit/>
          </a:bodyPr>
          <a:lstStyle/>
          <a:p>
            <a:endParaRPr lang="fr-FR" sz="2800" i="1" dirty="0">
              <a:solidFill>
                <a:srgbClr val="4686E2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43608" y="260648"/>
            <a:ext cx="705678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Молодцы!</a:t>
            </a:r>
          </a:p>
          <a:p>
            <a:pPr algn="ctr"/>
            <a:r>
              <a:rPr lang="ru-RU" sz="5400" b="1" dirty="0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Спасибо за работу!</a:t>
            </a:r>
            <a:endParaRPr lang="ru-RU" sz="5400" b="1" dirty="0">
              <a:solidFill>
                <a:schemeClr val="accent2">
                  <a:lumMod val="50000"/>
                </a:schemeClr>
              </a:solidFill>
              <a:latin typeface="Monotype Corsiva" pitchFamily="66" charset="0"/>
            </a:endParaRPr>
          </a:p>
        </p:txBody>
      </p:sp>
      <p:pic>
        <p:nvPicPr>
          <p:cNvPr id="5" name="Рисунок 4" descr="http://lisyonok.ucoz.ru/smilez_arbuz/MOI24.gif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27784" y="1916832"/>
            <a:ext cx="2608743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2" descr="nn,b,b,b,nb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1259632" y="620688"/>
            <a:ext cx="788436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800" dirty="0" smtClean="0">
                <a:solidFill>
                  <a:schemeClr val="accent6">
                    <a:lumMod val="50000"/>
                  </a:schemeClr>
                </a:solidFill>
              </a:rPr>
              <a:t>Используемые материалы</a:t>
            </a:r>
            <a:endParaRPr lang="ru-RU" sz="48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0" y="1628800"/>
            <a:ext cx="874846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ctr" eaLnBrk="0" hangingPunct="0">
              <a:spcBef>
                <a:spcPct val="20000"/>
              </a:spcBef>
              <a:buClr>
                <a:schemeClr val="hlink"/>
              </a:buClr>
              <a:defRPr/>
            </a:pPr>
            <a:r>
              <a:rPr lang="ru-RU" sz="2800" b="1" kern="0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1. Презентация Косиловой Е.А. «Устный счёт</a:t>
            </a:r>
            <a:r>
              <a:rPr lang="ru-RU" b="1" kern="0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»</a:t>
            </a:r>
            <a:endParaRPr lang="ru-RU" b="1" kern="0" dirty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827584" y="2348881"/>
            <a:ext cx="7704856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chemeClr val="bg2">
                    <a:lumMod val="25000"/>
                  </a:schemeClr>
                </a:solidFill>
              </a:rPr>
              <a:t>2. Т.Н.Максимова . </a:t>
            </a:r>
          </a:p>
          <a:p>
            <a:r>
              <a:rPr lang="ru-RU" sz="2800" b="1" dirty="0" smtClean="0">
                <a:solidFill>
                  <a:schemeClr val="bg2">
                    <a:lumMod val="25000"/>
                  </a:schemeClr>
                </a:solidFill>
              </a:rPr>
              <a:t>Поурочные разработки по математике к УМК Л.Г.Петерсон 1 класс. </a:t>
            </a:r>
          </a:p>
          <a:p>
            <a:endParaRPr lang="ru-RU" sz="2800" b="1" dirty="0" smtClean="0">
              <a:solidFill>
                <a:schemeClr val="bg2">
                  <a:lumMod val="25000"/>
                </a:schemeClr>
              </a:solidFill>
            </a:endParaRPr>
          </a:p>
          <a:p>
            <a:endParaRPr lang="ru-RU" sz="2800" b="1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2" descr="nn,b,b,b,nb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827584" y="404664"/>
            <a:ext cx="7776864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i="1" dirty="0" smtClean="0">
                <a:solidFill>
                  <a:schemeClr val="tx2">
                    <a:lumMod val="75000"/>
                  </a:schemeClr>
                </a:solidFill>
                <a:latin typeface="Georgia" pitchFamily="18" charset="0"/>
              </a:rPr>
              <a:t>-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Georgia" pitchFamily="18" charset="0"/>
              </a:rPr>
              <a:t>Чтобы узнать в каком значении мы будем использовать слово «капля», нужно отгадать загадки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Georgia" pitchFamily="18" charset="0"/>
              </a:rPr>
              <a:t>.</a:t>
            </a:r>
          </a:p>
          <a:p>
            <a:endParaRPr lang="ru-RU" sz="2000" i="1" dirty="0" smtClean="0">
              <a:solidFill>
                <a:schemeClr val="tx2">
                  <a:lumMod val="75000"/>
                </a:schemeClr>
              </a:solidFill>
              <a:latin typeface="Georgia" pitchFamily="18" charset="0"/>
            </a:endParaRPr>
          </a:p>
          <a:p>
            <a:r>
              <a:rPr lang="ru-RU" sz="2000" b="1" i="1" dirty="0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Чего в гору не вкатить,</a:t>
            </a:r>
          </a:p>
          <a:p>
            <a:r>
              <a:rPr lang="ru-RU" sz="2000" b="1" i="1" dirty="0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 В решете не унести</a:t>
            </a:r>
          </a:p>
          <a:p>
            <a:r>
              <a:rPr lang="ru-RU" sz="2000" b="1" i="1" dirty="0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И в руках не удержать?</a:t>
            </a:r>
          </a:p>
          <a:p>
            <a:r>
              <a:rPr lang="ru-RU" sz="2000" b="1" i="1" dirty="0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                                  </a:t>
            </a:r>
            <a:r>
              <a:rPr lang="ru-RU" sz="2000" b="1" i="1" dirty="0" smtClean="0">
                <a:solidFill>
                  <a:srgbClr val="7030A0"/>
                </a:solidFill>
                <a:latin typeface="Georgia" pitchFamily="18" charset="0"/>
              </a:rPr>
              <a:t>(Вода)</a:t>
            </a:r>
          </a:p>
          <a:p>
            <a:r>
              <a:rPr lang="ru-RU" sz="2000" b="1" i="1" dirty="0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Меня пьют, меня льют,</a:t>
            </a:r>
          </a:p>
          <a:p>
            <a:r>
              <a:rPr lang="ru-RU" sz="2000" b="1" i="1" dirty="0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Всем нужна я.</a:t>
            </a:r>
          </a:p>
          <a:p>
            <a:r>
              <a:rPr lang="ru-RU" sz="2000" b="1" i="1" dirty="0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Кто я такая?</a:t>
            </a:r>
          </a:p>
          <a:p>
            <a:r>
              <a:rPr lang="ru-RU" sz="2000" b="1" i="1" dirty="0" smtClean="0">
                <a:solidFill>
                  <a:srgbClr val="7030A0"/>
                </a:solidFill>
                <a:latin typeface="Georgia" pitchFamily="18" charset="0"/>
              </a:rPr>
              <a:t>                                 (Вода)             </a:t>
            </a:r>
            <a:endParaRPr lang="ru-RU" sz="2000" b="1" i="1" dirty="0">
              <a:solidFill>
                <a:srgbClr val="7030A0"/>
              </a:solidFill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1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20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20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2" descr="nn,b,b,b,nb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899592" y="548680"/>
            <a:ext cx="7128792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chemeClr val="accent5">
                    <a:lumMod val="75000"/>
                  </a:schemeClr>
                </a:solidFill>
                <a:latin typeface="Georgia" pitchFamily="18" charset="0"/>
              </a:rPr>
              <a:t>Вы готовы к путешествию. </a:t>
            </a:r>
          </a:p>
          <a:p>
            <a:r>
              <a:rPr lang="ru-RU" sz="2800" dirty="0" smtClean="0">
                <a:solidFill>
                  <a:schemeClr val="accent5">
                    <a:lumMod val="75000"/>
                  </a:schemeClr>
                </a:solidFill>
                <a:latin typeface="Georgia" pitchFamily="18" charset="0"/>
              </a:rPr>
              <a:t>Отправляемся в путь с капелькой воды</a:t>
            </a: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  <a:latin typeface="Georgia" pitchFamily="18" charset="0"/>
              </a:rPr>
              <a:t>. </a:t>
            </a:r>
          </a:p>
          <a:p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  <a:latin typeface="Georgia" pitchFamily="18" charset="0"/>
              </a:rPr>
              <a:t>-А что  же такое вода?</a:t>
            </a:r>
          </a:p>
          <a:p>
            <a:r>
              <a:rPr lang="ru-RU" sz="2800" i="1" u="sng" dirty="0" smtClean="0">
                <a:solidFill>
                  <a:schemeClr val="tx2">
                    <a:lumMod val="75000"/>
                  </a:schemeClr>
                </a:solidFill>
                <a:latin typeface="Georgia" pitchFamily="18" charset="0"/>
              </a:rPr>
              <a:t>Слово «вода» имеет тоже несколько значений.</a:t>
            </a:r>
          </a:p>
          <a:p>
            <a:pPr marL="514350" indent="-514350">
              <a:buAutoNum type="arabicPeriod"/>
            </a:pP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  <a:latin typeface="Georgia" pitchFamily="18" charset="0"/>
              </a:rPr>
              <a:t>Это прозрачная </a:t>
            </a:r>
          </a:p>
          <a:p>
            <a:pPr marL="514350" indent="-514350"/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  <a:latin typeface="Georgia" pitchFamily="18" charset="0"/>
              </a:rPr>
              <a:t>бесцветная жидкость.</a:t>
            </a:r>
            <a:endParaRPr lang="ru-RU" sz="2800" dirty="0">
              <a:solidFill>
                <a:schemeClr val="tx2">
                  <a:lumMod val="75000"/>
                </a:schemeClr>
              </a:solidFill>
              <a:latin typeface="Georgia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43608" y="5301208"/>
            <a:ext cx="74168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  <a:latin typeface="Georgia" pitchFamily="18" charset="0"/>
              </a:rPr>
              <a:t>Остальные узнаете в  ходе урока.</a:t>
            </a:r>
            <a:endParaRPr lang="ru-RU" sz="3200" b="1" dirty="0">
              <a:solidFill>
                <a:schemeClr val="tx2">
                  <a:lumMod val="75000"/>
                </a:schemeClr>
              </a:solidFill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2" descr="nn,b,b,b,nb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1763688" y="764704"/>
            <a:ext cx="684076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b="1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</a:rPr>
              <a:t>Устный счёт</a:t>
            </a:r>
            <a:endParaRPr lang="ru-RU" sz="6600" b="1" i="1" dirty="0">
              <a:solidFill>
                <a:schemeClr val="tx1">
                  <a:lumMod val="65000"/>
                  <a:lumOff val="35000"/>
                </a:schemeClr>
              </a:solidFill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2" descr="nn,b,b,b,nb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1187624" y="332656"/>
            <a:ext cx="741682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>
                <a:solidFill>
                  <a:schemeClr val="accent2">
                    <a:lumMod val="50000"/>
                  </a:schemeClr>
                </a:solidFill>
              </a:rPr>
              <a:t>Сколько здесь чисел, которые меньше 6,</a:t>
            </a:r>
          </a:p>
          <a:p>
            <a:r>
              <a:rPr lang="ru-RU" sz="5400" b="1" dirty="0" smtClean="0">
                <a:solidFill>
                  <a:schemeClr val="accent2">
                    <a:lumMod val="50000"/>
                  </a:schemeClr>
                </a:solidFill>
              </a:rPr>
              <a:t>но больше 2?</a:t>
            </a:r>
            <a:endParaRPr lang="ru-RU" sz="5400" b="1" i="1" dirty="0">
              <a:solidFill>
                <a:schemeClr val="tx2">
                  <a:lumMod val="60000"/>
                  <a:lumOff val="40000"/>
                </a:schemeClr>
              </a:solidFill>
              <a:latin typeface="Georgia" pitchFamily="18" charset="0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4643438" y="4286256"/>
            <a:ext cx="857256" cy="785818"/>
          </a:xfrm>
          <a:prstGeom prst="ellipse">
            <a:avLst/>
          </a:prstGeom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6000" dirty="0">
                <a:solidFill>
                  <a:schemeClr val="accent6">
                    <a:lumMod val="50000"/>
                  </a:schemeClr>
                </a:solidFill>
              </a:rPr>
              <a:t>4</a:t>
            </a:r>
          </a:p>
        </p:txBody>
      </p:sp>
      <p:sp>
        <p:nvSpPr>
          <p:cNvPr id="8" name="Овал 7"/>
          <p:cNvSpPr/>
          <p:nvPr/>
        </p:nvSpPr>
        <p:spPr>
          <a:xfrm>
            <a:off x="1714480" y="4929198"/>
            <a:ext cx="857256" cy="785818"/>
          </a:xfrm>
          <a:prstGeom prst="ellipse">
            <a:avLst/>
          </a:prstGeom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6000" dirty="0">
                <a:solidFill>
                  <a:schemeClr val="accent6">
                    <a:lumMod val="50000"/>
                  </a:schemeClr>
                </a:solidFill>
              </a:rPr>
              <a:t>5</a:t>
            </a:r>
          </a:p>
        </p:txBody>
      </p:sp>
      <p:sp>
        <p:nvSpPr>
          <p:cNvPr id="9" name="Овал 8"/>
          <p:cNvSpPr/>
          <p:nvPr/>
        </p:nvSpPr>
        <p:spPr>
          <a:xfrm>
            <a:off x="6286512" y="4214818"/>
            <a:ext cx="857256" cy="785818"/>
          </a:xfrm>
          <a:prstGeom prst="ellipse">
            <a:avLst/>
          </a:prstGeom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6000" dirty="0">
                <a:solidFill>
                  <a:schemeClr val="accent6">
                    <a:lumMod val="50000"/>
                  </a:schemeClr>
                </a:solidFill>
              </a:rPr>
              <a:t>1</a:t>
            </a:r>
          </a:p>
        </p:txBody>
      </p:sp>
      <p:sp>
        <p:nvSpPr>
          <p:cNvPr id="10" name="Овал 9"/>
          <p:cNvSpPr/>
          <p:nvPr/>
        </p:nvSpPr>
        <p:spPr>
          <a:xfrm>
            <a:off x="5429256" y="3929066"/>
            <a:ext cx="857256" cy="785818"/>
          </a:xfrm>
          <a:prstGeom prst="ellipse">
            <a:avLst/>
          </a:prstGeom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6000" dirty="0">
                <a:solidFill>
                  <a:schemeClr val="accent6">
                    <a:lumMod val="50000"/>
                  </a:schemeClr>
                </a:solidFill>
              </a:rPr>
              <a:t>2</a:t>
            </a:r>
          </a:p>
        </p:txBody>
      </p:sp>
      <p:sp>
        <p:nvSpPr>
          <p:cNvPr id="11" name="Овал 10"/>
          <p:cNvSpPr/>
          <p:nvPr/>
        </p:nvSpPr>
        <p:spPr>
          <a:xfrm>
            <a:off x="7143768" y="3929066"/>
            <a:ext cx="857256" cy="785818"/>
          </a:xfrm>
          <a:prstGeom prst="ellipse">
            <a:avLst/>
          </a:prstGeom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6000" dirty="0">
                <a:solidFill>
                  <a:schemeClr val="accent6">
                    <a:lumMod val="50000"/>
                  </a:schemeClr>
                </a:solidFill>
              </a:rPr>
              <a:t>3</a:t>
            </a:r>
          </a:p>
        </p:txBody>
      </p:sp>
      <p:sp>
        <p:nvSpPr>
          <p:cNvPr id="12" name="Овал 11"/>
          <p:cNvSpPr/>
          <p:nvPr/>
        </p:nvSpPr>
        <p:spPr>
          <a:xfrm>
            <a:off x="2428860" y="5357826"/>
            <a:ext cx="857256" cy="785818"/>
          </a:xfrm>
          <a:prstGeom prst="ellipse">
            <a:avLst/>
          </a:prstGeom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6000" dirty="0">
                <a:solidFill>
                  <a:schemeClr val="accent6">
                    <a:lumMod val="50000"/>
                  </a:schemeClr>
                </a:solidFill>
              </a:rPr>
              <a:t>6</a:t>
            </a:r>
          </a:p>
        </p:txBody>
      </p:sp>
      <p:sp>
        <p:nvSpPr>
          <p:cNvPr id="13" name="Овал 12"/>
          <p:cNvSpPr/>
          <p:nvPr/>
        </p:nvSpPr>
        <p:spPr>
          <a:xfrm>
            <a:off x="3071802" y="4786322"/>
            <a:ext cx="857256" cy="785818"/>
          </a:xfrm>
          <a:prstGeom prst="ellipse">
            <a:avLst/>
          </a:prstGeom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6000" dirty="0">
                <a:solidFill>
                  <a:schemeClr val="accent6">
                    <a:lumMod val="50000"/>
                  </a:schemeClr>
                </a:solidFill>
              </a:rPr>
              <a:t>3</a:t>
            </a:r>
          </a:p>
        </p:txBody>
      </p:sp>
      <p:sp>
        <p:nvSpPr>
          <p:cNvPr id="14" name="Овал 13"/>
          <p:cNvSpPr/>
          <p:nvPr/>
        </p:nvSpPr>
        <p:spPr>
          <a:xfrm>
            <a:off x="3786182" y="4214818"/>
            <a:ext cx="857256" cy="785818"/>
          </a:xfrm>
          <a:prstGeom prst="ellipse">
            <a:avLst/>
          </a:prstGeom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6000" dirty="0">
                <a:solidFill>
                  <a:schemeClr val="accent6">
                    <a:lumMod val="50000"/>
                  </a:schemeClr>
                </a:solidFill>
              </a:rPr>
              <a:t>7</a:t>
            </a:r>
          </a:p>
        </p:txBody>
      </p:sp>
      <p:sp>
        <p:nvSpPr>
          <p:cNvPr id="15" name="Овал 14"/>
          <p:cNvSpPr/>
          <p:nvPr/>
        </p:nvSpPr>
        <p:spPr>
          <a:xfrm>
            <a:off x="1000100" y="4500570"/>
            <a:ext cx="857256" cy="785818"/>
          </a:xfrm>
          <a:prstGeom prst="ellipse">
            <a:avLst/>
          </a:prstGeom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6000" dirty="0">
                <a:solidFill>
                  <a:schemeClr val="accent6">
                    <a:lumMod val="50000"/>
                  </a:schemeClr>
                </a:solidFill>
              </a:rPr>
              <a:t>8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2" descr="nn,b,b,b,nb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539552" y="0"/>
            <a:ext cx="86044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chemeClr val="accent2">
                    <a:lumMod val="50000"/>
                  </a:schemeClr>
                </a:solidFill>
              </a:rPr>
              <a:t>Сколько треугольников на рисунке? </a:t>
            </a:r>
            <a:endParaRPr lang="ru-RU" sz="4000" b="1" i="1" dirty="0">
              <a:solidFill>
                <a:schemeClr val="tx2">
                  <a:lumMod val="60000"/>
                  <a:lumOff val="40000"/>
                </a:schemeClr>
              </a:solidFill>
              <a:latin typeface="Georgia" pitchFamily="18" charset="0"/>
            </a:endParaRPr>
          </a:p>
        </p:txBody>
      </p:sp>
      <p:pic>
        <p:nvPicPr>
          <p:cNvPr id="16" name="image" descr="imag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1600" y="1124744"/>
            <a:ext cx="7456224" cy="5040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5-конечная звезда 16"/>
          <p:cNvSpPr/>
          <p:nvPr/>
        </p:nvSpPr>
        <p:spPr>
          <a:xfrm>
            <a:off x="1000125" y="2286000"/>
            <a:ext cx="928688" cy="85725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600" b="1" dirty="0">
                <a:solidFill>
                  <a:schemeClr val="accent4">
                    <a:lumMod val="95000"/>
                    <a:lumOff val="5000"/>
                  </a:schemeClr>
                </a:solidFill>
              </a:rPr>
              <a:t>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2" descr="nn,b,b,b,nb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1763688" y="764704"/>
            <a:ext cx="684076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b="1" dirty="0" smtClean="0">
                <a:solidFill>
                  <a:schemeClr val="accent6">
                    <a:lumMod val="50000"/>
                  </a:schemeClr>
                </a:solidFill>
              </a:rPr>
              <a:t>Реши задачу</a:t>
            </a:r>
            <a:endParaRPr lang="ru-RU" sz="6600" b="1" i="1" dirty="0">
              <a:solidFill>
                <a:schemeClr val="tx1">
                  <a:lumMod val="65000"/>
                  <a:lumOff val="35000"/>
                </a:schemeClr>
              </a:solidFill>
              <a:latin typeface="Georgia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39552" y="2132856"/>
            <a:ext cx="9001000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None/>
              <a:defRPr/>
            </a:pPr>
            <a:r>
              <a:rPr lang="ru-RU" sz="4400" b="1" dirty="0" smtClean="0">
                <a:solidFill>
                  <a:schemeClr val="accent2">
                    <a:lumMod val="50000"/>
                  </a:schemeClr>
                </a:solidFill>
              </a:rPr>
              <a:t>В коробке 2 синих карандаша,</a:t>
            </a:r>
          </a:p>
          <a:p>
            <a:pPr>
              <a:buFont typeface="Wingdings" pitchFamily="2" charset="2"/>
              <a:buNone/>
              <a:defRPr/>
            </a:pPr>
            <a:r>
              <a:rPr lang="ru-RU" sz="4400" b="1" dirty="0" smtClean="0">
                <a:solidFill>
                  <a:schemeClr val="accent2">
                    <a:lumMod val="50000"/>
                  </a:schemeClr>
                </a:solidFill>
              </a:rPr>
              <a:t>по столько же красных и зелёных</a:t>
            </a:r>
          </a:p>
          <a:p>
            <a:pPr>
              <a:buFont typeface="Wingdings" pitchFamily="2" charset="2"/>
              <a:buNone/>
              <a:defRPr/>
            </a:pPr>
            <a:r>
              <a:rPr lang="ru-RU" sz="4400" b="1" dirty="0" smtClean="0">
                <a:solidFill>
                  <a:schemeClr val="accent2">
                    <a:lumMod val="50000"/>
                  </a:schemeClr>
                </a:solidFill>
              </a:rPr>
              <a:t>Сколько карандашей в коробке?</a:t>
            </a:r>
            <a:endParaRPr lang="ru-RU" sz="44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8" name="Picture 2" descr="http://im0-tub.yandex.net/i?id=6612253-08-2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31640" y="4653136"/>
            <a:ext cx="2286000" cy="1722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Овал 8"/>
          <p:cNvSpPr/>
          <p:nvPr/>
        </p:nvSpPr>
        <p:spPr>
          <a:xfrm>
            <a:off x="5857875" y="5072063"/>
            <a:ext cx="1357313" cy="8572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6000" b="1" dirty="0">
                <a:solidFill>
                  <a:srgbClr val="C00000"/>
                </a:solidFill>
              </a:rPr>
              <a:t>6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2" descr="nn,b,b,b,nb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755576" y="0"/>
            <a:ext cx="83884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>
                <a:solidFill>
                  <a:schemeClr val="bg2">
                    <a:lumMod val="25000"/>
                  </a:schemeClr>
                </a:solidFill>
              </a:rPr>
              <a:t>Реши  логическую задачу</a:t>
            </a:r>
            <a:endParaRPr lang="ru-RU" sz="5400" b="1" i="1" dirty="0">
              <a:solidFill>
                <a:schemeClr val="bg2">
                  <a:lumMod val="25000"/>
                </a:schemeClr>
              </a:solidFill>
              <a:latin typeface="Georgia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95536" y="1052736"/>
            <a:ext cx="8748464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      Три котёнка - </a:t>
            </a:r>
            <a:r>
              <a:rPr lang="ru-RU" sz="4400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Касьянка</a:t>
            </a:r>
            <a:r>
              <a:rPr lang="ru-RU" sz="44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, Том и Плут поймали плотвичку, окуня и карася. </a:t>
            </a:r>
            <a:r>
              <a:rPr lang="ru-RU" sz="4400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Касьянка</a:t>
            </a:r>
            <a:r>
              <a:rPr lang="ru-RU" sz="44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не поймал ни плотвичку, ни окуня. Том не поймал плотвичку. Какую рыбку поймал каждый котёнок?</a:t>
            </a:r>
            <a:endParaRPr lang="ru-RU" sz="44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68144" y="5085184"/>
            <a:ext cx="2771775" cy="1214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401</TotalTime>
  <Words>615</Words>
  <Application>Microsoft Office PowerPoint</Application>
  <PresentationFormat>Экран (4:3)</PresentationFormat>
  <Paragraphs>138</Paragraphs>
  <Slides>25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я</dc:creator>
  <cp:lastModifiedBy>Эльвира</cp:lastModifiedBy>
  <cp:revision>298</cp:revision>
  <dcterms:created xsi:type="dcterms:W3CDTF">2011-11-27T10:57:50Z</dcterms:created>
  <dcterms:modified xsi:type="dcterms:W3CDTF">2013-02-03T11:24:45Z</dcterms:modified>
</cp:coreProperties>
</file>